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Default Extension="jpg" ContentType="image/jpg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  <p:sldId id="354" r:id="rId104"/>
    <p:sldId id="355" r:id="rId105"/>
  </p:sldIdLst>
  <p:sldSz cx="10693400" cy="10693400"/>
  <p:notesSz cx="10693400" cy="10693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Relationship Id="rId57" Type="http://schemas.openxmlformats.org/officeDocument/2006/relationships/slide" Target="slides/slide52.xml"/><Relationship Id="rId58" Type="http://schemas.openxmlformats.org/officeDocument/2006/relationships/slide" Target="slides/slide53.xml"/><Relationship Id="rId59" Type="http://schemas.openxmlformats.org/officeDocument/2006/relationships/slide" Target="slides/slide54.xml"/><Relationship Id="rId60" Type="http://schemas.openxmlformats.org/officeDocument/2006/relationships/slide" Target="slides/slide55.xml"/><Relationship Id="rId61" Type="http://schemas.openxmlformats.org/officeDocument/2006/relationships/slide" Target="slides/slide56.xml"/><Relationship Id="rId62" Type="http://schemas.openxmlformats.org/officeDocument/2006/relationships/slide" Target="slides/slide57.xml"/><Relationship Id="rId63" Type="http://schemas.openxmlformats.org/officeDocument/2006/relationships/slide" Target="slides/slide58.xml"/><Relationship Id="rId64" Type="http://schemas.openxmlformats.org/officeDocument/2006/relationships/slide" Target="slides/slide59.xml"/><Relationship Id="rId65" Type="http://schemas.openxmlformats.org/officeDocument/2006/relationships/slide" Target="slides/slide60.xml"/><Relationship Id="rId66" Type="http://schemas.openxmlformats.org/officeDocument/2006/relationships/slide" Target="slides/slide61.xml"/><Relationship Id="rId67" Type="http://schemas.openxmlformats.org/officeDocument/2006/relationships/slide" Target="slides/slide62.xml"/><Relationship Id="rId68" Type="http://schemas.openxmlformats.org/officeDocument/2006/relationships/slide" Target="slides/slide63.xml"/><Relationship Id="rId69" Type="http://schemas.openxmlformats.org/officeDocument/2006/relationships/slide" Target="slides/slide64.xml"/><Relationship Id="rId70" Type="http://schemas.openxmlformats.org/officeDocument/2006/relationships/slide" Target="slides/slide65.xml"/><Relationship Id="rId71" Type="http://schemas.openxmlformats.org/officeDocument/2006/relationships/slide" Target="slides/slide66.xml"/><Relationship Id="rId72" Type="http://schemas.openxmlformats.org/officeDocument/2006/relationships/slide" Target="slides/slide67.xml"/><Relationship Id="rId73" Type="http://schemas.openxmlformats.org/officeDocument/2006/relationships/slide" Target="slides/slide68.xml"/><Relationship Id="rId74" Type="http://schemas.openxmlformats.org/officeDocument/2006/relationships/slide" Target="slides/slide69.xml"/><Relationship Id="rId75" Type="http://schemas.openxmlformats.org/officeDocument/2006/relationships/slide" Target="slides/slide70.xml"/><Relationship Id="rId76" Type="http://schemas.openxmlformats.org/officeDocument/2006/relationships/slide" Target="slides/slide71.xml"/><Relationship Id="rId77" Type="http://schemas.openxmlformats.org/officeDocument/2006/relationships/slide" Target="slides/slide72.xml"/><Relationship Id="rId78" Type="http://schemas.openxmlformats.org/officeDocument/2006/relationships/slide" Target="slides/slide73.xml"/><Relationship Id="rId79" Type="http://schemas.openxmlformats.org/officeDocument/2006/relationships/slide" Target="slides/slide74.xml"/><Relationship Id="rId80" Type="http://schemas.openxmlformats.org/officeDocument/2006/relationships/slide" Target="slides/slide75.xml"/><Relationship Id="rId81" Type="http://schemas.openxmlformats.org/officeDocument/2006/relationships/slide" Target="slides/slide76.xml"/><Relationship Id="rId82" Type="http://schemas.openxmlformats.org/officeDocument/2006/relationships/slide" Target="slides/slide77.xml"/><Relationship Id="rId83" Type="http://schemas.openxmlformats.org/officeDocument/2006/relationships/slide" Target="slides/slide78.xml"/><Relationship Id="rId84" Type="http://schemas.openxmlformats.org/officeDocument/2006/relationships/slide" Target="slides/slide79.xml"/><Relationship Id="rId85" Type="http://schemas.openxmlformats.org/officeDocument/2006/relationships/slide" Target="slides/slide80.xml"/><Relationship Id="rId86" Type="http://schemas.openxmlformats.org/officeDocument/2006/relationships/slide" Target="slides/slide81.xml"/><Relationship Id="rId87" Type="http://schemas.openxmlformats.org/officeDocument/2006/relationships/slide" Target="slides/slide82.xml"/><Relationship Id="rId88" Type="http://schemas.openxmlformats.org/officeDocument/2006/relationships/slide" Target="slides/slide83.xml"/><Relationship Id="rId89" Type="http://schemas.openxmlformats.org/officeDocument/2006/relationships/slide" Target="slides/slide84.xml"/><Relationship Id="rId90" Type="http://schemas.openxmlformats.org/officeDocument/2006/relationships/slide" Target="slides/slide85.xml"/><Relationship Id="rId91" Type="http://schemas.openxmlformats.org/officeDocument/2006/relationships/slide" Target="slides/slide86.xml"/><Relationship Id="rId92" Type="http://schemas.openxmlformats.org/officeDocument/2006/relationships/slide" Target="slides/slide87.xml"/><Relationship Id="rId93" Type="http://schemas.openxmlformats.org/officeDocument/2006/relationships/slide" Target="slides/slide88.xml"/><Relationship Id="rId94" Type="http://schemas.openxmlformats.org/officeDocument/2006/relationships/slide" Target="slides/slide89.xml"/><Relationship Id="rId95" Type="http://schemas.openxmlformats.org/officeDocument/2006/relationships/slide" Target="slides/slide90.xml"/><Relationship Id="rId96" Type="http://schemas.openxmlformats.org/officeDocument/2006/relationships/slide" Target="slides/slide91.xml"/><Relationship Id="rId97" Type="http://schemas.openxmlformats.org/officeDocument/2006/relationships/slide" Target="slides/slide92.xml"/><Relationship Id="rId98" Type="http://schemas.openxmlformats.org/officeDocument/2006/relationships/slide" Target="slides/slide93.xml"/><Relationship Id="rId99" Type="http://schemas.openxmlformats.org/officeDocument/2006/relationships/slide" Target="slides/slide94.xml"/><Relationship Id="rId100" Type="http://schemas.openxmlformats.org/officeDocument/2006/relationships/slide" Target="slides/slide95.xml"/><Relationship Id="rId101" Type="http://schemas.openxmlformats.org/officeDocument/2006/relationships/slide" Target="slides/slide96.xml"/><Relationship Id="rId102" Type="http://schemas.openxmlformats.org/officeDocument/2006/relationships/slide" Target="slides/slide97.xml"/><Relationship Id="rId103" Type="http://schemas.openxmlformats.org/officeDocument/2006/relationships/slide" Target="slides/slide98.xml"/><Relationship Id="rId104" Type="http://schemas.openxmlformats.org/officeDocument/2006/relationships/slide" Target="slides/slide99.xml"/><Relationship Id="rId105" Type="http://schemas.openxmlformats.org/officeDocument/2006/relationships/slide" Target="slides/slide100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802005" y="2342515"/>
            <a:ext cx="9089390" cy="15868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604010" y="4231640"/>
            <a:ext cx="7485380" cy="18891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950" b="1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950" b="1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534670" y="1737995"/>
            <a:ext cx="4651629" cy="49872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5507101" y="1737995"/>
            <a:ext cx="4651629" cy="49872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950" b="1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133855" y="1517903"/>
            <a:ext cx="8425688" cy="424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950" b="1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34670" y="1737995"/>
            <a:ext cx="9624060" cy="49872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3635756" y="7027545"/>
            <a:ext cx="3421888" cy="3778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534670" y="7027545"/>
            <a:ext cx="2459482" cy="3778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7699248" y="7027545"/>
            <a:ext cx="2459482" cy="3778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jp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.jpg"/></Relationships>

</file>

<file path=ppt/slides/_rels/slide10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jp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jp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jp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.jp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.jp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.jp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.jp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.jp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.jp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jp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0.jp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1.jp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2.jp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3.jp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4.jp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5.jp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6.jp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7.jpg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8.jpg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9.jp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jpg"/></Relationships>
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0.jpg"/></Relationships>

</file>

<file path=ppt/slides/_rels/slide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1.jpg"/></Relationships>

</file>

<file path=ppt/slides/_rels/slide3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2.jpg"/></Relationships>

</file>

<file path=ppt/slides/_rels/slide3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3.jpg"/></Relationships>

</file>

<file path=ppt/slides/_rels/slide3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4.jpg"/></Relationships>

</file>

<file path=ppt/slides/_rels/slide3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5.jpg"/></Relationships>

</file>

<file path=ppt/slides/_rels/slide3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6.jpg"/></Relationships>

</file>

<file path=ppt/slides/_rels/slide3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7.jpg"/></Relationships>

</file>

<file path=ppt/slides/_rels/slide3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8.jpg"/></Relationships>

</file>

<file path=ppt/slides/_rels/slide3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9.jp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jpg"/></Relationships>

</file>

<file path=ppt/slides/_rels/slide4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0.jpg"/></Relationships>

</file>

<file path=ppt/slides/_rels/slide4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1.jpg"/></Relationships>

</file>

<file path=ppt/slides/_rels/slide4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2.jpg"/></Relationships>

</file>

<file path=ppt/slides/_rels/slide4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3.jpg"/></Relationships>

</file>

<file path=ppt/slides/_rels/slide4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4.jpg"/></Relationships>

</file>

<file path=ppt/slides/_rels/slide4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5.jpg"/></Relationships>

</file>

<file path=ppt/slides/_rels/slide4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6.jpg"/></Relationships>

</file>

<file path=ppt/slides/_rels/slide4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7.jpg"/></Relationships>

</file>

<file path=ppt/slides/_rels/slide4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8.jpg"/></Relationships>

</file>

<file path=ppt/slides/_rels/slide4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9.jp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jpg"/></Relationships>

</file>

<file path=ppt/slides/_rels/slide5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0.jpg"/></Relationships>

</file>

<file path=ppt/slides/_rels/slide5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1.jpg"/></Relationships>

</file>

<file path=ppt/slides/_rels/slide5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2.jpg"/></Relationships>

</file>

<file path=ppt/slides/_rels/slide5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3.jpg"/></Relationships>

</file>

<file path=ppt/slides/_rels/slide5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4.jpg"/></Relationships>

</file>

<file path=ppt/slides/_rels/slide5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5.jpg"/></Relationships>

</file>

<file path=ppt/slides/_rels/slide5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6.jpg"/></Relationships>

</file>

<file path=ppt/slides/_rels/slide5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7.jpg"/></Relationships>

</file>

<file path=ppt/slides/_rels/slide5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8.jpg"/></Relationships>

</file>

<file path=ppt/slides/_rels/slide5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9.jp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jpg"/></Relationships>

</file>

<file path=ppt/slides/_rels/slide6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0.jpg"/></Relationships>

</file>

<file path=ppt/slides/_rels/slide6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1.jpg"/></Relationships>

</file>

<file path=ppt/slides/_rels/slide6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2.jpg"/></Relationships>

</file>

<file path=ppt/slides/_rels/slide6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3.jpg"/></Relationships>

</file>

<file path=ppt/slides/_rels/slide6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4.jpg"/></Relationships>

</file>

<file path=ppt/slides/_rels/slide6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5.jpg"/></Relationships>

</file>

<file path=ppt/slides/_rels/slide6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6.jpg"/></Relationships>

</file>

<file path=ppt/slides/_rels/slide6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7.jpg"/></Relationships>

</file>

<file path=ppt/slides/_rels/slide6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8.jpg"/></Relationships>

</file>

<file path=ppt/slides/_rels/slide6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9.jp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jpg"/></Relationships>

</file>

<file path=ppt/slides/_rels/slide7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0.jpg"/></Relationships>

</file>

<file path=ppt/slides/_rels/slide7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1.jpg"/></Relationships>

</file>

<file path=ppt/slides/_rels/slide7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2.jpg"/></Relationships>

</file>

<file path=ppt/slides/_rels/slide7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3.jpg"/></Relationships>

</file>

<file path=ppt/slides/_rels/slide7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4.jpg"/></Relationships>

</file>

<file path=ppt/slides/_rels/slide7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5.jpg"/></Relationships>

</file>

<file path=ppt/slides/_rels/slide7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6.jpg"/></Relationships>

</file>

<file path=ppt/slides/_rels/slide7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7.jpg"/></Relationships>

</file>

<file path=ppt/slides/_rels/slide7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8.jpg"/></Relationships>

</file>

<file path=ppt/slides/_rels/slide7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9.jp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.jpg"/></Relationships>

</file>

<file path=ppt/slides/_rels/slide8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8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8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8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8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0.jpg"/></Relationships>

</file>

<file path=ppt/slides/_rels/slide8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8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8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1.jpg"/></Relationships>

</file>

<file path=ppt/slides/_rels/slide8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8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2.jpg"/><Relationship Id="rId3" Type="http://schemas.openxmlformats.org/officeDocument/2006/relationships/image" Target="../media/image83.jp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jpg"/></Relationships>

</file>

<file path=ppt/slides/_rels/slide9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4.jpg"/></Relationships>

</file>

<file path=ppt/slides/_rels/slide9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5.jpg"/></Relationships>

</file>

<file path=ppt/slides/_rels/slide9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9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9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9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9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9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9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9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749391"/>
            <a:ext cx="10693400" cy="605772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807231"/>
            <a:ext cx="10693400" cy="5942037"/>
          </a:xfrm>
          <a:prstGeom prst="rect">
            <a:avLst/>
          </a:prstGeom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315443" y="1139952"/>
            <a:ext cx="314325" cy="274320"/>
            <a:chOff x="6315443" y="1139952"/>
            <a:chExt cx="314325" cy="274320"/>
          </a:xfrm>
        </p:grpSpPr>
        <p:sp>
          <p:nvSpPr>
            <p:cNvPr id="3" name="object 3"/>
            <p:cNvSpPr/>
            <p:nvPr/>
          </p:nvSpPr>
          <p:spPr>
            <a:xfrm>
              <a:off x="6333731" y="1139952"/>
              <a:ext cx="295910" cy="253365"/>
            </a:xfrm>
            <a:custGeom>
              <a:avLst/>
              <a:gdLst/>
              <a:ahLst/>
              <a:cxnLst/>
              <a:rect l="l" t="t" r="r" b="b"/>
              <a:pathLst>
                <a:path w="295909" h="253365">
                  <a:moveTo>
                    <a:pt x="0" y="0"/>
                  </a:moveTo>
                  <a:lnTo>
                    <a:pt x="0" y="252971"/>
                  </a:lnTo>
                  <a:lnTo>
                    <a:pt x="295656" y="252971"/>
                  </a:lnTo>
                  <a:lnTo>
                    <a:pt x="295656" y="228600"/>
                  </a:lnTo>
                  <a:lnTo>
                    <a:pt x="24384" y="228600"/>
                  </a:lnTo>
                  <a:lnTo>
                    <a:pt x="0" y="0"/>
                  </a:lnTo>
                  <a:close/>
                </a:path>
                <a:path w="295909" h="253365">
                  <a:moveTo>
                    <a:pt x="295656" y="0"/>
                  </a:moveTo>
                  <a:lnTo>
                    <a:pt x="0" y="0"/>
                  </a:lnTo>
                  <a:lnTo>
                    <a:pt x="24384" y="228600"/>
                  </a:lnTo>
                  <a:lnTo>
                    <a:pt x="24384" y="24371"/>
                  </a:lnTo>
                  <a:lnTo>
                    <a:pt x="295656" y="24371"/>
                  </a:lnTo>
                  <a:lnTo>
                    <a:pt x="295656" y="0"/>
                  </a:lnTo>
                  <a:close/>
                </a:path>
                <a:path w="295909" h="253365">
                  <a:moveTo>
                    <a:pt x="295656" y="24371"/>
                  </a:moveTo>
                  <a:lnTo>
                    <a:pt x="271259" y="24371"/>
                  </a:lnTo>
                  <a:lnTo>
                    <a:pt x="271259" y="228600"/>
                  </a:lnTo>
                  <a:lnTo>
                    <a:pt x="295656" y="228600"/>
                  </a:lnTo>
                  <a:lnTo>
                    <a:pt x="295656" y="2437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6315443" y="1161300"/>
              <a:ext cx="292735" cy="253365"/>
            </a:xfrm>
            <a:custGeom>
              <a:avLst/>
              <a:gdLst/>
              <a:ahLst/>
              <a:cxnLst/>
              <a:rect l="l" t="t" r="r" b="b"/>
              <a:pathLst>
                <a:path w="292734" h="253365">
                  <a:moveTo>
                    <a:pt x="0" y="0"/>
                  </a:moveTo>
                  <a:lnTo>
                    <a:pt x="0" y="252971"/>
                  </a:lnTo>
                  <a:lnTo>
                    <a:pt x="292595" y="252971"/>
                  </a:lnTo>
                  <a:lnTo>
                    <a:pt x="292595" y="228600"/>
                  </a:lnTo>
                  <a:lnTo>
                    <a:pt x="24384" y="228600"/>
                  </a:lnTo>
                  <a:lnTo>
                    <a:pt x="0" y="0"/>
                  </a:lnTo>
                  <a:close/>
                </a:path>
                <a:path w="292734" h="253365">
                  <a:moveTo>
                    <a:pt x="292595" y="0"/>
                  </a:moveTo>
                  <a:lnTo>
                    <a:pt x="0" y="0"/>
                  </a:lnTo>
                  <a:lnTo>
                    <a:pt x="24384" y="228600"/>
                  </a:lnTo>
                  <a:lnTo>
                    <a:pt x="24384" y="24371"/>
                  </a:lnTo>
                  <a:lnTo>
                    <a:pt x="292595" y="24371"/>
                  </a:lnTo>
                  <a:lnTo>
                    <a:pt x="292595" y="0"/>
                  </a:lnTo>
                  <a:close/>
                </a:path>
                <a:path w="292734" h="253365">
                  <a:moveTo>
                    <a:pt x="292595" y="24371"/>
                  </a:moveTo>
                  <a:lnTo>
                    <a:pt x="268224" y="24371"/>
                  </a:lnTo>
                  <a:lnTo>
                    <a:pt x="268224" y="228600"/>
                  </a:lnTo>
                  <a:lnTo>
                    <a:pt x="292595" y="228600"/>
                  </a:lnTo>
                  <a:lnTo>
                    <a:pt x="292595" y="2437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6352019" y="1179575"/>
            <a:ext cx="259079" cy="216535"/>
          </a:xfrm>
          <a:prstGeom prst="rect">
            <a:avLst/>
          </a:prstGeom>
          <a:solidFill>
            <a:srgbClr val="4B4B4B"/>
          </a:solidFill>
        </p:spPr>
        <p:txBody>
          <a:bodyPr wrap="square" lIns="0" tIns="29209" rIns="0" bIns="0" rtlCol="0" vert="horz">
            <a:spAutoFit/>
          </a:bodyPr>
          <a:lstStyle/>
          <a:p>
            <a:pPr marL="20955">
              <a:lnSpc>
                <a:spcPct val="100000"/>
              </a:lnSpc>
              <a:spcBef>
                <a:spcPts val="229"/>
              </a:spcBef>
            </a:pPr>
            <a:r>
              <a:rPr dirty="0" sz="850" spc="50" b="1">
                <a:solidFill>
                  <a:srgbClr val="FFFFFF"/>
                </a:solidFill>
                <a:latin typeface="Palatino Linotype"/>
                <a:cs typeface="Palatino Linotype"/>
              </a:rPr>
              <a:t>149</a:t>
            </a:r>
            <a:endParaRPr sz="850">
              <a:latin typeface="Palatino Linotype"/>
              <a:cs typeface="Palatino Linotyp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33335" y="1191247"/>
            <a:ext cx="1919605" cy="1790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00" b="1" i="1">
                <a:latin typeface="Palatino Linotype"/>
                <a:cs typeface="Palatino Linotype"/>
              </a:rPr>
              <a:t>Neural</a:t>
            </a:r>
            <a:r>
              <a:rPr dirty="0" sz="1000" spc="-60" b="1" i="1">
                <a:latin typeface="Palatino Linotype"/>
                <a:cs typeface="Palatino Linotype"/>
              </a:rPr>
              <a:t> </a:t>
            </a:r>
            <a:r>
              <a:rPr dirty="0" sz="1000" b="1" i="1">
                <a:latin typeface="Palatino Linotype"/>
                <a:cs typeface="Palatino Linotype"/>
              </a:rPr>
              <a:t>Control</a:t>
            </a:r>
            <a:r>
              <a:rPr dirty="0" sz="1000" spc="-35" b="1" i="1">
                <a:latin typeface="Palatino Linotype"/>
                <a:cs typeface="Palatino Linotype"/>
              </a:rPr>
              <a:t> </a:t>
            </a:r>
            <a:r>
              <a:rPr dirty="0" sz="1000" spc="-5" b="1" i="1">
                <a:latin typeface="Palatino Linotype"/>
                <a:cs typeface="Palatino Linotype"/>
              </a:rPr>
              <a:t>and</a:t>
            </a:r>
            <a:r>
              <a:rPr dirty="0" sz="1000" spc="-40" b="1" i="1">
                <a:latin typeface="Palatino Linotype"/>
                <a:cs typeface="Palatino Linotype"/>
              </a:rPr>
              <a:t> </a:t>
            </a:r>
            <a:r>
              <a:rPr dirty="0" sz="1000" spc="-5" b="1" i="1">
                <a:latin typeface="Palatino Linotype"/>
                <a:cs typeface="Palatino Linotype"/>
              </a:rPr>
              <a:t>Coordination</a:t>
            </a:r>
            <a:endParaRPr sz="1000">
              <a:latin typeface="Palatino Linotype"/>
              <a:cs typeface="Palatino Linotype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087623" y="1289303"/>
            <a:ext cx="3261360" cy="24765"/>
          </a:xfrm>
          <a:custGeom>
            <a:avLst/>
            <a:gdLst/>
            <a:ahLst/>
            <a:cxnLst/>
            <a:rect l="l" t="t" r="r" b="b"/>
            <a:pathLst>
              <a:path w="3261360" h="24765">
                <a:moveTo>
                  <a:pt x="3261347" y="0"/>
                </a:moveTo>
                <a:lnTo>
                  <a:pt x="0" y="0"/>
                </a:lnTo>
                <a:lnTo>
                  <a:pt x="0" y="24383"/>
                </a:lnTo>
                <a:lnTo>
                  <a:pt x="3261347" y="24383"/>
                </a:lnTo>
                <a:lnTo>
                  <a:pt x="3261347" y="0"/>
                </a:lnTo>
                <a:close/>
              </a:path>
            </a:pathLst>
          </a:custGeom>
          <a:solidFill>
            <a:srgbClr val="4B4B4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1130300" y="3361283"/>
            <a:ext cx="443230" cy="1790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00" b="1">
                <a:latin typeface="Times New Roman"/>
                <a:cs typeface="Times New Roman"/>
              </a:rPr>
              <a:t>47.  </a:t>
            </a:r>
            <a:r>
              <a:rPr dirty="0" sz="1000" spc="140" b="1">
                <a:latin typeface="Times New Roman"/>
                <a:cs typeface="Times New Roman"/>
              </a:rPr>
              <a:t> </a:t>
            </a:r>
            <a:r>
              <a:rPr dirty="0" sz="1000" spc="-40" b="1">
                <a:latin typeface="Times New Roman"/>
                <a:cs typeface="Times New Roman"/>
              </a:rPr>
              <a:t>(a)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30300" y="1462545"/>
            <a:ext cx="2691765" cy="4851400"/>
          </a:xfrm>
          <a:prstGeom prst="rect">
            <a:avLst/>
          </a:prstGeom>
        </p:spPr>
        <p:txBody>
          <a:bodyPr wrap="square" lIns="0" tIns="23495" rIns="0" bIns="0" rtlCol="0" vert="horz">
            <a:spAutoFit/>
          </a:bodyPr>
          <a:lstStyle/>
          <a:p>
            <a:pPr algn="just" marL="551815" marR="22860">
              <a:lnSpc>
                <a:spcPts val="1150"/>
              </a:lnSpc>
              <a:spcBef>
                <a:spcPts val="185"/>
              </a:spcBef>
            </a:pPr>
            <a:r>
              <a:rPr dirty="0" sz="1000">
                <a:latin typeface="Times New Roman"/>
                <a:cs typeface="Times New Roman"/>
              </a:rPr>
              <a:t>transmission </a:t>
            </a:r>
            <a:r>
              <a:rPr dirty="0" sz="1000" spc="-10">
                <a:latin typeface="Times New Roman"/>
                <a:cs typeface="Times New Roman"/>
              </a:rPr>
              <a:t>of </a:t>
            </a:r>
            <a:r>
              <a:rPr dirty="0" sz="1000" spc="-5">
                <a:latin typeface="Times New Roman"/>
                <a:cs typeface="Times New Roman"/>
              </a:rPr>
              <a:t>sound </a:t>
            </a:r>
            <a:r>
              <a:rPr dirty="0" sz="1000" spc="-10">
                <a:latin typeface="Times New Roman"/>
                <a:cs typeface="Times New Roman"/>
              </a:rPr>
              <a:t>waves </a:t>
            </a:r>
            <a:r>
              <a:rPr dirty="0" sz="1000" spc="5">
                <a:latin typeface="Times New Roman"/>
                <a:cs typeface="Times New Roman"/>
              </a:rPr>
              <a:t>to </a:t>
            </a:r>
            <a:r>
              <a:rPr dirty="0" sz="1000" spc="10">
                <a:latin typeface="Times New Roman"/>
                <a:cs typeface="Times New Roman"/>
              </a:rPr>
              <a:t>the </a:t>
            </a:r>
            <a:r>
              <a:rPr dirty="0" sz="1000" spc="5">
                <a:latin typeface="Times New Roman"/>
                <a:cs typeface="Times New Roman"/>
              </a:rPr>
              <a:t>inner </a:t>
            </a:r>
            <a:r>
              <a:rPr dirty="0" sz="1000" spc="-235">
                <a:latin typeface="Times New Roman"/>
                <a:cs typeface="Times New Roman"/>
              </a:rPr>
              <a:t> </a:t>
            </a:r>
            <a:r>
              <a:rPr dirty="0" sz="1000" spc="-60">
                <a:latin typeface="Times New Roman"/>
                <a:cs typeface="Times New Roman"/>
              </a:rPr>
              <a:t>ear.</a:t>
            </a:r>
            <a:endParaRPr sz="1000">
              <a:latin typeface="Times New Roman"/>
              <a:cs typeface="Times New Roman"/>
            </a:endParaRPr>
          </a:p>
          <a:p>
            <a:pPr algn="just" marL="551815" indent="-539750">
              <a:lnSpc>
                <a:spcPts val="1100"/>
              </a:lnSpc>
            </a:pPr>
            <a:r>
              <a:rPr dirty="0" sz="1000" b="1">
                <a:latin typeface="Times New Roman"/>
                <a:cs typeface="Times New Roman"/>
              </a:rPr>
              <a:t>46.</a:t>
            </a:r>
            <a:r>
              <a:rPr dirty="0" sz="1000" b="1">
                <a:latin typeface="Times New Roman"/>
                <a:cs typeface="Times New Roman"/>
              </a:rPr>
              <a:t>   </a:t>
            </a:r>
            <a:r>
              <a:rPr dirty="0" sz="1000" spc="-30" b="1">
                <a:latin typeface="Times New Roman"/>
                <a:cs typeface="Times New Roman"/>
              </a:rPr>
              <a:t> </a:t>
            </a:r>
            <a:r>
              <a:rPr dirty="0" sz="1000" spc="-50" b="1">
                <a:latin typeface="Times New Roman"/>
                <a:cs typeface="Times New Roman"/>
              </a:rPr>
              <a:t>(</a:t>
            </a:r>
            <a:r>
              <a:rPr dirty="0" sz="1000" spc="-15" b="1">
                <a:latin typeface="Times New Roman"/>
                <a:cs typeface="Times New Roman"/>
              </a:rPr>
              <a:t>c</a:t>
            </a:r>
            <a:r>
              <a:rPr dirty="0" sz="1000" b="1">
                <a:latin typeface="Times New Roman"/>
                <a:cs typeface="Times New Roman"/>
              </a:rPr>
              <a:t>)</a:t>
            </a:r>
            <a:r>
              <a:rPr dirty="0" sz="1000" b="1">
                <a:latin typeface="Times New Roman"/>
                <a:cs typeface="Times New Roman"/>
              </a:rPr>
              <a:t>   </a:t>
            </a:r>
            <a:r>
              <a:rPr dirty="0" sz="1000" spc="-40" b="1">
                <a:latin typeface="Times New Roman"/>
                <a:cs typeface="Times New Roman"/>
              </a:rPr>
              <a:t> </a:t>
            </a:r>
            <a:r>
              <a:rPr dirty="0" sz="1000" spc="-20">
                <a:latin typeface="Times New Roman"/>
                <a:cs typeface="Times New Roman"/>
              </a:rPr>
              <a:t>Au</a:t>
            </a:r>
            <a:r>
              <a:rPr dirty="0" sz="1000" spc="-5">
                <a:latin typeface="Times New Roman"/>
                <a:cs typeface="Times New Roman"/>
              </a:rPr>
              <a:t>d</a:t>
            </a:r>
            <a:r>
              <a:rPr dirty="0" sz="1000" spc="5">
                <a:latin typeface="Times New Roman"/>
                <a:cs typeface="Times New Roman"/>
              </a:rPr>
              <a:t>it</a:t>
            </a:r>
            <a:r>
              <a:rPr dirty="0" sz="1000" spc="-50">
                <a:latin typeface="Times New Roman"/>
                <a:cs typeface="Times New Roman"/>
              </a:rPr>
              <a:t>o</a:t>
            </a:r>
            <a:r>
              <a:rPr dirty="0" sz="1000" spc="20">
                <a:latin typeface="Times New Roman"/>
                <a:cs typeface="Times New Roman"/>
              </a:rPr>
              <a:t>r</a:t>
            </a:r>
            <a:r>
              <a:rPr dirty="0" sz="1000">
                <a:latin typeface="Times New Roman"/>
                <a:cs typeface="Times New Roman"/>
              </a:rPr>
              <a:t>y</a:t>
            </a:r>
            <a:r>
              <a:rPr dirty="0" sz="1000" spc="-135">
                <a:latin typeface="Times New Roman"/>
                <a:cs typeface="Times New Roman"/>
              </a:rPr>
              <a:t> </a:t>
            </a:r>
            <a:r>
              <a:rPr dirty="0" sz="1000" spc="-20">
                <a:latin typeface="Times New Roman"/>
                <a:cs typeface="Times New Roman"/>
              </a:rPr>
              <a:t>ossic</a:t>
            </a:r>
            <a:r>
              <a:rPr dirty="0" sz="1000" spc="10">
                <a:latin typeface="Times New Roman"/>
                <a:cs typeface="Times New Roman"/>
              </a:rPr>
              <a:t>l</a:t>
            </a:r>
            <a:r>
              <a:rPr dirty="0" sz="1000" spc="-40">
                <a:latin typeface="Times New Roman"/>
                <a:cs typeface="Times New Roman"/>
              </a:rPr>
              <a:t>e</a:t>
            </a:r>
            <a:r>
              <a:rPr dirty="0" sz="1000">
                <a:latin typeface="Times New Roman"/>
                <a:cs typeface="Times New Roman"/>
              </a:rPr>
              <a:t>s</a:t>
            </a:r>
            <a:r>
              <a:rPr dirty="0" sz="1000" spc="-45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a</a:t>
            </a:r>
            <a:r>
              <a:rPr dirty="0" sz="1000" spc="-5">
                <a:latin typeface="Times New Roman"/>
                <a:cs typeface="Times New Roman"/>
              </a:rPr>
              <a:t>r</a:t>
            </a:r>
            <a:r>
              <a:rPr dirty="0" sz="1000">
                <a:latin typeface="Times New Roman"/>
                <a:cs typeface="Times New Roman"/>
              </a:rPr>
              <a:t>e</a:t>
            </a:r>
            <a:r>
              <a:rPr dirty="0" sz="1000" spc="-70">
                <a:latin typeface="Times New Roman"/>
                <a:cs typeface="Times New Roman"/>
              </a:rPr>
              <a:t> </a:t>
            </a:r>
            <a:r>
              <a:rPr dirty="0" sz="1000" spc="-20">
                <a:latin typeface="Times New Roman"/>
                <a:cs typeface="Times New Roman"/>
              </a:rPr>
              <a:t>t</a:t>
            </a:r>
            <a:r>
              <a:rPr dirty="0" sz="1000" spc="15">
                <a:latin typeface="Times New Roman"/>
                <a:cs typeface="Times New Roman"/>
              </a:rPr>
              <a:t>h</a:t>
            </a:r>
            <a:r>
              <a:rPr dirty="0" sz="1000">
                <a:latin typeface="Times New Roman"/>
                <a:cs typeface="Times New Roman"/>
              </a:rPr>
              <a:t>e</a:t>
            </a:r>
            <a:r>
              <a:rPr dirty="0" sz="1000" spc="-70">
                <a:latin typeface="Times New Roman"/>
                <a:cs typeface="Times New Roman"/>
              </a:rPr>
              <a:t> </a:t>
            </a:r>
            <a:r>
              <a:rPr dirty="0" sz="1000" spc="-20">
                <a:latin typeface="Times New Roman"/>
                <a:cs typeface="Times New Roman"/>
              </a:rPr>
              <a:t>t</a:t>
            </a:r>
            <a:r>
              <a:rPr dirty="0" sz="1000" spc="15">
                <a:latin typeface="Times New Roman"/>
                <a:cs typeface="Times New Roman"/>
              </a:rPr>
              <a:t>h</a:t>
            </a:r>
            <a:r>
              <a:rPr dirty="0" sz="1000" spc="20">
                <a:latin typeface="Times New Roman"/>
                <a:cs typeface="Times New Roman"/>
              </a:rPr>
              <a:t>r</a:t>
            </a:r>
            <a:r>
              <a:rPr dirty="0" sz="1000" spc="-40">
                <a:latin typeface="Times New Roman"/>
                <a:cs typeface="Times New Roman"/>
              </a:rPr>
              <a:t>e</a:t>
            </a:r>
            <a:r>
              <a:rPr dirty="0" sz="1000">
                <a:latin typeface="Times New Roman"/>
                <a:cs typeface="Times New Roman"/>
              </a:rPr>
              <a:t>e</a:t>
            </a:r>
            <a:r>
              <a:rPr dirty="0" sz="1000" spc="-55">
                <a:latin typeface="Times New Roman"/>
                <a:cs typeface="Times New Roman"/>
              </a:rPr>
              <a:t> </a:t>
            </a:r>
            <a:r>
              <a:rPr dirty="0" sz="1000" spc="-20">
                <a:latin typeface="Times New Roman"/>
                <a:cs typeface="Times New Roman"/>
              </a:rPr>
              <a:t>sm</a:t>
            </a:r>
            <a:r>
              <a:rPr dirty="0" sz="1000" spc="15">
                <a:latin typeface="Times New Roman"/>
                <a:cs typeface="Times New Roman"/>
              </a:rPr>
              <a:t>a</a:t>
            </a:r>
            <a:r>
              <a:rPr dirty="0" sz="1000" spc="5">
                <a:latin typeface="Times New Roman"/>
                <a:cs typeface="Times New Roman"/>
              </a:rPr>
              <a:t>l</a:t>
            </a:r>
            <a:r>
              <a:rPr dirty="0" sz="1000">
                <a:latin typeface="Times New Roman"/>
                <a:cs typeface="Times New Roman"/>
              </a:rPr>
              <a:t>l</a:t>
            </a:r>
            <a:r>
              <a:rPr dirty="0" sz="1000" spc="-70">
                <a:latin typeface="Times New Roman"/>
                <a:cs typeface="Times New Roman"/>
              </a:rPr>
              <a:t> </a:t>
            </a:r>
            <a:r>
              <a:rPr dirty="0" sz="1000" spc="-20">
                <a:latin typeface="Times New Roman"/>
                <a:cs typeface="Times New Roman"/>
              </a:rPr>
              <a:t>b</a:t>
            </a:r>
            <a:r>
              <a:rPr dirty="0" sz="1000" spc="-40">
                <a:latin typeface="Times New Roman"/>
                <a:cs typeface="Times New Roman"/>
              </a:rPr>
              <a:t>o</a:t>
            </a:r>
            <a:r>
              <a:rPr dirty="0" sz="1000" spc="-5">
                <a:latin typeface="Times New Roman"/>
                <a:cs typeface="Times New Roman"/>
              </a:rPr>
              <a:t>n</a:t>
            </a:r>
            <a:r>
              <a:rPr dirty="0" sz="1000" spc="-20">
                <a:latin typeface="Times New Roman"/>
                <a:cs typeface="Times New Roman"/>
              </a:rPr>
              <a:t>es</a:t>
            </a:r>
            <a:endParaRPr sz="1000">
              <a:latin typeface="Times New Roman"/>
              <a:cs typeface="Times New Roman"/>
            </a:endParaRPr>
          </a:p>
          <a:p>
            <a:pPr algn="just" marL="551815" marR="7620">
              <a:lnSpc>
                <a:spcPct val="95800"/>
              </a:lnSpc>
              <a:spcBef>
                <a:spcPts val="30"/>
              </a:spcBef>
            </a:pPr>
            <a:r>
              <a:rPr dirty="0" sz="1000" spc="-20">
                <a:latin typeface="Times New Roman"/>
                <a:cs typeface="Times New Roman"/>
              </a:rPr>
              <a:t>present</a:t>
            </a:r>
            <a:r>
              <a:rPr dirty="0" sz="1000" spc="-100">
                <a:latin typeface="Times New Roman"/>
                <a:cs typeface="Times New Roman"/>
              </a:rPr>
              <a:t> </a:t>
            </a:r>
            <a:r>
              <a:rPr dirty="0" sz="1000" spc="-10">
                <a:latin typeface="Times New Roman"/>
                <a:cs typeface="Times New Roman"/>
              </a:rPr>
              <a:t>in</a:t>
            </a:r>
            <a:r>
              <a:rPr dirty="0" sz="1000" spc="-85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the</a:t>
            </a:r>
            <a:r>
              <a:rPr dirty="0" sz="1000" spc="-95">
                <a:latin typeface="Times New Roman"/>
                <a:cs typeface="Times New Roman"/>
              </a:rPr>
              <a:t> </a:t>
            </a:r>
            <a:r>
              <a:rPr dirty="0" sz="1000" spc="-25">
                <a:latin typeface="Times New Roman"/>
                <a:cs typeface="Times New Roman"/>
              </a:rPr>
              <a:t>cavity</a:t>
            </a:r>
            <a:r>
              <a:rPr dirty="0" sz="1000" spc="-155">
                <a:latin typeface="Times New Roman"/>
                <a:cs typeface="Times New Roman"/>
              </a:rPr>
              <a:t> </a:t>
            </a:r>
            <a:r>
              <a:rPr dirty="0" sz="1000" spc="-20">
                <a:latin typeface="Times New Roman"/>
                <a:cs typeface="Times New Roman"/>
              </a:rPr>
              <a:t>of</a:t>
            </a:r>
            <a:r>
              <a:rPr dirty="0" sz="1000" spc="-140">
                <a:latin typeface="Times New Roman"/>
                <a:cs typeface="Times New Roman"/>
              </a:rPr>
              <a:t> </a:t>
            </a:r>
            <a:r>
              <a:rPr dirty="0" sz="1000" spc="-10">
                <a:latin typeface="Times New Roman"/>
                <a:cs typeface="Times New Roman"/>
              </a:rPr>
              <a:t>the</a:t>
            </a:r>
            <a:r>
              <a:rPr dirty="0" sz="1000" spc="-114">
                <a:latin typeface="Times New Roman"/>
                <a:cs typeface="Times New Roman"/>
              </a:rPr>
              <a:t> </a:t>
            </a:r>
            <a:r>
              <a:rPr dirty="0" sz="1000" spc="-15">
                <a:latin typeface="Times New Roman"/>
                <a:cs typeface="Times New Roman"/>
              </a:rPr>
              <a:t>middle</a:t>
            </a:r>
            <a:r>
              <a:rPr dirty="0" sz="1000" spc="-100">
                <a:latin typeface="Times New Roman"/>
                <a:cs typeface="Times New Roman"/>
              </a:rPr>
              <a:t> </a:t>
            </a:r>
            <a:r>
              <a:rPr dirty="0" sz="1000" spc="-25">
                <a:latin typeface="Times New Roman"/>
                <a:cs typeface="Times New Roman"/>
              </a:rPr>
              <a:t>ear.</a:t>
            </a:r>
            <a:r>
              <a:rPr dirty="0" sz="1000" spc="-120">
                <a:latin typeface="Times New Roman"/>
                <a:cs typeface="Times New Roman"/>
              </a:rPr>
              <a:t> </a:t>
            </a:r>
            <a:r>
              <a:rPr dirty="0" sz="1000" spc="-30">
                <a:latin typeface="Times New Roman"/>
                <a:cs typeface="Times New Roman"/>
              </a:rPr>
              <a:t>These </a:t>
            </a:r>
            <a:r>
              <a:rPr dirty="0" sz="1000" spc="-25">
                <a:latin typeface="Times New Roman"/>
                <a:cs typeface="Times New Roman"/>
              </a:rPr>
              <a:t> </a:t>
            </a:r>
            <a:r>
              <a:rPr dirty="0" sz="1000" spc="-40">
                <a:latin typeface="Times New Roman"/>
                <a:cs typeface="Times New Roman"/>
              </a:rPr>
              <a:t>a</a:t>
            </a:r>
            <a:r>
              <a:rPr dirty="0" sz="1000" spc="-5">
                <a:latin typeface="Times New Roman"/>
                <a:cs typeface="Times New Roman"/>
              </a:rPr>
              <a:t>r</a:t>
            </a:r>
            <a:r>
              <a:rPr dirty="0" sz="1000">
                <a:latin typeface="Times New Roman"/>
                <a:cs typeface="Times New Roman"/>
              </a:rPr>
              <a:t>e</a:t>
            </a:r>
            <a:r>
              <a:rPr dirty="0" sz="1000" spc="-145">
                <a:latin typeface="Times New Roman"/>
                <a:cs typeface="Times New Roman"/>
              </a:rPr>
              <a:t> </a:t>
            </a:r>
            <a:r>
              <a:rPr dirty="0" sz="1000" spc="-25">
                <a:latin typeface="Times New Roman"/>
                <a:cs typeface="Times New Roman"/>
              </a:rPr>
              <a:t>h</a:t>
            </a:r>
            <a:r>
              <a:rPr dirty="0" sz="1000" spc="-20">
                <a:latin typeface="Times New Roman"/>
                <a:cs typeface="Times New Roman"/>
              </a:rPr>
              <a:t>a</a:t>
            </a:r>
            <a:r>
              <a:rPr dirty="0" sz="1000" spc="-35">
                <a:latin typeface="Times New Roman"/>
                <a:cs typeface="Times New Roman"/>
              </a:rPr>
              <a:t>m</a:t>
            </a:r>
            <a:r>
              <a:rPr dirty="0" sz="1000" spc="-15">
                <a:latin typeface="Times New Roman"/>
                <a:cs typeface="Times New Roman"/>
              </a:rPr>
              <a:t>m</a:t>
            </a:r>
            <a:r>
              <a:rPr dirty="0" sz="1000" spc="-65">
                <a:latin typeface="Times New Roman"/>
                <a:cs typeface="Times New Roman"/>
              </a:rPr>
              <a:t>e</a:t>
            </a:r>
            <a:r>
              <a:rPr dirty="0" sz="1000">
                <a:latin typeface="Times New Roman"/>
                <a:cs typeface="Times New Roman"/>
              </a:rPr>
              <a:t>r</a:t>
            </a:r>
            <a:r>
              <a:rPr dirty="0" sz="1000" spc="-85">
                <a:latin typeface="Times New Roman"/>
                <a:cs typeface="Times New Roman"/>
              </a:rPr>
              <a:t> </a:t>
            </a:r>
            <a:r>
              <a:rPr dirty="0" sz="1000" spc="-20">
                <a:latin typeface="Times New Roman"/>
                <a:cs typeface="Times New Roman"/>
              </a:rPr>
              <a:t>l</a:t>
            </a:r>
            <a:r>
              <a:rPr dirty="0" sz="1000" spc="-40">
                <a:latin typeface="Times New Roman"/>
                <a:cs typeface="Times New Roman"/>
              </a:rPr>
              <a:t>i</a:t>
            </a:r>
            <a:r>
              <a:rPr dirty="0" sz="1000" spc="-25">
                <a:latin typeface="Times New Roman"/>
                <a:cs typeface="Times New Roman"/>
              </a:rPr>
              <a:t>k</a:t>
            </a:r>
            <a:r>
              <a:rPr dirty="0" sz="1000">
                <a:latin typeface="Times New Roman"/>
                <a:cs typeface="Times New Roman"/>
              </a:rPr>
              <a:t>e</a:t>
            </a:r>
            <a:r>
              <a:rPr dirty="0" sz="1000" spc="-145">
                <a:latin typeface="Times New Roman"/>
                <a:cs typeface="Times New Roman"/>
              </a:rPr>
              <a:t> </a:t>
            </a:r>
            <a:r>
              <a:rPr dirty="0" sz="1000" spc="-35">
                <a:latin typeface="Times New Roman"/>
                <a:cs typeface="Times New Roman"/>
              </a:rPr>
              <a:t>m</a:t>
            </a:r>
            <a:r>
              <a:rPr dirty="0" sz="1000" spc="-20">
                <a:latin typeface="Times New Roman"/>
                <a:cs typeface="Times New Roman"/>
              </a:rPr>
              <a:t>a</a:t>
            </a:r>
            <a:r>
              <a:rPr dirty="0" sz="1000" spc="-40">
                <a:latin typeface="Times New Roman"/>
                <a:cs typeface="Times New Roman"/>
              </a:rPr>
              <a:t>l</a:t>
            </a:r>
            <a:r>
              <a:rPr dirty="0" sz="1000" spc="-20">
                <a:latin typeface="Times New Roman"/>
                <a:cs typeface="Times New Roman"/>
              </a:rPr>
              <a:t>l</a:t>
            </a:r>
            <a:r>
              <a:rPr dirty="0" sz="1000" spc="-65">
                <a:latin typeface="Times New Roman"/>
                <a:cs typeface="Times New Roman"/>
              </a:rPr>
              <a:t>e</a:t>
            </a:r>
            <a:r>
              <a:rPr dirty="0" sz="1000" spc="-40">
                <a:latin typeface="Times New Roman"/>
                <a:cs typeface="Times New Roman"/>
              </a:rPr>
              <a:t>us</a:t>
            </a:r>
            <a:r>
              <a:rPr dirty="0" sz="1000">
                <a:latin typeface="Times New Roman"/>
                <a:cs typeface="Times New Roman"/>
              </a:rPr>
              <a:t>,</a:t>
            </a:r>
            <a:r>
              <a:rPr dirty="0" sz="1000" spc="-130">
                <a:latin typeface="Times New Roman"/>
                <a:cs typeface="Times New Roman"/>
              </a:rPr>
              <a:t> </a:t>
            </a:r>
            <a:r>
              <a:rPr dirty="0" sz="1000" spc="-40">
                <a:latin typeface="Times New Roman"/>
                <a:cs typeface="Times New Roman"/>
              </a:rPr>
              <a:t>a</a:t>
            </a:r>
            <a:r>
              <a:rPr dirty="0" sz="1000" spc="5">
                <a:latin typeface="Times New Roman"/>
                <a:cs typeface="Times New Roman"/>
              </a:rPr>
              <a:t>n</a:t>
            </a:r>
            <a:r>
              <a:rPr dirty="0" sz="1000" spc="-75">
                <a:latin typeface="Times New Roman"/>
                <a:cs typeface="Times New Roman"/>
              </a:rPr>
              <a:t>v</a:t>
            </a:r>
            <a:r>
              <a:rPr dirty="0" sz="1000" spc="-20">
                <a:latin typeface="Times New Roman"/>
                <a:cs typeface="Times New Roman"/>
              </a:rPr>
              <a:t>i</a:t>
            </a:r>
            <a:r>
              <a:rPr dirty="0" sz="1000" spc="-40">
                <a:latin typeface="Times New Roman"/>
                <a:cs typeface="Times New Roman"/>
              </a:rPr>
              <a:t>l</a:t>
            </a:r>
            <a:r>
              <a:rPr dirty="0" sz="1000" spc="-25">
                <a:latin typeface="Times New Roman"/>
                <a:cs typeface="Times New Roman"/>
              </a:rPr>
              <a:t>-</a:t>
            </a:r>
            <a:r>
              <a:rPr dirty="0" sz="1000" spc="-40">
                <a:latin typeface="Times New Roman"/>
                <a:cs typeface="Times New Roman"/>
              </a:rPr>
              <a:t>l</a:t>
            </a:r>
            <a:r>
              <a:rPr dirty="0" sz="1000" spc="-20">
                <a:latin typeface="Times New Roman"/>
                <a:cs typeface="Times New Roman"/>
              </a:rPr>
              <a:t>i</a:t>
            </a:r>
            <a:r>
              <a:rPr dirty="0" sz="1000" spc="-40">
                <a:latin typeface="Times New Roman"/>
                <a:cs typeface="Times New Roman"/>
              </a:rPr>
              <a:t>k</a:t>
            </a:r>
            <a:r>
              <a:rPr dirty="0" sz="1000">
                <a:latin typeface="Times New Roman"/>
                <a:cs typeface="Times New Roman"/>
              </a:rPr>
              <a:t>e</a:t>
            </a:r>
            <a:r>
              <a:rPr dirty="0" sz="1000" spc="-130">
                <a:latin typeface="Times New Roman"/>
                <a:cs typeface="Times New Roman"/>
              </a:rPr>
              <a:t> </a:t>
            </a:r>
            <a:r>
              <a:rPr dirty="0" sz="1000" spc="-25">
                <a:latin typeface="Times New Roman"/>
                <a:cs typeface="Times New Roman"/>
              </a:rPr>
              <a:t>in</a:t>
            </a:r>
            <a:r>
              <a:rPr dirty="0" sz="1000" spc="-40">
                <a:latin typeface="Times New Roman"/>
                <a:cs typeface="Times New Roman"/>
              </a:rPr>
              <a:t>cu</a:t>
            </a:r>
            <a:r>
              <a:rPr dirty="0" sz="1000">
                <a:latin typeface="Times New Roman"/>
                <a:cs typeface="Times New Roman"/>
              </a:rPr>
              <a:t>s</a:t>
            </a:r>
            <a:r>
              <a:rPr dirty="0" sz="1000" spc="-150">
                <a:latin typeface="Times New Roman"/>
                <a:cs typeface="Times New Roman"/>
              </a:rPr>
              <a:t> </a:t>
            </a:r>
            <a:r>
              <a:rPr dirty="0" sz="1000" spc="-20">
                <a:latin typeface="Times New Roman"/>
                <a:cs typeface="Times New Roman"/>
              </a:rPr>
              <a:t>a</a:t>
            </a:r>
            <a:r>
              <a:rPr dirty="0" sz="1000" spc="-25">
                <a:latin typeface="Times New Roman"/>
                <a:cs typeface="Times New Roman"/>
              </a:rPr>
              <a:t>n</a:t>
            </a:r>
            <a:r>
              <a:rPr dirty="0" sz="1000">
                <a:latin typeface="Times New Roman"/>
                <a:cs typeface="Times New Roman"/>
              </a:rPr>
              <a:t>d  </a:t>
            </a:r>
            <a:r>
              <a:rPr dirty="0" sz="1000">
                <a:latin typeface="Times New Roman"/>
                <a:cs typeface="Times New Roman"/>
              </a:rPr>
              <a:t>stirrup-like</a:t>
            </a:r>
            <a:r>
              <a:rPr dirty="0" sz="1000" spc="-75">
                <a:latin typeface="Times New Roman"/>
                <a:cs typeface="Times New Roman"/>
              </a:rPr>
              <a:t> </a:t>
            </a:r>
            <a:r>
              <a:rPr dirty="0" sz="1000" spc="-5">
                <a:latin typeface="Times New Roman"/>
                <a:cs typeface="Times New Roman"/>
              </a:rPr>
              <a:t>stapes.</a:t>
            </a:r>
            <a:r>
              <a:rPr dirty="0" sz="1000" spc="-70">
                <a:latin typeface="Times New Roman"/>
                <a:cs typeface="Times New Roman"/>
              </a:rPr>
              <a:t> </a:t>
            </a:r>
            <a:r>
              <a:rPr dirty="0" sz="1000" spc="-5">
                <a:latin typeface="Times New Roman"/>
                <a:cs typeface="Times New Roman"/>
              </a:rPr>
              <a:t>Sound</a:t>
            </a:r>
            <a:r>
              <a:rPr dirty="0" sz="1000" spc="-25">
                <a:latin typeface="Times New Roman"/>
                <a:cs typeface="Times New Roman"/>
              </a:rPr>
              <a:t> </a:t>
            </a:r>
            <a:r>
              <a:rPr dirty="0" sz="1000" spc="-15">
                <a:latin typeface="Times New Roman"/>
                <a:cs typeface="Times New Roman"/>
              </a:rPr>
              <a:t>waves</a:t>
            </a:r>
            <a:r>
              <a:rPr dirty="0" sz="1000" spc="-65">
                <a:latin typeface="Times New Roman"/>
                <a:cs typeface="Times New Roman"/>
              </a:rPr>
              <a:t> </a:t>
            </a:r>
            <a:r>
              <a:rPr dirty="0" sz="1000" spc="-5">
                <a:latin typeface="Times New Roman"/>
                <a:cs typeface="Times New Roman"/>
              </a:rPr>
              <a:t>reach</a:t>
            </a:r>
            <a:r>
              <a:rPr dirty="0" sz="1000" spc="-35">
                <a:latin typeface="Times New Roman"/>
                <a:cs typeface="Times New Roman"/>
              </a:rPr>
              <a:t> </a:t>
            </a:r>
            <a:r>
              <a:rPr dirty="0" sz="1000" spc="10">
                <a:latin typeface="Times New Roman"/>
                <a:cs typeface="Times New Roman"/>
              </a:rPr>
              <a:t>the </a:t>
            </a:r>
            <a:r>
              <a:rPr dirty="0" sz="1000" spc="-235">
                <a:latin typeface="Times New Roman"/>
                <a:cs typeface="Times New Roman"/>
              </a:rPr>
              <a:t> </a:t>
            </a:r>
            <a:r>
              <a:rPr dirty="0" sz="1000" spc="-5">
                <a:latin typeface="Times New Roman"/>
                <a:cs typeface="Times New Roman"/>
              </a:rPr>
              <a:t>ear </a:t>
            </a:r>
            <a:r>
              <a:rPr dirty="0" sz="1000" spc="5">
                <a:latin typeface="Times New Roman"/>
                <a:cs typeface="Times New Roman"/>
              </a:rPr>
              <a:t>drum </a:t>
            </a:r>
            <a:r>
              <a:rPr dirty="0" sz="1000" spc="10">
                <a:latin typeface="Times New Roman"/>
                <a:cs typeface="Times New Roman"/>
              </a:rPr>
              <a:t>through </a:t>
            </a:r>
            <a:r>
              <a:rPr dirty="0" sz="1000" spc="15">
                <a:latin typeface="Times New Roman"/>
                <a:cs typeface="Times New Roman"/>
              </a:rPr>
              <a:t>the </a:t>
            </a:r>
            <a:r>
              <a:rPr dirty="0" sz="1000" spc="5">
                <a:latin typeface="Times New Roman"/>
                <a:cs typeface="Times New Roman"/>
              </a:rPr>
              <a:t>external auditory </a:t>
            </a:r>
            <a:r>
              <a:rPr dirty="0" sz="1000" spc="10">
                <a:latin typeface="Times New Roman"/>
                <a:cs typeface="Times New Roman"/>
              </a:rPr>
              <a:t> </a:t>
            </a:r>
            <a:r>
              <a:rPr dirty="0" sz="1000" spc="25">
                <a:latin typeface="Times New Roman"/>
                <a:cs typeface="Times New Roman"/>
              </a:rPr>
              <a:t>canal and </a:t>
            </a:r>
            <a:r>
              <a:rPr dirty="0" sz="1000" spc="20">
                <a:latin typeface="Times New Roman"/>
                <a:cs typeface="Times New Roman"/>
              </a:rPr>
              <a:t>vibrates </a:t>
            </a:r>
            <a:r>
              <a:rPr dirty="0" sz="1000" spc="25">
                <a:latin typeface="Times New Roman"/>
                <a:cs typeface="Times New Roman"/>
              </a:rPr>
              <a:t>the </a:t>
            </a:r>
            <a:r>
              <a:rPr dirty="0" sz="1000" spc="10">
                <a:latin typeface="Times New Roman"/>
                <a:cs typeface="Times New Roman"/>
              </a:rPr>
              <a:t>ear </a:t>
            </a:r>
            <a:r>
              <a:rPr dirty="0" sz="1000" spc="25">
                <a:latin typeface="Times New Roman"/>
                <a:cs typeface="Times New Roman"/>
              </a:rPr>
              <a:t>drum. </a:t>
            </a:r>
            <a:r>
              <a:rPr dirty="0" sz="1000" spc="45">
                <a:latin typeface="Times New Roman"/>
                <a:cs typeface="Times New Roman"/>
              </a:rPr>
              <a:t>The </a:t>
            </a:r>
            <a:r>
              <a:rPr dirty="0" sz="1000" spc="50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vibrations </a:t>
            </a:r>
            <a:r>
              <a:rPr dirty="0" sz="1000" spc="-10">
                <a:latin typeface="Times New Roman"/>
                <a:cs typeface="Times New Roman"/>
              </a:rPr>
              <a:t>of </a:t>
            </a:r>
            <a:r>
              <a:rPr dirty="0" sz="1000" spc="10">
                <a:latin typeface="Times New Roman"/>
                <a:cs typeface="Times New Roman"/>
              </a:rPr>
              <a:t>the </a:t>
            </a:r>
            <a:r>
              <a:rPr dirty="0" sz="1000">
                <a:latin typeface="Times New Roman"/>
                <a:cs typeface="Times New Roman"/>
              </a:rPr>
              <a:t>latter </a:t>
            </a:r>
            <a:r>
              <a:rPr dirty="0" sz="1000" spc="10">
                <a:latin typeface="Times New Roman"/>
                <a:cs typeface="Times New Roman"/>
              </a:rPr>
              <a:t>are </a:t>
            </a:r>
            <a:r>
              <a:rPr dirty="0" sz="1000" spc="5">
                <a:latin typeface="Times New Roman"/>
                <a:cs typeface="Times New Roman"/>
              </a:rPr>
              <a:t>transmitted </a:t>
            </a:r>
            <a:r>
              <a:rPr dirty="0" sz="1000" spc="-10">
                <a:latin typeface="Times New Roman"/>
                <a:cs typeface="Times New Roman"/>
              </a:rPr>
              <a:t>by </a:t>
            </a:r>
            <a:r>
              <a:rPr dirty="0" sz="1000" spc="-235">
                <a:latin typeface="Times New Roman"/>
                <a:cs typeface="Times New Roman"/>
              </a:rPr>
              <a:t> </a:t>
            </a:r>
            <a:r>
              <a:rPr dirty="0" sz="1000" spc="60">
                <a:latin typeface="Times New Roman"/>
                <a:cs typeface="Times New Roman"/>
              </a:rPr>
              <a:t>the</a:t>
            </a:r>
            <a:r>
              <a:rPr dirty="0" sz="1000" spc="65">
                <a:latin typeface="Times New Roman"/>
                <a:cs typeface="Times New Roman"/>
              </a:rPr>
              <a:t> </a:t>
            </a:r>
            <a:r>
              <a:rPr dirty="0" sz="1000" spc="60">
                <a:latin typeface="Times New Roman"/>
                <a:cs typeface="Times New Roman"/>
              </a:rPr>
              <a:t>auditory</a:t>
            </a:r>
            <a:r>
              <a:rPr dirty="0" sz="1000" spc="65">
                <a:latin typeface="Times New Roman"/>
                <a:cs typeface="Times New Roman"/>
              </a:rPr>
              <a:t> </a:t>
            </a:r>
            <a:r>
              <a:rPr dirty="0" sz="1000" spc="50">
                <a:latin typeface="Times New Roman"/>
                <a:cs typeface="Times New Roman"/>
              </a:rPr>
              <a:t>ossicles</a:t>
            </a:r>
            <a:r>
              <a:rPr dirty="0" sz="1000" spc="55">
                <a:latin typeface="Times New Roman"/>
                <a:cs typeface="Times New Roman"/>
              </a:rPr>
              <a:t> </a:t>
            </a:r>
            <a:r>
              <a:rPr dirty="0" sz="1000" spc="30">
                <a:latin typeface="Times New Roman"/>
                <a:cs typeface="Times New Roman"/>
              </a:rPr>
              <a:t>to</a:t>
            </a:r>
            <a:r>
              <a:rPr dirty="0" sz="1000" spc="35">
                <a:latin typeface="Times New Roman"/>
                <a:cs typeface="Times New Roman"/>
              </a:rPr>
              <a:t> </a:t>
            </a:r>
            <a:r>
              <a:rPr dirty="0" sz="1000" spc="55">
                <a:latin typeface="Times New Roman"/>
                <a:cs typeface="Times New Roman"/>
              </a:rPr>
              <a:t>the</a:t>
            </a:r>
            <a:r>
              <a:rPr dirty="0" sz="1000" spc="60">
                <a:latin typeface="Times New Roman"/>
                <a:cs typeface="Times New Roman"/>
              </a:rPr>
              <a:t> </a:t>
            </a:r>
            <a:r>
              <a:rPr dirty="0" sz="1000" spc="65">
                <a:latin typeface="Times New Roman"/>
                <a:cs typeface="Times New Roman"/>
              </a:rPr>
              <a:t>fluid </a:t>
            </a:r>
            <a:r>
              <a:rPr dirty="0" sz="1000" spc="70">
                <a:latin typeface="Times New Roman"/>
                <a:cs typeface="Times New Roman"/>
              </a:rPr>
              <a:t> </a:t>
            </a:r>
            <a:r>
              <a:rPr dirty="0" sz="1000" spc="-15">
                <a:latin typeface="Times New Roman"/>
                <a:cs typeface="Times New Roman"/>
              </a:rPr>
              <a:t>endolymph</a:t>
            </a:r>
            <a:r>
              <a:rPr dirty="0" sz="1000" spc="-60">
                <a:latin typeface="Times New Roman"/>
                <a:cs typeface="Times New Roman"/>
              </a:rPr>
              <a:t> </a:t>
            </a:r>
            <a:r>
              <a:rPr dirty="0" sz="1000" spc="-20">
                <a:latin typeface="Times New Roman"/>
                <a:cs typeface="Times New Roman"/>
              </a:rPr>
              <a:t>which</a:t>
            </a:r>
            <a:r>
              <a:rPr dirty="0" sz="1000" spc="-35">
                <a:latin typeface="Times New Roman"/>
                <a:cs typeface="Times New Roman"/>
              </a:rPr>
              <a:t> </a:t>
            </a:r>
            <a:r>
              <a:rPr dirty="0" sz="1000" spc="-15">
                <a:latin typeface="Times New Roman"/>
                <a:cs typeface="Times New Roman"/>
              </a:rPr>
              <a:t>fills</a:t>
            </a:r>
            <a:r>
              <a:rPr dirty="0" sz="1000" spc="-80">
                <a:latin typeface="Times New Roman"/>
                <a:cs typeface="Times New Roman"/>
              </a:rPr>
              <a:t> </a:t>
            </a:r>
            <a:r>
              <a:rPr dirty="0" sz="1000" spc="-5">
                <a:latin typeface="Times New Roman"/>
                <a:cs typeface="Times New Roman"/>
              </a:rPr>
              <a:t>the</a:t>
            </a:r>
            <a:r>
              <a:rPr dirty="0" sz="1000" spc="-100">
                <a:latin typeface="Times New Roman"/>
                <a:cs typeface="Times New Roman"/>
              </a:rPr>
              <a:t> </a:t>
            </a:r>
            <a:r>
              <a:rPr dirty="0" sz="1000" spc="-5">
                <a:latin typeface="Times New Roman"/>
                <a:cs typeface="Times New Roman"/>
              </a:rPr>
              <a:t>internal</a:t>
            </a:r>
            <a:r>
              <a:rPr dirty="0" sz="1000" spc="-55">
                <a:latin typeface="Times New Roman"/>
                <a:cs typeface="Times New Roman"/>
              </a:rPr>
              <a:t> </a:t>
            </a:r>
            <a:r>
              <a:rPr dirty="0" sz="1000" spc="-20">
                <a:latin typeface="Times New Roman"/>
                <a:cs typeface="Times New Roman"/>
              </a:rPr>
              <a:t>ear.</a:t>
            </a:r>
            <a:r>
              <a:rPr dirty="0" sz="1000" spc="-95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The </a:t>
            </a:r>
            <a:r>
              <a:rPr dirty="0" sz="1000" spc="-240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a</a:t>
            </a:r>
            <a:r>
              <a:rPr dirty="0" sz="1000" spc="-5">
                <a:latin typeface="Times New Roman"/>
                <a:cs typeface="Times New Roman"/>
              </a:rPr>
              <a:t>ud</a:t>
            </a:r>
            <a:r>
              <a:rPr dirty="0" sz="1000" spc="5">
                <a:latin typeface="Times New Roman"/>
                <a:cs typeface="Times New Roman"/>
              </a:rPr>
              <a:t>it</a:t>
            </a:r>
            <a:r>
              <a:rPr dirty="0" sz="1000" spc="-20">
                <a:latin typeface="Times New Roman"/>
                <a:cs typeface="Times New Roman"/>
              </a:rPr>
              <a:t>o</a:t>
            </a:r>
            <a:r>
              <a:rPr dirty="0" sz="1000" spc="10">
                <a:latin typeface="Times New Roman"/>
                <a:cs typeface="Times New Roman"/>
              </a:rPr>
              <a:t>r</a:t>
            </a:r>
            <a:r>
              <a:rPr dirty="0" sz="1000">
                <a:latin typeface="Times New Roman"/>
                <a:cs typeface="Times New Roman"/>
              </a:rPr>
              <a:t>y</a:t>
            </a:r>
            <a:r>
              <a:rPr dirty="0" sz="1000" spc="-85">
                <a:latin typeface="Times New Roman"/>
                <a:cs typeface="Times New Roman"/>
              </a:rPr>
              <a:t> </a:t>
            </a:r>
            <a:r>
              <a:rPr dirty="0" sz="1000" spc="-20">
                <a:latin typeface="Times New Roman"/>
                <a:cs typeface="Times New Roman"/>
              </a:rPr>
              <a:t>oss</a:t>
            </a:r>
            <a:r>
              <a:rPr dirty="0" sz="1000" spc="10">
                <a:latin typeface="Times New Roman"/>
                <a:cs typeface="Times New Roman"/>
              </a:rPr>
              <a:t>i</a:t>
            </a:r>
            <a:r>
              <a:rPr dirty="0" sz="1000" spc="-20">
                <a:latin typeface="Times New Roman"/>
                <a:cs typeface="Times New Roman"/>
              </a:rPr>
              <a:t>c</a:t>
            </a:r>
            <a:r>
              <a:rPr dirty="0" sz="1000" spc="5">
                <a:latin typeface="Times New Roman"/>
                <a:cs typeface="Times New Roman"/>
              </a:rPr>
              <a:t>l</a:t>
            </a:r>
            <a:r>
              <a:rPr dirty="0" sz="1000" spc="-20">
                <a:latin typeface="Times New Roman"/>
                <a:cs typeface="Times New Roman"/>
              </a:rPr>
              <a:t>e</a:t>
            </a:r>
            <a:r>
              <a:rPr dirty="0" sz="1000">
                <a:latin typeface="Times New Roman"/>
                <a:cs typeface="Times New Roman"/>
              </a:rPr>
              <a:t>s</a:t>
            </a:r>
            <a:r>
              <a:rPr dirty="0" sz="1000" spc="-60">
                <a:latin typeface="Times New Roman"/>
                <a:cs typeface="Times New Roman"/>
              </a:rPr>
              <a:t> </a:t>
            </a:r>
            <a:r>
              <a:rPr dirty="0" sz="1000" spc="-5">
                <a:latin typeface="Times New Roman"/>
                <a:cs typeface="Times New Roman"/>
              </a:rPr>
              <a:t>a</a:t>
            </a:r>
            <a:r>
              <a:rPr dirty="0" sz="1000" spc="5">
                <a:latin typeface="Times New Roman"/>
                <a:cs typeface="Times New Roman"/>
              </a:rPr>
              <a:t>l</a:t>
            </a:r>
            <a:r>
              <a:rPr dirty="0" sz="1000" spc="-20">
                <a:latin typeface="Times New Roman"/>
                <a:cs typeface="Times New Roman"/>
              </a:rPr>
              <a:t>s</a:t>
            </a:r>
            <a:r>
              <a:rPr dirty="0" sz="1000">
                <a:latin typeface="Times New Roman"/>
                <a:cs typeface="Times New Roman"/>
              </a:rPr>
              <a:t>o</a:t>
            </a:r>
            <a:r>
              <a:rPr dirty="0" sz="1000" spc="-60">
                <a:latin typeface="Times New Roman"/>
                <a:cs typeface="Times New Roman"/>
              </a:rPr>
              <a:t> </a:t>
            </a:r>
            <a:r>
              <a:rPr dirty="0" sz="1000" spc="10">
                <a:latin typeface="Times New Roman"/>
                <a:cs typeface="Times New Roman"/>
              </a:rPr>
              <a:t>i</a:t>
            </a:r>
            <a:r>
              <a:rPr dirty="0" sz="1000" spc="20">
                <a:latin typeface="Times New Roman"/>
                <a:cs typeface="Times New Roman"/>
              </a:rPr>
              <a:t>n</a:t>
            </a:r>
            <a:r>
              <a:rPr dirty="0" sz="1000" spc="-20">
                <a:latin typeface="Times New Roman"/>
                <a:cs typeface="Times New Roman"/>
              </a:rPr>
              <a:t>c</a:t>
            </a:r>
            <a:r>
              <a:rPr dirty="0" sz="1000" spc="20">
                <a:latin typeface="Times New Roman"/>
                <a:cs typeface="Times New Roman"/>
              </a:rPr>
              <a:t>r</a:t>
            </a:r>
            <a:r>
              <a:rPr dirty="0" sz="1000" spc="-20">
                <a:latin typeface="Times New Roman"/>
                <a:cs typeface="Times New Roman"/>
              </a:rPr>
              <a:t>e</a:t>
            </a:r>
            <a:r>
              <a:rPr dirty="0" sz="1000" spc="5">
                <a:latin typeface="Times New Roman"/>
                <a:cs typeface="Times New Roman"/>
              </a:rPr>
              <a:t>a</a:t>
            </a:r>
            <a:r>
              <a:rPr dirty="0" sz="1000" spc="-20">
                <a:latin typeface="Times New Roman"/>
                <a:cs typeface="Times New Roman"/>
              </a:rPr>
              <a:t>s</a:t>
            </a:r>
            <a:r>
              <a:rPr dirty="0" sz="1000">
                <a:latin typeface="Times New Roman"/>
                <a:cs typeface="Times New Roman"/>
              </a:rPr>
              <a:t>e</a:t>
            </a:r>
            <a:r>
              <a:rPr dirty="0" sz="1000" spc="-45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t</a:t>
            </a:r>
            <a:r>
              <a:rPr dirty="0" sz="1000" spc="20">
                <a:latin typeface="Times New Roman"/>
                <a:cs typeface="Times New Roman"/>
              </a:rPr>
              <a:t>h</a:t>
            </a:r>
            <a:r>
              <a:rPr dirty="0" sz="1000">
                <a:latin typeface="Times New Roman"/>
                <a:cs typeface="Times New Roman"/>
              </a:rPr>
              <a:t>e</a:t>
            </a:r>
            <a:r>
              <a:rPr dirty="0" sz="1000" spc="-75">
                <a:latin typeface="Times New Roman"/>
                <a:cs typeface="Times New Roman"/>
              </a:rPr>
              <a:t> </a:t>
            </a:r>
            <a:r>
              <a:rPr dirty="0" sz="1000" spc="-20">
                <a:latin typeface="Times New Roman"/>
                <a:cs typeface="Times New Roman"/>
              </a:rPr>
              <a:t>f</a:t>
            </a:r>
            <a:r>
              <a:rPr dirty="0" sz="1000" spc="-35">
                <a:latin typeface="Times New Roman"/>
                <a:cs typeface="Times New Roman"/>
              </a:rPr>
              <a:t>o</a:t>
            </a:r>
            <a:r>
              <a:rPr dirty="0" sz="1000" spc="20">
                <a:latin typeface="Times New Roman"/>
                <a:cs typeface="Times New Roman"/>
              </a:rPr>
              <a:t>r</a:t>
            </a:r>
            <a:r>
              <a:rPr dirty="0" sz="1000" spc="-20">
                <a:latin typeface="Times New Roman"/>
                <a:cs typeface="Times New Roman"/>
              </a:rPr>
              <a:t>c</a:t>
            </a:r>
            <a:r>
              <a:rPr dirty="0" sz="1000">
                <a:latin typeface="Times New Roman"/>
                <a:cs typeface="Times New Roman"/>
              </a:rPr>
              <a:t>e</a:t>
            </a:r>
            <a:r>
              <a:rPr dirty="0" sz="1000" spc="-60">
                <a:latin typeface="Times New Roman"/>
                <a:cs typeface="Times New Roman"/>
              </a:rPr>
              <a:t> </a:t>
            </a:r>
            <a:r>
              <a:rPr dirty="0" sz="1000" spc="-20">
                <a:latin typeface="Times New Roman"/>
                <a:cs typeface="Times New Roman"/>
              </a:rPr>
              <a:t>of  </a:t>
            </a:r>
            <a:r>
              <a:rPr dirty="0" sz="1000" spc="-5">
                <a:latin typeface="Times New Roman"/>
                <a:cs typeface="Times New Roman"/>
              </a:rPr>
              <a:t>vibrations</a:t>
            </a:r>
            <a:r>
              <a:rPr dirty="0" sz="1000" spc="-70">
                <a:latin typeface="Times New Roman"/>
                <a:cs typeface="Times New Roman"/>
              </a:rPr>
              <a:t> </a:t>
            </a:r>
            <a:r>
              <a:rPr dirty="0" sz="1000" spc="-25">
                <a:latin typeface="Times New Roman"/>
                <a:cs typeface="Times New Roman"/>
              </a:rPr>
              <a:t>by</a:t>
            </a:r>
            <a:r>
              <a:rPr dirty="0" sz="1000" spc="-105">
                <a:latin typeface="Times New Roman"/>
                <a:cs typeface="Times New Roman"/>
              </a:rPr>
              <a:t> </a:t>
            </a:r>
            <a:r>
              <a:rPr dirty="0" sz="1000" spc="-5">
                <a:latin typeface="Times New Roman"/>
                <a:cs typeface="Times New Roman"/>
              </a:rPr>
              <a:t>approximately</a:t>
            </a:r>
            <a:r>
              <a:rPr dirty="0" sz="1000" spc="-85">
                <a:latin typeface="Times New Roman"/>
                <a:cs typeface="Times New Roman"/>
              </a:rPr>
              <a:t> </a:t>
            </a:r>
            <a:r>
              <a:rPr dirty="0" sz="1000" spc="-5">
                <a:latin typeface="Times New Roman"/>
                <a:cs typeface="Times New Roman"/>
              </a:rPr>
              <a:t>ten</a:t>
            </a:r>
            <a:r>
              <a:rPr dirty="0" sz="1000" spc="-40">
                <a:latin typeface="Times New Roman"/>
                <a:cs typeface="Times New Roman"/>
              </a:rPr>
              <a:t> </a:t>
            </a:r>
            <a:r>
              <a:rPr dirty="0" sz="1000" spc="-5">
                <a:latin typeface="Times New Roman"/>
                <a:cs typeface="Times New Roman"/>
              </a:rPr>
              <a:t>times.</a:t>
            </a:r>
            <a:endParaRPr sz="1000">
              <a:latin typeface="Times New Roman"/>
              <a:cs typeface="Times New Roman"/>
            </a:endParaRPr>
          </a:p>
          <a:p>
            <a:pPr algn="just" marL="551815" marR="5080">
              <a:lnSpc>
                <a:spcPct val="95800"/>
              </a:lnSpc>
            </a:pPr>
            <a:r>
              <a:rPr dirty="0" sz="1000" spc="10">
                <a:latin typeface="Times New Roman"/>
                <a:cs typeface="Times New Roman"/>
              </a:rPr>
              <a:t>The </a:t>
            </a:r>
            <a:r>
              <a:rPr dirty="0" sz="1000" spc="5">
                <a:latin typeface="Times New Roman"/>
                <a:cs typeface="Times New Roman"/>
              </a:rPr>
              <a:t>inner </a:t>
            </a:r>
            <a:r>
              <a:rPr dirty="0" sz="1000" spc="-5">
                <a:latin typeface="Times New Roman"/>
                <a:cs typeface="Times New Roman"/>
              </a:rPr>
              <a:t>ear </a:t>
            </a:r>
            <a:r>
              <a:rPr dirty="0" sz="1000">
                <a:latin typeface="Times New Roman"/>
                <a:cs typeface="Times New Roman"/>
              </a:rPr>
              <a:t>contains a </a:t>
            </a:r>
            <a:r>
              <a:rPr dirty="0" sz="1000" spc="-5">
                <a:latin typeface="Times New Roman"/>
                <a:cs typeface="Times New Roman"/>
              </a:rPr>
              <a:t>complex </a:t>
            </a:r>
            <a:r>
              <a:rPr dirty="0" sz="1000" spc="-20">
                <a:latin typeface="Times New Roman"/>
                <a:cs typeface="Times New Roman"/>
              </a:rPr>
              <a:t>system </a:t>
            </a:r>
            <a:r>
              <a:rPr dirty="0" sz="1000" spc="-15">
                <a:latin typeface="Times New Roman"/>
                <a:cs typeface="Times New Roman"/>
              </a:rPr>
              <a:t> </a:t>
            </a:r>
            <a:r>
              <a:rPr dirty="0" sz="1000" spc="-5">
                <a:latin typeface="Times New Roman"/>
                <a:cs typeface="Times New Roman"/>
              </a:rPr>
              <a:t>called vestibular </a:t>
            </a:r>
            <a:r>
              <a:rPr dirty="0" sz="1000" spc="5">
                <a:latin typeface="Times New Roman"/>
                <a:cs typeface="Times New Roman"/>
              </a:rPr>
              <a:t>apparatus, </a:t>
            </a:r>
            <a:r>
              <a:rPr dirty="0" sz="1000" spc="-5">
                <a:latin typeface="Times New Roman"/>
                <a:cs typeface="Times New Roman"/>
              </a:rPr>
              <a:t>located </a:t>
            </a:r>
            <a:r>
              <a:rPr dirty="0" sz="1000" spc="-15">
                <a:latin typeface="Times New Roman"/>
                <a:cs typeface="Times New Roman"/>
              </a:rPr>
              <a:t>above </a:t>
            </a:r>
            <a:r>
              <a:rPr dirty="0" sz="1000" spc="-235">
                <a:latin typeface="Times New Roman"/>
                <a:cs typeface="Times New Roman"/>
              </a:rPr>
              <a:t> </a:t>
            </a:r>
            <a:r>
              <a:rPr dirty="0" sz="1000" spc="10">
                <a:latin typeface="Times New Roman"/>
                <a:cs typeface="Times New Roman"/>
              </a:rPr>
              <a:t>the </a:t>
            </a:r>
            <a:r>
              <a:rPr dirty="0" sz="1000" spc="-5">
                <a:latin typeface="Times New Roman"/>
                <a:cs typeface="Times New Roman"/>
              </a:rPr>
              <a:t>cochlea. </a:t>
            </a:r>
            <a:r>
              <a:rPr dirty="0" sz="1000" spc="10">
                <a:latin typeface="Times New Roman"/>
                <a:cs typeface="Times New Roman"/>
              </a:rPr>
              <a:t>The </a:t>
            </a:r>
            <a:r>
              <a:rPr dirty="0" sz="1000" spc="-5">
                <a:latin typeface="Times New Roman"/>
                <a:cs typeface="Times New Roman"/>
              </a:rPr>
              <a:t>vestibular </a:t>
            </a:r>
            <a:r>
              <a:rPr dirty="0" sz="1000" spc="5">
                <a:latin typeface="Times New Roman"/>
                <a:cs typeface="Times New Roman"/>
              </a:rPr>
              <a:t>apparatus is </a:t>
            </a:r>
            <a:r>
              <a:rPr dirty="0" sz="1000" spc="10">
                <a:latin typeface="Times New Roman"/>
                <a:cs typeface="Times New Roman"/>
              </a:rPr>
              <a:t> </a:t>
            </a:r>
            <a:r>
              <a:rPr dirty="0" sz="1000" spc="-25">
                <a:latin typeface="Times New Roman"/>
                <a:cs typeface="Times New Roman"/>
              </a:rPr>
              <a:t>composed</a:t>
            </a:r>
            <a:r>
              <a:rPr dirty="0" sz="1000" spc="-90">
                <a:latin typeface="Times New Roman"/>
                <a:cs typeface="Times New Roman"/>
              </a:rPr>
              <a:t> </a:t>
            </a:r>
            <a:r>
              <a:rPr dirty="0" sz="1000" spc="-20">
                <a:latin typeface="Times New Roman"/>
                <a:cs typeface="Times New Roman"/>
              </a:rPr>
              <a:t>of</a:t>
            </a:r>
            <a:r>
              <a:rPr dirty="0" sz="1000" spc="-110">
                <a:latin typeface="Times New Roman"/>
                <a:cs typeface="Times New Roman"/>
              </a:rPr>
              <a:t> </a:t>
            </a:r>
            <a:r>
              <a:rPr dirty="0" sz="1000" spc="-5">
                <a:latin typeface="Times New Roman"/>
                <a:cs typeface="Times New Roman"/>
              </a:rPr>
              <a:t>three</a:t>
            </a:r>
            <a:r>
              <a:rPr dirty="0" sz="1000" spc="-90">
                <a:latin typeface="Times New Roman"/>
                <a:cs typeface="Times New Roman"/>
              </a:rPr>
              <a:t> </a:t>
            </a:r>
            <a:r>
              <a:rPr dirty="0" sz="1000" spc="-15">
                <a:latin typeface="Times New Roman"/>
                <a:cs typeface="Times New Roman"/>
              </a:rPr>
              <a:t>semi-circular</a:t>
            </a:r>
            <a:r>
              <a:rPr dirty="0" sz="1000" spc="-55">
                <a:latin typeface="Times New Roman"/>
                <a:cs typeface="Times New Roman"/>
              </a:rPr>
              <a:t> </a:t>
            </a:r>
            <a:r>
              <a:rPr dirty="0" sz="1000" spc="-10">
                <a:latin typeface="Times New Roman"/>
                <a:cs typeface="Times New Roman"/>
              </a:rPr>
              <a:t>canals</a:t>
            </a:r>
            <a:r>
              <a:rPr dirty="0" sz="1000" spc="-90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and </a:t>
            </a:r>
            <a:r>
              <a:rPr dirty="0" sz="1000" spc="5">
                <a:latin typeface="Times New Roman"/>
                <a:cs typeface="Times New Roman"/>
              </a:rPr>
              <a:t> </a:t>
            </a:r>
            <a:r>
              <a:rPr dirty="0" sz="1000" spc="10">
                <a:latin typeface="Times New Roman"/>
                <a:cs typeface="Times New Roman"/>
              </a:rPr>
              <a:t>the </a:t>
            </a:r>
            <a:r>
              <a:rPr dirty="0" sz="1000" spc="-5">
                <a:latin typeface="Times New Roman"/>
                <a:cs typeface="Times New Roman"/>
              </a:rPr>
              <a:t>otolith </a:t>
            </a:r>
            <a:r>
              <a:rPr dirty="0" sz="1000">
                <a:latin typeface="Times New Roman"/>
                <a:cs typeface="Times New Roman"/>
              </a:rPr>
              <a:t>organ consisting </a:t>
            </a:r>
            <a:r>
              <a:rPr dirty="0" sz="1000" spc="-10">
                <a:latin typeface="Times New Roman"/>
                <a:cs typeface="Times New Roman"/>
              </a:rPr>
              <a:t>of </a:t>
            </a:r>
            <a:r>
              <a:rPr dirty="0" sz="1000" spc="10">
                <a:latin typeface="Times New Roman"/>
                <a:cs typeface="Times New Roman"/>
              </a:rPr>
              <a:t>the </a:t>
            </a:r>
            <a:r>
              <a:rPr dirty="0" sz="1000" spc="-5">
                <a:latin typeface="Times New Roman"/>
                <a:cs typeface="Times New Roman"/>
              </a:rPr>
              <a:t>saccule </a:t>
            </a:r>
            <a:r>
              <a:rPr dirty="0" sz="1000" spc="-235">
                <a:latin typeface="Times New Roman"/>
                <a:cs typeface="Times New Roman"/>
              </a:rPr>
              <a:t> </a:t>
            </a:r>
            <a:r>
              <a:rPr dirty="0" sz="1000" spc="-20">
                <a:latin typeface="Times New Roman"/>
                <a:cs typeface="Times New Roman"/>
              </a:rPr>
              <a:t>a</a:t>
            </a:r>
            <a:r>
              <a:rPr dirty="0" sz="1000" spc="20">
                <a:latin typeface="Times New Roman"/>
                <a:cs typeface="Times New Roman"/>
              </a:rPr>
              <a:t>n</a:t>
            </a:r>
            <a:r>
              <a:rPr dirty="0" sz="1000">
                <a:latin typeface="Times New Roman"/>
                <a:cs typeface="Times New Roman"/>
              </a:rPr>
              <a:t>d</a:t>
            </a:r>
            <a:r>
              <a:rPr dirty="0" sz="1000" spc="-110">
                <a:latin typeface="Times New Roman"/>
                <a:cs typeface="Times New Roman"/>
              </a:rPr>
              <a:t> </a:t>
            </a:r>
            <a:r>
              <a:rPr dirty="0" sz="1000" spc="-5">
                <a:latin typeface="Times New Roman"/>
                <a:cs typeface="Times New Roman"/>
              </a:rPr>
              <a:t>u</a:t>
            </a:r>
            <a:r>
              <a:rPr dirty="0" sz="1000" spc="-20">
                <a:latin typeface="Times New Roman"/>
                <a:cs typeface="Times New Roman"/>
              </a:rPr>
              <a:t>t</a:t>
            </a:r>
            <a:r>
              <a:rPr dirty="0" sz="1000" spc="20">
                <a:latin typeface="Times New Roman"/>
                <a:cs typeface="Times New Roman"/>
              </a:rPr>
              <a:t>r</a:t>
            </a:r>
            <a:r>
              <a:rPr dirty="0" sz="1000" spc="-20">
                <a:latin typeface="Times New Roman"/>
                <a:cs typeface="Times New Roman"/>
              </a:rPr>
              <a:t>i</a:t>
            </a:r>
            <a:r>
              <a:rPr dirty="0" sz="1000" spc="-40">
                <a:latin typeface="Times New Roman"/>
                <a:cs typeface="Times New Roman"/>
              </a:rPr>
              <a:t>c</a:t>
            </a:r>
            <a:r>
              <a:rPr dirty="0" sz="1000" spc="5">
                <a:latin typeface="Times New Roman"/>
                <a:cs typeface="Times New Roman"/>
              </a:rPr>
              <a:t>l</a:t>
            </a:r>
            <a:r>
              <a:rPr dirty="0" sz="1000" spc="-40">
                <a:latin typeface="Times New Roman"/>
                <a:cs typeface="Times New Roman"/>
              </a:rPr>
              <a:t>e</a:t>
            </a:r>
            <a:r>
              <a:rPr dirty="0" sz="1000">
                <a:latin typeface="Times New Roman"/>
                <a:cs typeface="Times New Roman"/>
              </a:rPr>
              <a:t>.</a:t>
            </a:r>
            <a:r>
              <a:rPr dirty="0" sz="1000" spc="-50">
                <a:latin typeface="Times New Roman"/>
                <a:cs typeface="Times New Roman"/>
              </a:rPr>
              <a:t> </a:t>
            </a:r>
            <a:r>
              <a:rPr dirty="0" sz="1000" spc="-20">
                <a:latin typeface="Times New Roman"/>
                <a:cs typeface="Times New Roman"/>
              </a:rPr>
              <a:t>Eac</a:t>
            </a:r>
            <a:r>
              <a:rPr dirty="0" sz="1000">
                <a:latin typeface="Times New Roman"/>
                <a:cs typeface="Times New Roman"/>
              </a:rPr>
              <a:t>h</a:t>
            </a:r>
            <a:r>
              <a:rPr dirty="0" sz="1000" spc="-70">
                <a:latin typeface="Times New Roman"/>
                <a:cs typeface="Times New Roman"/>
              </a:rPr>
              <a:t> </a:t>
            </a:r>
            <a:r>
              <a:rPr dirty="0" sz="1000" spc="-20">
                <a:latin typeface="Times New Roman"/>
                <a:cs typeface="Times New Roman"/>
              </a:rPr>
              <a:t>s</a:t>
            </a:r>
            <a:r>
              <a:rPr dirty="0" sz="1000" spc="-45">
                <a:latin typeface="Times New Roman"/>
                <a:cs typeface="Times New Roman"/>
              </a:rPr>
              <a:t>e</a:t>
            </a:r>
            <a:r>
              <a:rPr dirty="0" sz="1000" spc="10">
                <a:latin typeface="Times New Roman"/>
                <a:cs typeface="Times New Roman"/>
              </a:rPr>
              <a:t>m</a:t>
            </a:r>
            <a:r>
              <a:rPr dirty="0" sz="1000" spc="-20">
                <a:latin typeface="Times New Roman"/>
                <a:cs typeface="Times New Roman"/>
              </a:rPr>
              <a:t>i-circu</a:t>
            </a:r>
            <a:r>
              <a:rPr dirty="0" sz="1000" spc="5">
                <a:latin typeface="Times New Roman"/>
                <a:cs typeface="Times New Roman"/>
              </a:rPr>
              <a:t>l</a:t>
            </a:r>
            <a:r>
              <a:rPr dirty="0" sz="1000" spc="-20">
                <a:latin typeface="Times New Roman"/>
                <a:cs typeface="Times New Roman"/>
              </a:rPr>
              <a:t>a</a:t>
            </a:r>
            <a:r>
              <a:rPr dirty="0" sz="1000">
                <a:latin typeface="Times New Roman"/>
                <a:cs typeface="Times New Roman"/>
              </a:rPr>
              <a:t>r</a:t>
            </a:r>
            <a:r>
              <a:rPr dirty="0" sz="1000" spc="-70">
                <a:latin typeface="Times New Roman"/>
                <a:cs typeface="Times New Roman"/>
              </a:rPr>
              <a:t> </a:t>
            </a:r>
            <a:r>
              <a:rPr dirty="0" sz="1000" spc="-20">
                <a:latin typeface="Times New Roman"/>
                <a:cs typeface="Times New Roman"/>
              </a:rPr>
              <a:t>ca</a:t>
            </a:r>
            <a:r>
              <a:rPr dirty="0" sz="1000" spc="10">
                <a:latin typeface="Times New Roman"/>
                <a:cs typeface="Times New Roman"/>
              </a:rPr>
              <a:t>n</a:t>
            </a:r>
            <a:r>
              <a:rPr dirty="0" sz="1000" spc="-20">
                <a:latin typeface="Times New Roman"/>
                <a:cs typeface="Times New Roman"/>
              </a:rPr>
              <a:t>a</a:t>
            </a:r>
            <a:r>
              <a:rPr dirty="0" sz="1000">
                <a:latin typeface="Times New Roman"/>
                <a:cs typeface="Times New Roman"/>
              </a:rPr>
              <a:t>l</a:t>
            </a:r>
            <a:r>
              <a:rPr dirty="0" sz="1000" spc="-55">
                <a:latin typeface="Times New Roman"/>
                <a:cs typeface="Times New Roman"/>
              </a:rPr>
              <a:t> </a:t>
            </a:r>
            <a:r>
              <a:rPr dirty="0" sz="1000" spc="-20">
                <a:latin typeface="Times New Roman"/>
                <a:cs typeface="Times New Roman"/>
              </a:rPr>
              <a:t>l</a:t>
            </a:r>
            <a:r>
              <a:rPr dirty="0" sz="1000" spc="5">
                <a:latin typeface="Times New Roman"/>
                <a:cs typeface="Times New Roman"/>
              </a:rPr>
              <a:t>i</a:t>
            </a:r>
            <a:r>
              <a:rPr dirty="0" sz="1000" spc="-40">
                <a:latin typeface="Times New Roman"/>
                <a:cs typeface="Times New Roman"/>
              </a:rPr>
              <a:t>e</a:t>
            </a:r>
            <a:r>
              <a:rPr dirty="0" sz="1000">
                <a:latin typeface="Times New Roman"/>
                <a:cs typeface="Times New Roman"/>
              </a:rPr>
              <a:t>s</a:t>
            </a:r>
            <a:r>
              <a:rPr dirty="0" sz="1000" spc="-95">
                <a:latin typeface="Times New Roman"/>
                <a:cs typeface="Times New Roman"/>
              </a:rPr>
              <a:t> </a:t>
            </a:r>
            <a:r>
              <a:rPr dirty="0" sz="1000" spc="-20">
                <a:latin typeface="Times New Roman"/>
                <a:cs typeface="Times New Roman"/>
              </a:rPr>
              <a:t>in  </a:t>
            </a:r>
            <a:r>
              <a:rPr dirty="0" sz="1000">
                <a:latin typeface="Times New Roman"/>
                <a:cs typeface="Times New Roman"/>
              </a:rPr>
              <a:t>a </a:t>
            </a:r>
            <a:r>
              <a:rPr dirty="0" sz="1000" spc="-5">
                <a:latin typeface="Times New Roman"/>
                <a:cs typeface="Times New Roman"/>
              </a:rPr>
              <a:t>different </a:t>
            </a:r>
            <a:r>
              <a:rPr dirty="0" sz="1000" spc="10">
                <a:latin typeface="Times New Roman"/>
                <a:cs typeface="Times New Roman"/>
              </a:rPr>
              <a:t>plane </a:t>
            </a:r>
            <a:r>
              <a:rPr dirty="0" sz="1000" spc="5">
                <a:latin typeface="Times New Roman"/>
                <a:cs typeface="Times New Roman"/>
              </a:rPr>
              <a:t>at </a:t>
            </a:r>
            <a:r>
              <a:rPr dirty="0" sz="1000" spc="10">
                <a:latin typeface="Times New Roman"/>
                <a:cs typeface="Times New Roman"/>
              </a:rPr>
              <a:t>right </a:t>
            </a:r>
            <a:r>
              <a:rPr dirty="0" sz="1000" spc="5">
                <a:latin typeface="Times New Roman"/>
                <a:cs typeface="Times New Roman"/>
              </a:rPr>
              <a:t>angles to </a:t>
            </a:r>
            <a:r>
              <a:rPr dirty="0" sz="1000" spc="-10">
                <a:latin typeface="Times New Roman"/>
                <a:cs typeface="Times New Roman"/>
              </a:rPr>
              <a:t>each </a:t>
            </a:r>
            <a:r>
              <a:rPr dirty="0" sz="1000" spc="-5">
                <a:latin typeface="Times New Roman"/>
                <a:cs typeface="Times New Roman"/>
              </a:rPr>
              <a:t> </a:t>
            </a:r>
            <a:r>
              <a:rPr dirty="0" sz="1000" spc="50">
                <a:latin typeface="Times New Roman"/>
                <a:cs typeface="Times New Roman"/>
              </a:rPr>
              <a:t>other. </a:t>
            </a:r>
            <a:r>
              <a:rPr dirty="0" sz="1000" spc="60">
                <a:latin typeface="Times New Roman"/>
                <a:cs typeface="Times New Roman"/>
              </a:rPr>
              <a:t>The membranous canals </a:t>
            </a:r>
            <a:r>
              <a:rPr dirty="0" sz="1000" spc="50">
                <a:latin typeface="Times New Roman"/>
                <a:cs typeface="Times New Roman"/>
              </a:rPr>
              <a:t>are </a:t>
            </a:r>
            <a:r>
              <a:rPr dirty="0" sz="1000" spc="55">
                <a:latin typeface="Times New Roman"/>
                <a:cs typeface="Times New Roman"/>
              </a:rPr>
              <a:t> </a:t>
            </a:r>
            <a:r>
              <a:rPr dirty="0" sz="1000" spc="-5">
                <a:latin typeface="Times New Roman"/>
                <a:cs typeface="Times New Roman"/>
              </a:rPr>
              <a:t>suspended </a:t>
            </a:r>
            <a:r>
              <a:rPr dirty="0" sz="1000" spc="5">
                <a:latin typeface="Times New Roman"/>
                <a:cs typeface="Times New Roman"/>
              </a:rPr>
              <a:t>in </a:t>
            </a:r>
            <a:r>
              <a:rPr dirty="0" sz="1000" spc="10">
                <a:latin typeface="Times New Roman"/>
                <a:cs typeface="Times New Roman"/>
              </a:rPr>
              <a:t>the </a:t>
            </a:r>
            <a:r>
              <a:rPr dirty="0" sz="1000" spc="-5">
                <a:latin typeface="Times New Roman"/>
                <a:cs typeface="Times New Roman"/>
              </a:rPr>
              <a:t>perilymph </a:t>
            </a:r>
            <a:r>
              <a:rPr dirty="0" sz="1000" spc="-10">
                <a:latin typeface="Times New Roman"/>
                <a:cs typeface="Times New Roman"/>
              </a:rPr>
              <a:t>of </a:t>
            </a:r>
            <a:r>
              <a:rPr dirty="0" sz="1000" spc="10">
                <a:latin typeface="Times New Roman"/>
                <a:cs typeface="Times New Roman"/>
              </a:rPr>
              <a:t>the </a:t>
            </a:r>
            <a:r>
              <a:rPr dirty="0" sz="1000">
                <a:latin typeface="Times New Roman"/>
                <a:cs typeface="Times New Roman"/>
              </a:rPr>
              <a:t>bony </a:t>
            </a:r>
            <a:r>
              <a:rPr dirty="0" sz="1000" spc="5">
                <a:latin typeface="Times New Roman"/>
                <a:cs typeface="Times New Roman"/>
              </a:rPr>
              <a:t> canals. </a:t>
            </a:r>
            <a:r>
              <a:rPr dirty="0" sz="1000">
                <a:latin typeface="Times New Roman"/>
                <a:cs typeface="Times New Roman"/>
              </a:rPr>
              <a:t>The </a:t>
            </a:r>
            <a:r>
              <a:rPr dirty="0" sz="1000" spc="-5">
                <a:latin typeface="Times New Roman"/>
                <a:cs typeface="Times New Roman"/>
              </a:rPr>
              <a:t>base </a:t>
            </a:r>
            <a:r>
              <a:rPr dirty="0" sz="1000" spc="-10">
                <a:latin typeface="Times New Roman"/>
                <a:cs typeface="Times New Roman"/>
              </a:rPr>
              <a:t>of </a:t>
            </a:r>
            <a:r>
              <a:rPr dirty="0" sz="1000" spc="5">
                <a:latin typeface="Times New Roman"/>
                <a:cs typeface="Times New Roman"/>
              </a:rPr>
              <a:t>canals is </a:t>
            </a:r>
            <a:r>
              <a:rPr dirty="0" sz="1000" spc="-10">
                <a:latin typeface="Times New Roman"/>
                <a:cs typeface="Times New Roman"/>
              </a:rPr>
              <a:t>swollen </a:t>
            </a:r>
            <a:r>
              <a:rPr dirty="0" sz="1000" spc="15">
                <a:latin typeface="Times New Roman"/>
                <a:cs typeface="Times New Roman"/>
              </a:rPr>
              <a:t>and </a:t>
            </a:r>
            <a:r>
              <a:rPr dirty="0" sz="1000" spc="20">
                <a:latin typeface="Times New Roman"/>
                <a:cs typeface="Times New Roman"/>
              </a:rPr>
              <a:t> </a:t>
            </a:r>
            <a:r>
              <a:rPr dirty="0" sz="1000" spc="30">
                <a:latin typeface="Times New Roman"/>
                <a:cs typeface="Times New Roman"/>
              </a:rPr>
              <a:t>is </a:t>
            </a:r>
            <a:r>
              <a:rPr dirty="0" sz="1000" spc="40">
                <a:latin typeface="Times New Roman"/>
                <a:cs typeface="Times New Roman"/>
              </a:rPr>
              <a:t>called </a:t>
            </a:r>
            <a:r>
              <a:rPr dirty="0" sz="1000" spc="45">
                <a:latin typeface="Times New Roman"/>
                <a:cs typeface="Times New Roman"/>
              </a:rPr>
              <a:t>ampulla, </a:t>
            </a:r>
            <a:r>
              <a:rPr dirty="0" sz="1000" spc="35">
                <a:latin typeface="Times New Roman"/>
                <a:cs typeface="Times New Roman"/>
              </a:rPr>
              <a:t>which </a:t>
            </a:r>
            <a:r>
              <a:rPr dirty="0" sz="1000" spc="50">
                <a:latin typeface="Times New Roman"/>
                <a:cs typeface="Times New Roman"/>
              </a:rPr>
              <a:t>contains </a:t>
            </a:r>
            <a:r>
              <a:rPr dirty="0" sz="1000">
                <a:latin typeface="Times New Roman"/>
                <a:cs typeface="Times New Roman"/>
              </a:rPr>
              <a:t>a </a:t>
            </a:r>
            <a:r>
              <a:rPr dirty="0" sz="1000" spc="5">
                <a:latin typeface="Times New Roman"/>
                <a:cs typeface="Times New Roman"/>
              </a:rPr>
              <a:t> </a:t>
            </a:r>
            <a:r>
              <a:rPr dirty="0" sz="1000" spc="-5">
                <a:latin typeface="Times New Roman"/>
                <a:cs typeface="Times New Roman"/>
              </a:rPr>
              <a:t>projecting </a:t>
            </a:r>
            <a:r>
              <a:rPr dirty="0" sz="1000" spc="5">
                <a:latin typeface="Times New Roman"/>
                <a:cs typeface="Times New Roman"/>
              </a:rPr>
              <a:t>ridge </a:t>
            </a:r>
            <a:r>
              <a:rPr dirty="0" sz="1000" spc="-5">
                <a:latin typeface="Times New Roman"/>
                <a:cs typeface="Times New Roman"/>
              </a:rPr>
              <a:t>called </a:t>
            </a:r>
            <a:r>
              <a:rPr dirty="0" sz="1000">
                <a:latin typeface="Times New Roman"/>
                <a:cs typeface="Times New Roman"/>
              </a:rPr>
              <a:t>crista </a:t>
            </a:r>
            <a:r>
              <a:rPr dirty="0" sz="1000" spc="5">
                <a:latin typeface="Times New Roman"/>
                <a:cs typeface="Times New Roman"/>
              </a:rPr>
              <a:t>ampullaris </a:t>
            </a:r>
            <a:r>
              <a:rPr dirty="0" sz="1000" spc="10">
                <a:latin typeface="Times New Roman"/>
                <a:cs typeface="Times New Roman"/>
              </a:rPr>
              <a:t> </a:t>
            </a:r>
            <a:r>
              <a:rPr dirty="0" sz="1000" spc="-55">
                <a:latin typeface="Times New Roman"/>
                <a:cs typeface="Times New Roman"/>
              </a:rPr>
              <a:t>w</a:t>
            </a:r>
            <a:r>
              <a:rPr dirty="0" sz="1000" spc="-5">
                <a:latin typeface="Times New Roman"/>
                <a:cs typeface="Times New Roman"/>
              </a:rPr>
              <a:t>h</a:t>
            </a:r>
            <a:r>
              <a:rPr dirty="0" sz="1000" spc="-20">
                <a:latin typeface="Times New Roman"/>
                <a:cs typeface="Times New Roman"/>
              </a:rPr>
              <a:t>ic</a:t>
            </a:r>
            <a:r>
              <a:rPr dirty="0" sz="1000">
                <a:latin typeface="Times New Roman"/>
                <a:cs typeface="Times New Roman"/>
              </a:rPr>
              <a:t>h</a:t>
            </a:r>
            <a:r>
              <a:rPr dirty="0" sz="1000" spc="-85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h</a:t>
            </a:r>
            <a:r>
              <a:rPr dirty="0" sz="1000" spc="-20">
                <a:latin typeface="Times New Roman"/>
                <a:cs typeface="Times New Roman"/>
              </a:rPr>
              <a:t>a</a:t>
            </a:r>
            <a:r>
              <a:rPr dirty="0" sz="1000">
                <a:latin typeface="Times New Roman"/>
                <a:cs typeface="Times New Roman"/>
              </a:rPr>
              <a:t>s</a:t>
            </a:r>
            <a:r>
              <a:rPr dirty="0" sz="1000" spc="-85">
                <a:latin typeface="Times New Roman"/>
                <a:cs typeface="Times New Roman"/>
              </a:rPr>
              <a:t> </a:t>
            </a:r>
            <a:r>
              <a:rPr dirty="0" sz="1000" spc="-20">
                <a:latin typeface="Times New Roman"/>
                <a:cs typeface="Times New Roman"/>
              </a:rPr>
              <a:t>h</a:t>
            </a:r>
            <a:r>
              <a:rPr dirty="0" sz="1000" spc="15">
                <a:latin typeface="Times New Roman"/>
                <a:cs typeface="Times New Roman"/>
              </a:rPr>
              <a:t>a</a:t>
            </a:r>
            <a:r>
              <a:rPr dirty="0" sz="1000" spc="-20">
                <a:latin typeface="Times New Roman"/>
                <a:cs typeface="Times New Roman"/>
              </a:rPr>
              <a:t>i</a:t>
            </a:r>
            <a:r>
              <a:rPr dirty="0" sz="1000">
                <a:latin typeface="Times New Roman"/>
                <a:cs typeface="Times New Roman"/>
              </a:rPr>
              <a:t>r</a:t>
            </a:r>
            <a:r>
              <a:rPr dirty="0" sz="1000" spc="-85">
                <a:latin typeface="Times New Roman"/>
                <a:cs typeface="Times New Roman"/>
              </a:rPr>
              <a:t> </a:t>
            </a:r>
            <a:r>
              <a:rPr dirty="0" sz="1000" spc="-40">
                <a:latin typeface="Times New Roman"/>
                <a:cs typeface="Times New Roman"/>
              </a:rPr>
              <a:t>ce</a:t>
            </a:r>
            <a:r>
              <a:rPr dirty="0" sz="1000" spc="-20">
                <a:latin typeface="Times New Roman"/>
                <a:cs typeface="Times New Roman"/>
              </a:rPr>
              <a:t>l</a:t>
            </a:r>
            <a:r>
              <a:rPr dirty="0" sz="1000" spc="5">
                <a:latin typeface="Times New Roman"/>
                <a:cs typeface="Times New Roman"/>
              </a:rPr>
              <a:t>l</a:t>
            </a:r>
            <a:r>
              <a:rPr dirty="0" sz="1000" spc="-35">
                <a:latin typeface="Times New Roman"/>
                <a:cs typeface="Times New Roman"/>
              </a:rPr>
              <a:t>s</a:t>
            </a:r>
            <a:r>
              <a:rPr dirty="0" sz="1000">
                <a:latin typeface="Times New Roman"/>
                <a:cs typeface="Times New Roman"/>
              </a:rPr>
              <a:t>.</a:t>
            </a:r>
            <a:r>
              <a:rPr dirty="0" sz="1000" spc="-85">
                <a:latin typeface="Times New Roman"/>
                <a:cs typeface="Times New Roman"/>
              </a:rPr>
              <a:t> </a:t>
            </a:r>
            <a:r>
              <a:rPr dirty="0" sz="1000" spc="-20">
                <a:latin typeface="Times New Roman"/>
                <a:cs typeface="Times New Roman"/>
              </a:rPr>
              <a:t>Th</a:t>
            </a:r>
            <a:r>
              <a:rPr dirty="0" sz="1000">
                <a:latin typeface="Times New Roman"/>
                <a:cs typeface="Times New Roman"/>
              </a:rPr>
              <a:t>e</a:t>
            </a:r>
            <a:r>
              <a:rPr dirty="0" sz="1000" spc="-85">
                <a:latin typeface="Times New Roman"/>
                <a:cs typeface="Times New Roman"/>
              </a:rPr>
              <a:t> </a:t>
            </a:r>
            <a:r>
              <a:rPr dirty="0" sz="1000" spc="-40">
                <a:latin typeface="Times New Roman"/>
                <a:cs typeface="Times New Roman"/>
              </a:rPr>
              <a:t>s</a:t>
            </a:r>
            <a:r>
              <a:rPr dirty="0" sz="1000" spc="-20">
                <a:latin typeface="Times New Roman"/>
                <a:cs typeface="Times New Roman"/>
              </a:rPr>
              <a:t>a</a:t>
            </a:r>
            <a:r>
              <a:rPr dirty="0" sz="1000" spc="-40">
                <a:latin typeface="Times New Roman"/>
                <a:cs typeface="Times New Roman"/>
              </a:rPr>
              <a:t>cc</a:t>
            </a:r>
            <a:r>
              <a:rPr dirty="0" sz="1000" spc="-20">
                <a:latin typeface="Times New Roman"/>
                <a:cs typeface="Times New Roman"/>
              </a:rPr>
              <a:t>ul</a:t>
            </a:r>
            <a:r>
              <a:rPr dirty="0" sz="1000">
                <a:latin typeface="Times New Roman"/>
                <a:cs typeface="Times New Roman"/>
              </a:rPr>
              <a:t>e</a:t>
            </a:r>
            <a:r>
              <a:rPr dirty="0" sz="1000" spc="-85">
                <a:latin typeface="Times New Roman"/>
                <a:cs typeface="Times New Roman"/>
              </a:rPr>
              <a:t> </a:t>
            </a:r>
            <a:r>
              <a:rPr dirty="0" sz="1000" spc="-20">
                <a:latin typeface="Times New Roman"/>
                <a:cs typeface="Times New Roman"/>
              </a:rPr>
              <a:t>a</a:t>
            </a:r>
            <a:r>
              <a:rPr dirty="0" sz="1000">
                <a:latin typeface="Times New Roman"/>
                <a:cs typeface="Times New Roman"/>
              </a:rPr>
              <a:t>nd</a:t>
            </a:r>
            <a:r>
              <a:rPr dirty="0" sz="1000" spc="-110">
                <a:latin typeface="Times New Roman"/>
                <a:cs typeface="Times New Roman"/>
              </a:rPr>
              <a:t> </a:t>
            </a:r>
            <a:r>
              <a:rPr dirty="0" sz="1000" spc="-20">
                <a:latin typeface="Times New Roman"/>
                <a:cs typeface="Times New Roman"/>
              </a:rPr>
              <a:t>ut</a:t>
            </a:r>
            <a:r>
              <a:rPr dirty="0" sz="1000" spc="15">
                <a:latin typeface="Times New Roman"/>
                <a:cs typeface="Times New Roman"/>
              </a:rPr>
              <a:t>r</a:t>
            </a:r>
            <a:r>
              <a:rPr dirty="0" sz="1000" spc="-20">
                <a:latin typeface="Times New Roman"/>
                <a:cs typeface="Times New Roman"/>
              </a:rPr>
              <a:t>i</a:t>
            </a:r>
            <a:r>
              <a:rPr dirty="0" sz="1000" spc="-40">
                <a:latin typeface="Times New Roman"/>
                <a:cs typeface="Times New Roman"/>
              </a:rPr>
              <a:t>c</a:t>
            </a:r>
            <a:r>
              <a:rPr dirty="0" sz="1000" spc="-20">
                <a:latin typeface="Times New Roman"/>
                <a:cs typeface="Times New Roman"/>
              </a:rPr>
              <a:t>le  </a:t>
            </a:r>
            <a:r>
              <a:rPr dirty="0" sz="1000">
                <a:latin typeface="Times New Roman"/>
                <a:cs typeface="Times New Roman"/>
              </a:rPr>
              <a:t>contain a projecting </a:t>
            </a:r>
            <a:r>
              <a:rPr dirty="0" sz="1000" spc="5">
                <a:latin typeface="Times New Roman"/>
                <a:cs typeface="Times New Roman"/>
              </a:rPr>
              <a:t>ridge </a:t>
            </a:r>
            <a:r>
              <a:rPr dirty="0" sz="1000" spc="-5">
                <a:latin typeface="Times New Roman"/>
                <a:cs typeface="Times New Roman"/>
              </a:rPr>
              <a:t>called </a:t>
            </a:r>
            <a:r>
              <a:rPr dirty="0" sz="1000" spc="5">
                <a:latin typeface="Times New Roman"/>
                <a:cs typeface="Times New Roman"/>
              </a:rPr>
              <a:t>macula. </a:t>
            </a:r>
            <a:r>
              <a:rPr dirty="0" sz="1000" spc="10">
                <a:latin typeface="Times New Roman"/>
                <a:cs typeface="Times New Roman"/>
              </a:rPr>
              <a:t> </a:t>
            </a:r>
            <a:r>
              <a:rPr dirty="0" sz="1000" spc="20">
                <a:latin typeface="Times New Roman"/>
                <a:cs typeface="Times New Roman"/>
              </a:rPr>
              <a:t>The </a:t>
            </a:r>
            <a:r>
              <a:rPr dirty="0" sz="1000" spc="15">
                <a:latin typeface="Times New Roman"/>
                <a:cs typeface="Times New Roman"/>
              </a:rPr>
              <a:t>crista </a:t>
            </a:r>
            <a:r>
              <a:rPr dirty="0" sz="1000" spc="20">
                <a:latin typeface="Times New Roman"/>
                <a:cs typeface="Times New Roman"/>
              </a:rPr>
              <a:t>and </a:t>
            </a:r>
            <a:r>
              <a:rPr dirty="0" sz="1000" spc="10">
                <a:latin typeface="Times New Roman"/>
                <a:cs typeface="Times New Roman"/>
              </a:rPr>
              <a:t>macula </a:t>
            </a:r>
            <a:r>
              <a:rPr dirty="0" sz="1000" spc="15">
                <a:latin typeface="Times New Roman"/>
                <a:cs typeface="Times New Roman"/>
              </a:rPr>
              <a:t>are the </a:t>
            </a:r>
            <a:r>
              <a:rPr dirty="0" sz="1000" spc="5">
                <a:latin typeface="Times New Roman"/>
                <a:cs typeface="Times New Roman"/>
              </a:rPr>
              <a:t>specific </a:t>
            </a:r>
            <a:r>
              <a:rPr dirty="0" sz="1000" spc="10">
                <a:latin typeface="Times New Roman"/>
                <a:cs typeface="Times New Roman"/>
              </a:rPr>
              <a:t> </a:t>
            </a:r>
            <a:r>
              <a:rPr dirty="0" sz="1000" spc="35">
                <a:latin typeface="Times New Roman"/>
                <a:cs typeface="Times New Roman"/>
              </a:rPr>
              <a:t>receptors </a:t>
            </a:r>
            <a:r>
              <a:rPr dirty="0" sz="1000" spc="10">
                <a:latin typeface="Times New Roman"/>
                <a:cs typeface="Times New Roman"/>
              </a:rPr>
              <a:t>of </a:t>
            </a:r>
            <a:r>
              <a:rPr dirty="0" sz="1000" spc="30">
                <a:latin typeface="Times New Roman"/>
                <a:cs typeface="Times New Roman"/>
              </a:rPr>
              <a:t>the vestibular </a:t>
            </a:r>
            <a:r>
              <a:rPr dirty="0" sz="1000" spc="50">
                <a:latin typeface="Times New Roman"/>
                <a:cs typeface="Times New Roman"/>
              </a:rPr>
              <a:t>apparatus </a:t>
            </a:r>
            <a:r>
              <a:rPr dirty="0" sz="1000" spc="55">
                <a:latin typeface="Times New Roman"/>
                <a:cs typeface="Times New Roman"/>
              </a:rPr>
              <a:t> </a:t>
            </a:r>
            <a:r>
              <a:rPr dirty="0" sz="1000" spc="20">
                <a:latin typeface="Times New Roman"/>
                <a:cs typeface="Times New Roman"/>
              </a:rPr>
              <a:t>r</a:t>
            </a:r>
            <a:r>
              <a:rPr dirty="0" sz="1000" spc="-25">
                <a:latin typeface="Times New Roman"/>
                <a:cs typeface="Times New Roman"/>
              </a:rPr>
              <a:t>e</a:t>
            </a:r>
            <a:r>
              <a:rPr dirty="0" sz="1000" spc="-5">
                <a:latin typeface="Times New Roman"/>
                <a:cs typeface="Times New Roman"/>
              </a:rPr>
              <a:t>sp</a:t>
            </a:r>
            <a:r>
              <a:rPr dirty="0" sz="1000" spc="-25">
                <a:latin typeface="Times New Roman"/>
                <a:cs typeface="Times New Roman"/>
              </a:rPr>
              <a:t>o</a:t>
            </a:r>
            <a:r>
              <a:rPr dirty="0" sz="1000" spc="20">
                <a:latin typeface="Times New Roman"/>
                <a:cs typeface="Times New Roman"/>
              </a:rPr>
              <a:t>n</a:t>
            </a:r>
            <a:r>
              <a:rPr dirty="0" sz="1000" spc="-10">
                <a:latin typeface="Times New Roman"/>
                <a:cs typeface="Times New Roman"/>
              </a:rPr>
              <a:t>s</a:t>
            </a:r>
            <a:r>
              <a:rPr dirty="0" sz="1000" spc="5">
                <a:latin typeface="Times New Roman"/>
                <a:cs typeface="Times New Roman"/>
              </a:rPr>
              <a:t>i</a:t>
            </a:r>
            <a:r>
              <a:rPr dirty="0" sz="1000" spc="-25">
                <a:latin typeface="Times New Roman"/>
                <a:cs typeface="Times New Roman"/>
              </a:rPr>
              <a:t>b</a:t>
            </a:r>
            <a:r>
              <a:rPr dirty="0" sz="1000" spc="5">
                <a:latin typeface="Times New Roman"/>
                <a:cs typeface="Times New Roman"/>
              </a:rPr>
              <a:t>l</a:t>
            </a:r>
            <a:r>
              <a:rPr dirty="0" sz="1000">
                <a:latin typeface="Times New Roman"/>
                <a:cs typeface="Times New Roman"/>
              </a:rPr>
              <a:t>e</a:t>
            </a:r>
            <a:r>
              <a:rPr dirty="0" sz="1000" spc="-55">
                <a:latin typeface="Times New Roman"/>
                <a:cs typeface="Times New Roman"/>
              </a:rPr>
              <a:t> </a:t>
            </a:r>
            <a:r>
              <a:rPr dirty="0" sz="1000" spc="-25">
                <a:latin typeface="Times New Roman"/>
                <a:cs typeface="Times New Roman"/>
              </a:rPr>
              <a:t>fo</a:t>
            </a:r>
            <a:r>
              <a:rPr dirty="0" sz="1000">
                <a:latin typeface="Times New Roman"/>
                <a:cs typeface="Times New Roman"/>
              </a:rPr>
              <a:t>r</a:t>
            </a:r>
            <a:r>
              <a:rPr dirty="0" sz="1000" spc="-10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mai</a:t>
            </a:r>
            <a:r>
              <a:rPr dirty="0" sz="1000" spc="20">
                <a:latin typeface="Times New Roman"/>
                <a:cs typeface="Times New Roman"/>
              </a:rPr>
              <a:t>n</a:t>
            </a:r>
            <a:r>
              <a:rPr dirty="0" sz="1000" spc="5">
                <a:latin typeface="Times New Roman"/>
                <a:cs typeface="Times New Roman"/>
              </a:rPr>
              <a:t>t</a:t>
            </a:r>
            <a:r>
              <a:rPr dirty="0" sz="1000" spc="-25">
                <a:latin typeface="Times New Roman"/>
                <a:cs typeface="Times New Roman"/>
              </a:rPr>
              <a:t>e</a:t>
            </a:r>
            <a:r>
              <a:rPr dirty="0" sz="1000" spc="30">
                <a:latin typeface="Times New Roman"/>
                <a:cs typeface="Times New Roman"/>
              </a:rPr>
              <a:t>n</a:t>
            </a:r>
            <a:r>
              <a:rPr dirty="0" sz="1000" spc="5">
                <a:latin typeface="Times New Roman"/>
                <a:cs typeface="Times New Roman"/>
              </a:rPr>
              <a:t>a</a:t>
            </a:r>
            <a:r>
              <a:rPr dirty="0" sz="1000" spc="20">
                <a:latin typeface="Times New Roman"/>
                <a:cs typeface="Times New Roman"/>
              </a:rPr>
              <a:t>n</a:t>
            </a:r>
            <a:r>
              <a:rPr dirty="0" sz="1000" spc="-25">
                <a:latin typeface="Times New Roman"/>
                <a:cs typeface="Times New Roman"/>
              </a:rPr>
              <a:t>c</a:t>
            </a:r>
            <a:r>
              <a:rPr dirty="0" sz="1000">
                <a:latin typeface="Times New Roman"/>
                <a:cs typeface="Times New Roman"/>
              </a:rPr>
              <a:t>e</a:t>
            </a:r>
            <a:r>
              <a:rPr dirty="0" sz="1000" spc="-20">
                <a:latin typeface="Times New Roman"/>
                <a:cs typeface="Times New Roman"/>
              </a:rPr>
              <a:t> </a:t>
            </a:r>
            <a:r>
              <a:rPr dirty="0" sz="1000" spc="-25">
                <a:latin typeface="Times New Roman"/>
                <a:cs typeface="Times New Roman"/>
              </a:rPr>
              <a:t>o</a:t>
            </a:r>
            <a:r>
              <a:rPr dirty="0" sz="1000">
                <a:latin typeface="Times New Roman"/>
                <a:cs typeface="Times New Roman"/>
              </a:rPr>
              <a:t>f</a:t>
            </a:r>
            <a:r>
              <a:rPr dirty="0" sz="1000" spc="-55">
                <a:latin typeface="Times New Roman"/>
                <a:cs typeface="Times New Roman"/>
              </a:rPr>
              <a:t> </a:t>
            </a:r>
            <a:r>
              <a:rPr dirty="0" sz="1000" spc="-25">
                <a:latin typeface="Times New Roman"/>
                <a:cs typeface="Times New Roman"/>
              </a:rPr>
              <a:t>b</a:t>
            </a:r>
            <a:r>
              <a:rPr dirty="0" sz="1000">
                <a:latin typeface="Times New Roman"/>
                <a:cs typeface="Times New Roman"/>
              </a:rPr>
              <a:t>a</a:t>
            </a:r>
            <a:r>
              <a:rPr dirty="0" sz="1000" spc="5">
                <a:latin typeface="Times New Roman"/>
                <a:cs typeface="Times New Roman"/>
              </a:rPr>
              <a:t>la</a:t>
            </a:r>
            <a:r>
              <a:rPr dirty="0" sz="1000" spc="20">
                <a:latin typeface="Times New Roman"/>
                <a:cs typeface="Times New Roman"/>
              </a:rPr>
              <a:t>n</a:t>
            </a:r>
            <a:r>
              <a:rPr dirty="0" sz="1000" spc="-25">
                <a:latin typeface="Times New Roman"/>
                <a:cs typeface="Times New Roman"/>
              </a:rPr>
              <a:t>c</a:t>
            </a:r>
            <a:r>
              <a:rPr dirty="0" sz="1000">
                <a:latin typeface="Times New Roman"/>
                <a:cs typeface="Times New Roman"/>
              </a:rPr>
              <a:t>e</a:t>
            </a:r>
            <a:r>
              <a:rPr dirty="0" sz="1000" spc="-55">
                <a:latin typeface="Times New Roman"/>
                <a:cs typeface="Times New Roman"/>
              </a:rPr>
              <a:t> </a:t>
            </a:r>
            <a:r>
              <a:rPr dirty="0" sz="1000" spc="-25">
                <a:latin typeface="Times New Roman"/>
                <a:cs typeface="Times New Roman"/>
              </a:rPr>
              <a:t>of  </a:t>
            </a:r>
            <a:r>
              <a:rPr dirty="0" sz="1000" spc="40">
                <a:latin typeface="Times New Roman"/>
                <a:cs typeface="Times New Roman"/>
              </a:rPr>
              <a:t>the </a:t>
            </a:r>
            <a:r>
              <a:rPr dirty="0" sz="1000" spc="20">
                <a:latin typeface="Times New Roman"/>
                <a:cs typeface="Times New Roman"/>
              </a:rPr>
              <a:t>body </a:t>
            </a:r>
            <a:r>
              <a:rPr dirty="0" sz="1000" spc="45">
                <a:latin typeface="Times New Roman"/>
                <a:cs typeface="Times New Roman"/>
              </a:rPr>
              <a:t>and </a:t>
            </a:r>
            <a:r>
              <a:rPr dirty="0" sz="1000" spc="35">
                <a:latin typeface="Times New Roman"/>
                <a:cs typeface="Times New Roman"/>
              </a:rPr>
              <a:t>posture. </a:t>
            </a:r>
            <a:r>
              <a:rPr dirty="0" sz="1000" spc="40">
                <a:latin typeface="Times New Roman"/>
                <a:cs typeface="Times New Roman"/>
              </a:rPr>
              <a:t>Cristae </a:t>
            </a:r>
            <a:r>
              <a:rPr dirty="0" sz="1000" spc="35">
                <a:latin typeface="Times New Roman"/>
                <a:cs typeface="Times New Roman"/>
              </a:rPr>
              <a:t>detect </a:t>
            </a:r>
            <a:r>
              <a:rPr dirty="0" sz="1000" spc="40">
                <a:latin typeface="Times New Roman"/>
                <a:cs typeface="Times New Roman"/>
              </a:rPr>
              <a:t> </a:t>
            </a:r>
            <a:r>
              <a:rPr dirty="0" sz="1000" spc="-5">
                <a:latin typeface="Times New Roman"/>
                <a:cs typeface="Times New Roman"/>
              </a:rPr>
              <a:t>turning</a:t>
            </a:r>
            <a:r>
              <a:rPr dirty="0" sz="1000" spc="-100">
                <a:latin typeface="Times New Roman"/>
                <a:cs typeface="Times New Roman"/>
              </a:rPr>
              <a:t> </a:t>
            </a:r>
            <a:r>
              <a:rPr dirty="0" sz="1000" spc="-25">
                <a:latin typeface="Times New Roman"/>
                <a:cs typeface="Times New Roman"/>
              </a:rPr>
              <a:t>or</a:t>
            </a:r>
            <a:r>
              <a:rPr dirty="0" sz="1000" spc="-70">
                <a:latin typeface="Times New Roman"/>
                <a:cs typeface="Times New Roman"/>
              </a:rPr>
              <a:t> </a:t>
            </a:r>
            <a:r>
              <a:rPr dirty="0" sz="1000" spc="-15">
                <a:latin typeface="Times New Roman"/>
                <a:cs typeface="Times New Roman"/>
              </a:rPr>
              <a:t>rotational</a:t>
            </a:r>
            <a:r>
              <a:rPr dirty="0" sz="1000" spc="-70">
                <a:latin typeface="Times New Roman"/>
                <a:cs typeface="Times New Roman"/>
              </a:rPr>
              <a:t> </a:t>
            </a:r>
            <a:r>
              <a:rPr dirty="0" sz="1000" spc="-25">
                <a:latin typeface="Times New Roman"/>
                <a:cs typeface="Times New Roman"/>
              </a:rPr>
              <a:t>movements</a:t>
            </a:r>
            <a:r>
              <a:rPr dirty="0" sz="1000" spc="-105">
                <a:latin typeface="Times New Roman"/>
                <a:cs typeface="Times New Roman"/>
              </a:rPr>
              <a:t> </a:t>
            </a:r>
            <a:r>
              <a:rPr dirty="0" sz="1000" spc="-25">
                <a:latin typeface="Times New Roman"/>
                <a:cs typeface="Times New Roman"/>
              </a:rPr>
              <a:t>of</a:t>
            </a:r>
            <a:r>
              <a:rPr dirty="0" sz="1000" spc="-110">
                <a:latin typeface="Times New Roman"/>
                <a:cs typeface="Times New Roman"/>
              </a:rPr>
              <a:t> </a:t>
            </a:r>
            <a:r>
              <a:rPr dirty="0" sz="1000" spc="-5">
                <a:latin typeface="Times New Roman"/>
                <a:cs typeface="Times New Roman"/>
              </a:rPr>
              <a:t>the</a:t>
            </a:r>
            <a:r>
              <a:rPr dirty="0" sz="1000" spc="-100">
                <a:latin typeface="Times New Roman"/>
                <a:cs typeface="Times New Roman"/>
              </a:rPr>
              <a:t> </a:t>
            </a:r>
            <a:r>
              <a:rPr dirty="0" sz="1000" spc="-15">
                <a:latin typeface="Times New Roman"/>
                <a:cs typeface="Times New Roman"/>
              </a:rPr>
              <a:t>head </a:t>
            </a:r>
            <a:r>
              <a:rPr dirty="0" sz="1000" spc="-240">
                <a:latin typeface="Times New Roman"/>
                <a:cs typeface="Times New Roman"/>
              </a:rPr>
              <a:t> </a:t>
            </a:r>
            <a:r>
              <a:rPr dirty="0" sz="1000" spc="20">
                <a:latin typeface="Times New Roman"/>
                <a:cs typeface="Times New Roman"/>
              </a:rPr>
              <a:t>(angular</a:t>
            </a:r>
            <a:r>
              <a:rPr dirty="0" sz="1000" spc="155">
                <a:latin typeface="Times New Roman"/>
                <a:cs typeface="Times New Roman"/>
              </a:rPr>
              <a:t> </a:t>
            </a:r>
            <a:r>
              <a:rPr dirty="0" sz="1000" spc="20">
                <a:latin typeface="Times New Roman"/>
                <a:cs typeface="Times New Roman"/>
              </a:rPr>
              <a:t>acceleration).Maculae</a:t>
            </a:r>
            <a:r>
              <a:rPr dirty="0" sz="1000" spc="160">
                <a:latin typeface="Times New Roman"/>
                <a:cs typeface="Times New Roman"/>
              </a:rPr>
              <a:t> </a:t>
            </a:r>
            <a:r>
              <a:rPr dirty="0" sz="1000" spc="10">
                <a:latin typeface="Times New Roman"/>
                <a:cs typeface="Times New Roman"/>
              </a:rPr>
              <a:t>detects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964927" y="4381868"/>
            <a:ext cx="443230" cy="1790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00" b="1">
                <a:latin typeface="Times New Roman"/>
                <a:cs typeface="Times New Roman"/>
              </a:rPr>
              <a:t>49.  </a:t>
            </a:r>
            <a:r>
              <a:rPr dirty="0" sz="1000" spc="140" b="1">
                <a:latin typeface="Times New Roman"/>
                <a:cs typeface="Times New Roman"/>
              </a:rPr>
              <a:t> </a:t>
            </a:r>
            <a:r>
              <a:rPr dirty="0" sz="1000" spc="-60" b="1">
                <a:latin typeface="Times New Roman"/>
                <a:cs typeface="Times New Roman"/>
              </a:rPr>
              <a:t>(b)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964927" y="5405907"/>
            <a:ext cx="443230" cy="1790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00" b="1">
                <a:latin typeface="Times New Roman"/>
                <a:cs typeface="Times New Roman"/>
              </a:rPr>
              <a:t>50.  </a:t>
            </a:r>
            <a:r>
              <a:rPr dirty="0" sz="1000" spc="140" b="1">
                <a:latin typeface="Times New Roman"/>
                <a:cs typeface="Times New Roman"/>
              </a:rPr>
              <a:t> </a:t>
            </a:r>
            <a:r>
              <a:rPr dirty="0" sz="1000" spc="-40" b="1">
                <a:latin typeface="Times New Roman"/>
                <a:cs typeface="Times New Roman"/>
              </a:rPr>
              <a:t>(a)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964927" y="1462138"/>
            <a:ext cx="2688590" cy="4558665"/>
          </a:xfrm>
          <a:prstGeom prst="rect">
            <a:avLst/>
          </a:prstGeom>
        </p:spPr>
        <p:txBody>
          <a:bodyPr wrap="square" lIns="0" tIns="20320" rIns="0" bIns="0" rtlCol="0" vert="horz">
            <a:spAutoFit/>
          </a:bodyPr>
          <a:lstStyle/>
          <a:p>
            <a:pPr algn="just" marL="551815" marR="9525">
              <a:lnSpc>
                <a:spcPct val="95700"/>
              </a:lnSpc>
              <a:spcBef>
                <a:spcPts val="160"/>
              </a:spcBef>
            </a:pPr>
            <a:r>
              <a:rPr dirty="0" sz="1000">
                <a:latin typeface="Times New Roman"/>
                <a:cs typeface="Times New Roman"/>
              </a:rPr>
              <a:t>changes</a:t>
            </a:r>
            <a:r>
              <a:rPr dirty="0" sz="1000" spc="-95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in</a:t>
            </a:r>
            <a:r>
              <a:rPr dirty="0" sz="1000" spc="-15">
                <a:latin typeface="Times New Roman"/>
                <a:cs typeface="Times New Roman"/>
              </a:rPr>
              <a:t> </a:t>
            </a:r>
            <a:r>
              <a:rPr dirty="0" sz="1000" spc="10">
                <a:latin typeface="Times New Roman"/>
                <a:cs typeface="Times New Roman"/>
              </a:rPr>
              <a:t>the</a:t>
            </a:r>
            <a:r>
              <a:rPr dirty="0" sz="1000" spc="-70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head</a:t>
            </a:r>
            <a:r>
              <a:rPr dirty="0" sz="1000" spc="-70">
                <a:latin typeface="Times New Roman"/>
                <a:cs typeface="Times New Roman"/>
              </a:rPr>
              <a:t> </a:t>
            </a:r>
            <a:r>
              <a:rPr dirty="0" sz="1000" spc="-15">
                <a:latin typeface="Times New Roman"/>
                <a:cs typeface="Times New Roman"/>
              </a:rPr>
              <a:t>(or</a:t>
            </a:r>
            <a:r>
              <a:rPr dirty="0" sz="1000" spc="-40">
                <a:latin typeface="Times New Roman"/>
                <a:cs typeface="Times New Roman"/>
              </a:rPr>
              <a:t> </a:t>
            </a:r>
            <a:r>
              <a:rPr dirty="0" sz="1000" spc="-20">
                <a:latin typeface="Times New Roman"/>
                <a:cs typeface="Times New Roman"/>
              </a:rPr>
              <a:t>body)</a:t>
            </a:r>
            <a:r>
              <a:rPr dirty="0" sz="1000" spc="-35">
                <a:latin typeface="Times New Roman"/>
                <a:cs typeface="Times New Roman"/>
              </a:rPr>
              <a:t> </a:t>
            </a:r>
            <a:r>
              <a:rPr dirty="0" sz="1000" spc="-5">
                <a:latin typeface="Times New Roman"/>
                <a:cs typeface="Times New Roman"/>
              </a:rPr>
              <a:t>with</a:t>
            </a:r>
            <a:r>
              <a:rPr dirty="0" sz="1000" spc="-70">
                <a:latin typeface="Times New Roman"/>
                <a:cs typeface="Times New Roman"/>
              </a:rPr>
              <a:t> </a:t>
            </a:r>
            <a:r>
              <a:rPr dirty="0" sz="1000" spc="-10">
                <a:latin typeface="Times New Roman"/>
                <a:cs typeface="Times New Roman"/>
              </a:rPr>
              <a:t>respect </a:t>
            </a:r>
            <a:r>
              <a:rPr dirty="0" sz="1000" spc="-240">
                <a:latin typeface="Times New Roman"/>
                <a:cs typeface="Times New Roman"/>
              </a:rPr>
              <a:t> </a:t>
            </a:r>
            <a:r>
              <a:rPr dirty="0" sz="1000" spc="40">
                <a:latin typeface="Times New Roman"/>
                <a:cs typeface="Times New Roman"/>
              </a:rPr>
              <a:t>to </a:t>
            </a:r>
            <a:r>
              <a:rPr dirty="0" sz="1000" spc="60">
                <a:latin typeface="Times New Roman"/>
                <a:cs typeface="Times New Roman"/>
              </a:rPr>
              <a:t>gravity (static equilibrium) and </a:t>
            </a:r>
            <a:r>
              <a:rPr dirty="0" sz="1000" spc="65">
                <a:latin typeface="Times New Roman"/>
                <a:cs typeface="Times New Roman"/>
              </a:rPr>
              <a:t> </a:t>
            </a:r>
            <a:r>
              <a:rPr dirty="0" sz="1000" spc="50">
                <a:latin typeface="Times New Roman"/>
                <a:cs typeface="Times New Roman"/>
              </a:rPr>
              <a:t>movement </a:t>
            </a:r>
            <a:r>
              <a:rPr dirty="0" sz="1000" spc="30">
                <a:latin typeface="Times New Roman"/>
                <a:cs typeface="Times New Roman"/>
              </a:rPr>
              <a:t>in</a:t>
            </a:r>
            <a:r>
              <a:rPr dirty="0" sz="1000" spc="35">
                <a:latin typeface="Times New Roman"/>
                <a:cs typeface="Times New Roman"/>
              </a:rPr>
              <a:t> </a:t>
            </a:r>
            <a:r>
              <a:rPr dirty="0" sz="1000" spc="40">
                <a:latin typeface="Times New Roman"/>
                <a:cs typeface="Times New Roman"/>
              </a:rPr>
              <a:t>one</a:t>
            </a:r>
            <a:r>
              <a:rPr dirty="0" sz="1000" spc="45">
                <a:latin typeface="Times New Roman"/>
                <a:cs typeface="Times New Roman"/>
              </a:rPr>
              <a:t> </a:t>
            </a:r>
            <a:r>
              <a:rPr dirty="0" sz="1000" spc="55">
                <a:latin typeface="Times New Roman"/>
                <a:cs typeface="Times New Roman"/>
              </a:rPr>
              <a:t>direction </a:t>
            </a:r>
            <a:r>
              <a:rPr dirty="0" sz="1000" spc="75">
                <a:latin typeface="Times New Roman"/>
                <a:cs typeface="Times New Roman"/>
              </a:rPr>
              <a:t>(linear </a:t>
            </a:r>
            <a:r>
              <a:rPr dirty="0" sz="1000" spc="80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a</a:t>
            </a:r>
            <a:r>
              <a:rPr dirty="0" sz="1000" spc="-20">
                <a:latin typeface="Times New Roman"/>
                <a:cs typeface="Times New Roman"/>
              </a:rPr>
              <a:t>c</a:t>
            </a:r>
            <a:r>
              <a:rPr dirty="0" sz="1000" spc="-40">
                <a:latin typeface="Times New Roman"/>
                <a:cs typeface="Times New Roman"/>
              </a:rPr>
              <a:t>c</a:t>
            </a:r>
            <a:r>
              <a:rPr dirty="0" sz="1000" spc="-20">
                <a:latin typeface="Times New Roman"/>
                <a:cs typeface="Times New Roman"/>
              </a:rPr>
              <a:t>e</a:t>
            </a:r>
            <a:r>
              <a:rPr dirty="0" sz="1000" spc="5">
                <a:latin typeface="Times New Roman"/>
                <a:cs typeface="Times New Roman"/>
              </a:rPr>
              <a:t>l</a:t>
            </a:r>
            <a:r>
              <a:rPr dirty="0" sz="1000" spc="-20">
                <a:latin typeface="Times New Roman"/>
                <a:cs typeface="Times New Roman"/>
              </a:rPr>
              <a:t>e</a:t>
            </a:r>
            <a:r>
              <a:rPr dirty="0" sz="1000" spc="20">
                <a:latin typeface="Times New Roman"/>
                <a:cs typeface="Times New Roman"/>
              </a:rPr>
              <a:t>r</a:t>
            </a:r>
            <a:r>
              <a:rPr dirty="0" sz="1000" spc="5">
                <a:latin typeface="Times New Roman"/>
                <a:cs typeface="Times New Roman"/>
              </a:rPr>
              <a:t>a</a:t>
            </a:r>
            <a:r>
              <a:rPr dirty="0" sz="1000" spc="-20">
                <a:latin typeface="Times New Roman"/>
                <a:cs typeface="Times New Roman"/>
              </a:rPr>
              <a:t>t</a:t>
            </a:r>
            <a:r>
              <a:rPr dirty="0" sz="1000" spc="5">
                <a:latin typeface="Times New Roman"/>
                <a:cs typeface="Times New Roman"/>
              </a:rPr>
              <a:t>i</a:t>
            </a:r>
            <a:r>
              <a:rPr dirty="0" sz="1000" spc="-25">
                <a:latin typeface="Times New Roman"/>
                <a:cs typeface="Times New Roman"/>
              </a:rPr>
              <a:t>o</a:t>
            </a:r>
            <a:r>
              <a:rPr dirty="0" sz="1000" spc="20">
                <a:latin typeface="Times New Roman"/>
                <a:cs typeface="Times New Roman"/>
              </a:rPr>
              <a:t>n</a:t>
            </a:r>
            <a:r>
              <a:rPr dirty="0" sz="1000" spc="5">
                <a:latin typeface="Times New Roman"/>
                <a:cs typeface="Times New Roman"/>
              </a:rPr>
              <a:t>)</a:t>
            </a:r>
            <a:r>
              <a:rPr dirty="0" sz="1000">
                <a:latin typeface="Times New Roman"/>
                <a:cs typeface="Times New Roman"/>
              </a:rPr>
              <a:t>.</a:t>
            </a:r>
            <a:r>
              <a:rPr dirty="0" sz="1000" spc="-80">
                <a:latin typeface="Times New Roman"/>
                <a:cs typeface="Times New Roman"/>
              </a:rPr>
              <a:t> </a:t>
            </a:r>
            <a:r>
              <a:rPr dirty="0" sz="1000" spc="-10">
                <a:latin typeface="Times New Roman"/>
                <a:cs typeface="Times New Roman"/>
              </a:rPr>
              <a:t>S</a:t>
            </a:r>
            <a:r>
              <a:rPr dirty="0" sz="1000" spc="5">
                <a:latin typeface="Times New Roman"/>
                <a:cs typeface="Times New Roman"/>
              </a:rPr>
              <a:t>i</a:t>
            </a:r>
            <a:r>
              <a:rPr dirty="0" sz="1000" spc="20">
                <a:latin typeface="Times New Roman"/>
                <a:cs typeface="Times New Roman"/>
              </a:rPr>
              <a:t>n</a:t>
            </a:r>
            <a:r>
              <a:rPr dirty="0" sz="1000" spc="-20">
                <a:latin typeface="Times New Roman"/>
                <a:cs typeface="Times New Roman"/>
              </a:rPr>
              <a:t>c</a:t>
            </a:r>
            <a:r>
              <a:rPr dirty="0" sz="1000">
                <a:latin typeface="Times New Roman"/>
                <a:cs typeface="Times New Roman"/>
              </a:rPr>
              <a:t>e</a:t>
            </a:r>
            <a:r>
              <a:rPr dirty="0" sz="1000" spc="-100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t</a:t>
            </a:r>
            <a:r>
              <a:rPr dirty="0" sz="1000" spc="20">
                <a:latin typeface="Times New Roman"/>
                <a:cs typeface="Times New Roman"/>
              </a:rPr>
              <a:t>h</a:t>
            </a:r>
            <a:r>
              <a:rPr dirty="0" sz="1000">
                <a:latin typeface="Times New Roman"/>
                <a:cs typeface="Times New Roman"/>
              </a:rPr>
              <a:t>e</a:t>
            </a:r>
            <a:r>
              <a:rPr dirty="0" sz="1000" spc="-60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th</a:t>
            </a:r>
            <a:r>
              <a:rPr dirty="0" sz="1000" spc="20">
                <a:latin typeface="Times New Roman"/>
                <a:cs typeface="Times New Roman"/>
              </a:rPr>
              <a:t>r</a:t>
            </a:r>
            <a:r>
              <a:rPr dirty="0" sz="1000" spc="-20">
                <a:latin typeface="Times New Roman"/>
                <a:cs typeface="Times New Roman"/>
              </a:rPr>
              <a:t>e</a:t>
            </a:r>
            <a:r>
              <a:rPr dirty="0" sz="1000">
                <a:latin typeface="Times New Roman"/>
                <a:cs typeface="Times New Roman"/>
              </a:rPr>
              <a:t>e</a:t>
            </a:r>
            <a:r>
              <a:rPr dirty="0" sz="1000" spc="-75">
                <a:latin typeface="Times New Roman"/>
                <a:cs typeface="Times New Roman"/>
              </a:rPr>
              <a:t> </a:t>
            </a:r>
            <a:r>
              <a:rPr dirty="0" sz="1000" spc="-10">
                <a:latin typeface="Times New Roman"/>
                <a:cs typeface="Times New Roman"/>
              </a:rPr>
              <a:t>s</a:t>
            </a:r>
            <a:r>
              <a:rPr dirty="0" sz="1000" spc="-40">
                <a:latin typeface="Times New Roman"/>
                <a:cs typeface="Times New Roman"/>
              </a:rPr>
              <a:t>e</a:t>
            </a:r>
            <a:r>
              <a:rPr dirty="0" sz="1000" spc="5">
                <a:latin typeface="Times New Roman"/>
                <a:cs typeface="Times New Roman"/>
              </a:rPr>
              <a:t>mi</a:t>
            </a:r>
            <a:r>
              <a:rPr dirty="0" sz="1000" spc="-20">
                <a:latin typeface="Times New Roman"/>
                <a:cs typeface="Times New Roman"/>
              </a:rPr>
              <a:t>c</a:t>
            </a:r>
            <a:r>
              <a:rPr dirty="0" sz="1000" spc="5">
                <a:latin typeface="Times New Roman"/>
                <a:cs typeface="Times New Roman"/>
              </a:rPr>
              <a:t>i</a:t>
            </a:r>
            <a:r>
              <a:rPr dirty="0" sz="1000" spc="20">
                <a:latin typeface="Times New Roman"/>
                <a:cs typeface="Times New Roman"/>
              </a:rPr>
              <a:t>r</a:t>
            </a:r>
            <a:r>
              <a:rPr dirty="0" sz="1000" spc="-40">
                <a:latin typeface="Times New Roman"/>
                <a:cs typeface="Times New Roman"/>
              </a:rPr>
              <a:t>c</a:t>
            </a:r>
            <a:r>
              <a:rPr dirty="0" sz="1000" spc="5">
                <a:latin typeface="Times New Roman"/>
                <a:cs typeface="Times New Roman"/>
              </a:rPr>
              <a:t>ular  </a:t>
            </a:r>
            <a:r>
              <a:rPr dirty="0" sz="1000" spc="-25">
                <a:latin typeface="Times New Roman"/>
                <a:cs typeface="Times New Roman"/>
              </a:rPr>
              <a:t>d</a:t>
            </a:r>
            <a:r>
              <a:rPr dirty="0" sz="1000">
                <a:latin typeface="Times New Roman"/>
                <a:cs typeface="Times New Roman"/>
              </a:rPr>
              <a:t>u</a:t>
            </a:r>
            <a:r>
              <a:rPr dirty="0" sz="1000" spc="-40">
                <a:latin typeface="Times New Roman"/>
                <a:cs typeface="Times New Roman"/>
              </a:rPr>
              <a:t>c</a:t>
            </a:r>
            <a:r>
              <a:rPr dirty="0" sz="1000" spc="-20">
                <a:latin typeface="Times New Roman"/>
                <a:cs typeface="Times New Roman"/>
              </a:rPr>
              <a:t>t</a:t>
            </a:r>
            <a:r>
              <a:rPr dirty="0" sz="1000">
                <a:latin typeface="Times New Roman"/>
                <a:cs typeface="Times New Roman"/>
              </a:rPr>
              <a:t>s</a:t>
            </a:r>
            <a:r>
              <a:rPr dirty="0" sz="1000" spc="-95">
                <a:latin typeface="Times New Roman"/>
                <a:cs typeface="Times New Roman"/>
              </a:rPr>
              <a:t> </a:t>
            </a:r>
            <a:r>
              <a:rPr dirty="0" sz="1000" spc="-20">
                <a:latin typeface="Times New Roman"/>
                <a:cs typeface="Times New Roman"/>
              </a:rPr>
              <a:t>a</a:t>
            </a:r>
            <a:r>
              <a:rPr dirty="0" sz="1000" spc="20">
                <a:latin typeface="Times New Roman"/>
                <a:cs typeface="Times New Roman"/>
              </a:rPr>
              <a:t>r</a:t>
            </a:r>
            <a:r>
              <a:rPr dirty="0" sz="1000">
                <a:latin typeface="Times New Roman"/>
                <a:cs typeface="Times New Roman"/>
              </a:rPr>
              <a:t>e</a:t>
            </a:r>
            <a:r>
              <a:rPr dirty="0" sz="1000" spc="-100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arr</a:t>
            </a:r>
            <a:r>
              <a:rPr dirty="0" sz="1000" spc="15">
                <a:latin typeface="Times New Roman"/>
                <a:cs typeface="Times New Roman"/>
              </a:rPr>
              <a:t>a</a:t>
            </a:r>
            <a:r>
              <a:rPr dirty="0" sz="1000">
                <a:latin typeface="Times New Roman"/>
                <a:cs typeface="Times New Roman"/>
              </a:rPr>
              <a:t>n</a:t>
            </a:r>
            <a:r>
              <a:rPr dirty="0" sz="1000" spc="-25">
                <a:latin typeface="Times New Roman"/>
                <a:cs typeface="Times New Roman"/>
              </a:rPr>
              <a:t>g</a:t>
            </a:r>
            <a:r>
              <a:rPr dirty="0" sz="1000" spc="-20">
                <a:latin typeface="Times New Roman"/>
                <a:cs typeface="Times New Roman"/>
              </a:rPr>
              <a:t>e</a:t>
            </a:r>
            <a:r>
              <a:rPr dirty="0" sz="1000">
                <a:latin typeface="Times New Roman"/>
                <a:cs typeface="Times New Roman"/>
              </a:rPr>
              <a:t>d</a:t>
            </a:r>
            <a:r>
              <a:rPr dirty="0" sz="1000" spc="-110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in</a:t>
            </a:r>
            <a:r>
              <a:rPr dirty="0" sz="1000" spc="-70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th</a:t>
            </a:r>
            <a:r>
              <a:rPr dirty="0" sz="1000" spc="25">
                <a:latin typeface="Times New Roman"/>
                <a:cs typeface="Times New Roman"/>
              </a:rPr>
              <a:t>r</a:t>
            </a:r>
            <a:r>
              <a:rPr dirty="0" sz="1000" spc="-40">
                <a:latin typeface="Times New Roman"/>
                <a:cs typeface="Times New Roman"/>
              </a:rPr>
              <a:t>e</a:t>
            </a:r>
            <a:r>
              <a:rPr dirty="0" sz="1000">
                <a:latin typeface="Times New Roman"/>
                <a:cs typeface="Times New Roman"/>
              </a:rPr>
              <a:t>e</a:t>
            </a:r>
            <a:r>
              <a:rPr dirty="0" sz="1000" spc="-70">
                <a:latin typeface="Times New Roman"/>
                <a:cs typeface="Times New Roman"/>
              </a:rPr>
              <a:t> </a:t>
            </a:r>
            <a:r>
              <a:rPr dirty="0" sz="1000" spc="-30">
                <a:latin typeface="Times New Roman"/>
                <a:cs typeface="Times New Roman"/>
              </a:rPr>
              <a:t>d</a:t>
            </a:r>
            <a:r>
              <a:rPr dirty="0" sz="1000" spc="-20">
                <a:latin typeface="Times New Roman"/>
                <a:cs typeface="Times New Roman"/>
              </a:rPr>
              <a:t>i</a:t>
            </a:r>
            <a:r>
              <a:rPr dirty="0" sz="1000" spc="-25">
                <a:latin typeface="Times New Roman"/>
                <a:cs typeface="Times New Roman"/>
              </a:rPr>
              <a:t>f</a:t>
            </a:r>
            <a:r>
              <a:rPr dirty="0" sz="1000" spc="-50">
                <a:latin typeface="Times New Roman"/>
                <a:cs typeface="Times New Roman"/>
              </a:rPr>
              <a:t>f</a:t>
            </a:r>
            <a:r>
              <a:rPr dirty="0" sz="1000" spc="-40">
                <a:latin typeface="Times New Roman"/>
                <a:cs typeface="Times New Roman"/>
              </a:rPr>
              <a:t>e</a:t>
            </a:r>
            <a:r>
              <a:rPr dirty="0" sz="1000" spc="20">
                <a:latin typeface="Times New Roman"/>
                <a:cs typeface="Times New Roman"/>
              </a:rPr>
              <a:t>r</a:t>
            </a:r>
            <a:r>
              <a:rPr dirty="0" sz="1000" spc="-40">
                <a:latin typeface="Times New Roman"/>
                <a:cs typeface="Times New Roman"/>
              </a:rPr>
              <a:t>e</a:t>
            </a:r>
            <a:r>
              <a:rPr dirty="0" sz="1000">
                <a:latin typeface="Times New Roman"/>
                <a:cs typeface="Times New Roman"/>
              </a:rPr>
              <a:t>nt</a:t>
            </a:r>
            <a:r>
              <a:rPr dirty="0" sz="1000" spc="-70">
                <a:latin typeface="Times New Roman"/>
                <a:cs typeface="Times New Roman"/>
              </a:rPr>
              <a:t> </a:t>
            </a:r>
            <a:r>
              <a:rPr dirty="0" sz="1000" spc="-30">
                <a:latin typeface="Times New Roman"/>
                <a:cs typeface="Times New Roman"/>
              </a:rPr>
              <a:t>p</a:t>
            </a:r>
            <a:r>
              <a:rPr dirty="0" sz="1000">
                <a:latin typeface="Times New Roman"/>
                <a:cs typeface="Times New Roman"/>
              </a:rPr>
              <a:t>lan</a:t>
            </a:r>
            <a:r>
              <a:rPr dirty="0" sz="1000" spc="-25">
                <a:latin typeface="Times New Roman"/>
                <a:cs typeface="Times New Roman"/>
              </a:rPr>
              <a:t>e</a:t>
            </a:r>
            <a:r>
              <a:rPr dirty="0" sz="1000" spc="-35">
                <a:latin typeface="Times New Roman"/>
                <a:cs typeface="Times New Roman"/>
              </a:rPr>
              <a:t>s</a:t>
            </a:r>
            <a:r>
              <a:rPr dirty="0" sz="1000">
                <a:latin typeface="Times New Roman"/>
                <a:cs typeface="Times New Roman"/>
              </a:rPr>
              <a:t>,  </a:t>
            </a:r>
            <a:r>
              <a:rPr dirty="0" sz="1000" spc="10">
                <a:latin typeface="Times New Roman"/>
                <a:cs typeface="Times New Roman"/>
              </a:rPr>
              <a:t>m</a:t>
            </a:r>
            <a:r>
              <a:rPr dirty="0" sz="1000" spc="-50">
                <a:latin typeface="Times New Roman"/>
                <a:cs typeface="Times New Roman"/>
              </a:rPr>
              <a:t>o</a:t>
            </a:r>
            <a:r>
              <a:rPr dirty="0" sz="1000" spc="-25">
                <a:latin typeface="Times New Roman"/>
                <a:cs typeface="Times New Roman"/>
              </a:rPr>
              <a:t>v</a:t>
            </a:r>
            <a:r>
              <a:rPr dirty="0" sz="1000" spc="-20">
                <a:latin typeface="Times New Roman"/>
                <a:cs typeface="Times New Roman"/>
              </a:rPr>
              <a:t>eme</a:t>
            </a:r>
            <a:r>
              <a:rPr dirty="0" sz="1000" spc="5">
                <a:latin typeface="Times New Roman"/>
                <a:cs typeface="Times New Roman"/>
              </a:rPr>
              <a:t>n</a:t>
            </a:r>
            <a:r>
              <a:rPr dirty="0" sz="1000">
                <a:latin typeface="Times New Roman"/>
                <a:cs typeface="Times New Roman"/>
              </a:rPr>
              <a:t>t</a:t>
            </a:r>
            <a:r>
              <a:rPr dirty="0" sz="1000" spc="-55">
                <a:latin typeface="Times New Roman"/>
                <a:cs typeface="Times New Roman"/>
              </a:rPr>
              <a:t> </a:t>
            </a:r>
            <a:r>
              <a:rPr dirty="0" sz="1000" spc="-55">
                <a:latin typeface="Times New Roman"/>
                <a:cs typeface="Times New Roman"/>
              </a:rPr>
              <a:t>o</a:t>
            </a:r>
            <a:r>
              <a:rPr dirty="0" sz="1000">
                <a:latin typeface="Times New Roman"/>
                <a:cs typeface="Times New Roman"/>
              </a:rPr>
              <a:t>f</a:t>
            </a:r>
            <a:r>
              <a:rPr dirty="0" sz="1000" spc="-55">
                <a:latin typeface="Times New Roman"/>
                <a:cs typeface="Times New Roman"/>
              </a:rPr>
              <a:t> </a:t>
            </a:r>
            <a:r>
              <a:rPr dirty="0" sz="1000" spc="-25">
                <a:latin typeface="Times New Roman"/>
                <a:cs typeface="Times New Roman"/>
              </a:rPr>
              <a:t>t</a:t>
            </a:r>
            <a:r>
              <a:rPr dirty="0" sz="1000" spc="20">
                <a:latin typeface="Times New Roman"/>
                <a:cs typeface="Times New Roman"/>
              </a:rPr>
              <a:t>h</a:t>
            </a:r>
            <a:r>
              <a:rPr dirty="0" sz="1000">
                <a:latin typeface="Times New Roman"/>
                <a:cs typeface="Times New Roman"/>
              </a:rPr>
              <a:t>e</a:t>
            </a:r>
            <a:r>
              <a:rPr dirty="0" sz="1000" spc="-100">
                <a:latin typeface="Times New Roman"/>
                <a:cs typeface="Times New Roman"/>
              </a:rPr>
              <a:t> </a:t>
            </a:r>
            <a:r>
              <a:rPr dirty="0" sz="1000" spc="20">
                <a:latin typeface="Times New Roman"/>
                <a:cs typeface="Times New Roman"/>
              </a:rPr>
              <a:t>h</a:t>
            </a:r>
            <a:r>
              <a:rPr dirty="0" sz="1000" spc="-40">
                <a:latin typeface="Times New Roman"/>
                <a:cs typeface="Times New Roman"/>
              </a:rPr>
              <a:t>e</a:t>
            </a:r>
            <a:r>
              <a:rPr dirty="0" sz="1000" spc="5">
                <a:latin typeface="Times New Roman"/>
                <a:cs typeface="Times New Roman"/>
              </a:rPr>
              <a:t>a</a:t>
            </a:r>
            <a:r>
              <a:rPr dirty="0" sz="1000">
                <a:latin typeface="Times New Roman"/>
                <a:cs typeface="Times New Roman"/>
              </a:rPr>
              <a:t>d</a:t>
            </a:r>
            <a:r>
              <a:rPr dirty="0" sz="1000" spc="-85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i</a:t>
            </a:r>
            <a:r>
              <a:rPr dirty="0" sz="1000">
                <a:latin typeface="Times New Roman"/>
                <a:cs typeface="Times New Roman"/>
              </a:rPr>
              <a:t>n</a:t>
            </a:r>
            <a:r>
              <a:rPr dirty="0" sz="1000" spc="-55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an</a:t>
            </a:r>
            <a:r>
              <a:rPr dirty="0" sz="1000">
                <a:latin typeface="Times New Roman"/>
                <a:cs typeface="Times New Roman"/>
              </a:rPr>
              <a:t>y</a:t>
            </a:r>
            <a:r>
              <a:rPr dirty="0" sz="1000" spc="-95">
                <a:latin typeface="Times New Roman"/>
                <a:cs typeface="Times New Roman"/>
              </a:rPr>
              <a:t> </a:t>
            </a:r>
            <a:r>
              <a:rPr dirty="0" sz="1000" spc="-25">
                <a:latin typeface="Times New Roman"/>
                <a:cs typeface="Times New Roman"/>
              </a:rPr>
              <a:t>d</a:t>
            </a:r>
            <a:r>
              <a:rPr dirty="0" sz="1000" spc="5">
                <a:latin typeface="Times New Roman"/>
                <a:cs typeface="Times New Roman"/>
              </a:rPr>
              <a:t>i</a:t>
            </a:r>
            <a:r>
              <a:rPr dirty="0" sz="1000" spc="20">
                <a:latin typeface="Times New Roman"/>
                <a:cs typeface="Times New Roman"/>
              </a:rPr>
              <a:t>r</a:t>
            </a:r>
            <a:r>
              <a:rPr dirty="0" sz="1000" spc="-40">
                <a:latin typeface="Times New Roman"/>
                <a:cs typeface="Times New Roman"/>
              </a:rPr>
              <a:t>e</a:t>
            </a:r>
            <a:r>
              <a:rPr dirty="0" sz="1000" spc="-20">
                <a:latin typeface="Times New Roman"/>
                <a:cs typeface="Times New Roman"/>
              </a:rPr>
              <a:t>c</a:t>
            </a:r>
            <a:r>
              <a:rPr dirty="0" sz="1000" spc="5">
                <a:latin typeface="Times New Roman"/>
                <a:cs typeface="Times New Roman"/>
              </a:rPr>
              <a:t>t</a:t>
            </a:r>
            <a:r>
              <a:rPr dirty="0" sz="1000" spc="-20">
                <a:latin typeface="Times New Roman"/>
                <a:cs typeface="Times New Roman"/>
              </a:rPr>
              <a:t>i</a:t>
            </a:r>
            <a:r>
              <a:rPr dirty="0" sz="1000" spc="-25">
                <a:latin typeface="Times New Roman"/>
                <a:cs typeface="Times New Roman"/>
              </a:rPr>
              <a:t>o</a:t>
            </a:r>
            <a:r>
              <a:rPr dirty="0" sz="1000">
                <a:latin typeface="Times New Roman"/>
                <a:cs typeface="Times New Roman"/>
              </a:rPr>
              <a:t>n</a:t>
            </a:r>
            <a:r>
              <a:rPr dirty="0" sz="1000" spc="-55">
                <a:latin typeface="Times New Roman"/>
                <a:cs typeface="Times New Roman"/>
              </a:rPr>
              <a:t> </a:t>
            </a:r>
            <a:r>
              <a:rPr dirty="0" sz="1000" spc="-35">
                <a:latin typeface="Times New Roman"/>
                <a:cs typeface="Times New Roman"/>
              </a:rPr>
              <a:t>w</a:t>
            </a:r>
            <a:r>
              <a:rPr dirty="0" sz="1000" spc="-20">
                <a:latin typeface="Times New Roman"/>
                <a:cs typeface="Times New Roman"/>
              </a:rPr>
              <a:t>i</a:t>
            </a:r>
            <a:r>
              <a:rPr dirty="0" sz="1000" spc="5">
                <a:latin typeface="Times New Roman"/>
                <a:cs typeface="Times New Roman"/>
              </a:rPr>
              <a:t>ll  </a:t>
            </a:r>
            <a:r>
              <a:rPr dirty="0" sz="1000" spc="5">
                <a:latin typeface="Times New Roman"/>
                <a:cs typeface="Times New Roman"/>
              </a:rPr>
              <a:t>stimulate </a:t>
            </a:r>
            <a:r>
              <a:rPr dirty="0" sz="1000" spc="10">
                <a:latin typeface="Times New Roman"/>
                <a:cs typeface="Times New Roman"/>
              </a:rPr>
              <a:t>the </a:t>
            </a:r>
            <a:r>
              <a:rPr dirty="0" sz="1000" spc="-5">
                <a:latin typeface="Times New Roman"/>
                <a:cs typeface="Times New Roman"/>
              </a:rPr>
              <a:t>sensory cells </a:t>
            </a:r>
            <a:r>
              <a:rPr dirty="0" sz="1000" spc="-20">
                <a:latin typeface="Times New Roman"/>
                <a:cs typeface="Times New Roman"/>
              </a:rPr>
              <a:t>of </a:t>
            </a:r>
            <a:r>
              <a:rPr dirty="0" sz="1000">
                <a:latin typeface="Times New Roman"/>
                <a:cs typeface="Times New Roman"/>
              </a:rPr>
              <a:t>atleast one </a:t>
            </a:r>
            <a:r>
              <a:rPr dirty="0" sz="1000" spc="5">
                <a:latin typeface="Times New Roman"/>
                <a:cs typeface="Times New Roman"/>
              </a:rPr>
              <a:t> </a:t>
            </a:r>
            <a:r>
              <a:rPr dirty="0" sz="1000" spc="-10">
                <a:latin typeface="Times New Roman"/>
                <a:cs typeface="Times New Roman"/>
              </a:rPr>
              <a:t>crista.</a:t>
            </a:r>
            <a:endParaRPr sz="1000">
              <a:latin typeface="Times New Roman"/>
              <a:cs typeface="Times New Roman"/>
            </a:endParaRPr>
          </a:p>
          <a:p>
            <a:pPr algn="just" marL="551815" marR="5080" indent="-539750">
              <a:lnSpc>
                <a:spcPct val="95800"/>
              </a:lnSpc>
            </a:pPr>
            <a:r>
              <a:rPr dirty="0" sz="1000" b="1">
                <a:latin typeface="Times New Roman"/>
                <a:cs typeface="Times New Roman"/>
              </a:rPr>
              <a:t>48.   </a:t>
            </a:r>
            <a:r>
              <a:rPr dirty="0" sz="1000" spc="-40" b="1">
                <a:latin typeface="Times New Roman"/>
                <a:cs typeface="Times New Roman"/>
              </a:rPr>
              <a:t>(a)</a:t>
            </a:r>
            <a:r>
              <a:rPr dirty="0" sz="1000" spc="385" b="1">
                <a:latin typeface="Times New Roman"/>
                <a:cs typeface="Times New Roman"/>
              </a:rPr>
              <a:t> </a:t>
            </a:r>
            <a:r>
              <a:rPr dirty="0" sz="1000" spc="10">
                <a:latin typeface="Times New Roman"/>
                <a:cs typeface="Times New Roman"/>
              </a:rPr>
              <a:t>The </a:t>
            </a:r>
            <a:r>
              <a:rPr dirty="0" sz="1000">
                <a:latin typeface="Times New Roman"/>
                <a:cs typeface="Times New Roman"/>
              </a:rPr>
              <a:t>eustachian </a:t>
            </a:r>
            <a:r>
              <a:rPr dirty="0" sz="1000" spc="-5">
                <a:latin typeface="Times New Roman"/>
                <a:cs typeface="Times New Roman"/>
              </a:rPr>
              <a:t>tube connects </a:t>
            </a:r>
            <a:r>
              <a:rPr dirty="0" sz="1000" spc="5">
                <a:latin typeface="Times New Roman"/>
                <a:cs typeface="Times New Roman"/>
              </a:rPr>
              <a:t>the middle </a:t>
            </a:r>
            <a:r>
              <a:rPr dirty="0" sz="1000" spc="10">
                <a:latin typeface="Times New Roman"/>
                <a:cs typeface="Times New Roman"/>
              </a:rPr>
              <a:t> </a:t>
            </a:r>
            <a:r>
              <a:rPr dirty="0" sz="1000" spc="-5">
                <a:latin typeface="Times New Roman"/>
                <a:cs typeface="Times New Roman"/>
              </a:rPr>
              <a:t>ear</a:t>
            </a:r>
            <a:r>
              <a:rPr dirty="0" sz="1000" spc="-50">
                <a:latin typeface="Times New Roman"/>
                <a:cs typeface="Times New Roman"/>
              </a:rPr>
              <a:t> </a:t>
            </a:r>
            <a:r>
              <a:rPr dirty="0" sz="1000" spc="-5">
                <a:latin typeface="Times New Roman"/>
                <a:cs typeface="Times New Roman"/>
              </a:rPr>
              <a:t>cavity</a:t>
            </a:r>
            <a:r>
              <a:rPr dirty="0" sz="1000" spc="-110">
                <a:latin typeface="Times New Roman"/>
                <a:cs typeface="Times New Roman"/>
              </a:rPr>
              <a:t> </a:t>
            </a:r>
            <a:r>
              <a:rPr dirty="0" sz="1000" spc="-5">
                <a:latin typeface="Times New Roman"/>
                <a:cs typeface="Times New Roman"/>
              </a:rPr>
              <a:t>with</a:t>
            </a:r>
            <a:r>
              <a:rPr dirty="0" sz="1000" spc="-40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the</a:t>
            </a:r>
            <a:r>
              <a:rPr dirty="0" sz="1000" spc="-85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nasopharynx.</a:t>
            </a:r>
            <a:r>
              <a:rPr dirty="0" sz="1000" spc="-50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It</a:t>
            </a:r>
            <a:r>
              <a:rPr dirty="0" sz="1000" spc="-50">
                <a:latin typeface="Times New Roman"/>
                <a:cs typeface="Times New Roman"/>
              </a:rPr>
              <a:t> </a:t>
            </a:r>
            <a:r>
              <a:rPr dirty="0" sz="1000" spc="-5">
                <a:latin typeface="Times New Roman"/>
                <a:cs typeface="Times New Roman"/>
              </a:rPr>
              <a:t>aerates </a:t>
            </a:r>
            <a:r>
              <a:rPr dirty="0" sz="1000" spc="-240">
                <a:latin typeface="Times New Roman"/>
                <a:cs typeface="Times New Roman"/>
              </a:rPr>
              <a:t> </a:t>
            </a:r>
            <a:r>
              <a:rPr dirty="0" sz="1000" spc="10">
                <a:latin typeface="Times New Roman"/>
                <a:cs typeface="Times New Roman"/>
              </a:rPr>
              <a:t>the </a:t>
            </a:r>
            <a:r>
              <a:rPr dirty="0" sz="1000" spc="5">
                <a:latin typeface="Times New Roman"/>
                <a:cs typeface="Times New Roman"/>
              </a:rPr>
              <a:t>middle </a:t>
            </a:r>
            <a:r>
              <a:rPr dirty="0" sz="1000" spc="-5">
                <a:latin typeface="Times New Roman"/>
                <a:cs typeface="Times New Roman"/>
              </a:rPr>
              <a:t>ear </a:t>
            </a:r>
            <a:r>
              <a:rPr dirty="0" sz="1000" spc="-15">
                <a:latin typeface="Times New Roman"/>
                <a:cs typeface="Times New Roman"/>
              </a:rPr>
              <a:t>system </a:t>
            </a:r>
            <a:r>
              <a:rPr dirty="0" sz="1000" spc="10">
                <a:latin typeface="Times New Roman"/>
                <a:cs typeface="Times New Roman"/>
              </a:rPr>
              <a:t>and </a:t>
            </a:r>
            <a:r>
              <a:rPr dirty="0" sz="1000">
                <a:latin typeface="Times New Roman"/>
                <a:cs typeface="Times New Roman"/>
              </a:rPr>
              <a:t>clears mucus </a:t>
            </a:r>
            <a:r>
              <a:rPr dirty="0" sz="1000" spc="5">
                <a:latin typeface="Times New Roman"/>
                <a:cs typeface="Times New Roman"/>
              </a:rPr>
              <a:t> </a:t>
            </a:r>
            <a:r>
              <a:rPr dirty="0" sz="1000" spc="-25">
                <a:latin typeface="Times New Roman"/>
                <a:cs typeface="Times New Roman"/>
              </a:rPr>
              <a:t>f</a:t>
            </a:r>
            <a:r>
              <a:rPr dirty="0" sz="1000" spc="20">
                <a:latin typeface="Times New Roman"/>
                <a:cs typeface="Times New Roman"/>
              </a:rPr>
              <a:t>r</a:t>
            </a:r>
            <a:r>
              <a:rPr dirty="0" sz="1000" spc="-25">
                <a:latin typeface="Times New Roman"/>
                <a:cs typeface="Times New Roman"/>
              </a:rPr>
              <a:t>o</a:t>
            </a:r>
            <a:r>
              <a:rPr dirty="0" sz="1000" spc="5">
                <a:latin typeface="Times New Roman"/>
                <a:cs typeface="Times New Roman"/>
              </a:rPr>
              <a:t>m</a:t>
            </a:r>
            <a:r>
              <a:rPr dirty="0" sz="1000" spc="-75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t</a:t>
            </a:r>
            <a:r>
              <a:rPr dirty="0" sz="1000" spc="20">
                <a:latin typeface="Times New Roman"/>
                <a:cs typeface="Times New Roman"/>
              </a:rPr>
              <a:t>h</a:t>
            </a:r>
            <a:r>
              <a:rPr dirty="0" sz="1000">
                <a:latin typeface="Times New Roman"/>
                <a:cs typeface="Times New Roman"/>
              </a:rPr>
              <a:t>e</a:t>
            </a:r>
            <a:r>
              <a:rPr dirty="0" sz="1000" spc="-50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middl</a:t>
            </a:r>
            <a:r>
              <a:rPr dirty="0" sz="1000">
                <a:latin typeface="Times New Roman"/>
                <a:cs typeface="Times New Roman"/>
              </a:rPr>
              <a:t>e</a:t>
            </a:r>
            <a:r>
              <a:rPr dirty="0" sz="1000" spc="-114">
                <a:latin typeface="Times New Roman"/>
                <a:cs typeface="Times New Roman"/>
              </a:rPr>
              <a:t> </a:t>
            </a:r>
            <a:r>
              <a:rPr dirty="0" sz="1000" spc="-20">
                <a:latin typeface="Times New Roman"/>
                <a:cs typeface="Times New Roman"/>
              </a:rPr>
              <a:t>e</a:t>
            </a:r>
            <a:r>
              <a:rPr dirty="0" sz="1000" spc="5">
                <a:latin typeface="Times New Roman"/>
                <a:cs typeface="Times New Roman"/>
              </a:rPr>
              <a:t>a</a:t>
            </a:r>
            <a:r>
              <a:rPr dirty="0" sz="1000">
                <a:latin typeface="Times New Roman"/>
                <a:cs typeface="Times New Roman"/>
              </a:rPr>
              <a:t>r</a:t>
            </a:r>
            <a:r>
              <a:rPr dirty="0" sz="1000" spc="-35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i</a:t>
            </a:r>
            <a:r>
              <a:rPr dirty="0" sz="1000" spc="20">
                <a:latin typeface="Times New Roman"/>
                <a:cs typeface="Times New Roman"/>
              </a:rPr>
              <a:t>n</a:t>
            </a:r>
            <a:r>
              <a:rPr dirty="0" sz="1000" spc="5">
                <a:latin typeface="Times New Roman"/>
                <a:cs typeface="Times New Roman"/>
              </a:rPr>
              <a:t>t</a:t>
            </a:r>
            <a:r>
              <a:rPr dirty="0" sz="1000">
                <a:latin typeface="Times New Roman"/>
                <a:cs typeface="Times New Roman"/>
              </a:rPr>
              <a:t>o</a:t>
            </a:r>
            <a:r>
              <a:rPr dirty="0" sz="1000" spc="-85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t</a:t>
            </a:r>
            <a:r>
              <a:rPr dirty="0" sz="1000" spc="20">
                <a:latin typeface="Times New Roman"/>
                <a:cs typeface="Times New Roman"/>
              </a:rPr>
              <a:t>h</a:t>
            </a:r>
            <a:r>
              <a:rPr dirty="0" sz="1000">
                <a:latin typeface="Times New Roman"/>
                <a:cs typeface="Times New Roman"/>
              </a:rPr>
              <a:t>e</a:t>
            </a:r>
            <a:r>
              <a:rPr dirty="0" sz="1000" spc="-75">
                <a:latin typeface="Times New Roman"/>
                <a:cs typeface="Times New Roman"/>
              </a:rPr>
              <a:t> </a:t>
            </a:r>
            <a:r>
              <a:rPr dirty="0" sz="1000" spc="20">
                <a:latin typeface="Times New Roman"/>
                <a:cs typeface="Times New Roman"/>
              </a:rPr>
              <a:t>n</a:t>
            </a:r>
            <a:r>
              <a:rPr dirty="0" sz="1000" spc="5">
                <a:latin typeface="Times New Roman"/>
                <a:cs typeface="Times New Roman"/>
              </a:rPr>
              <a:t>a</a:t>
            </a:r>
            <a:r>
              <a:rPr dirty="0" sz="1000" spc="-10">
                <a:latin typeface="Times New Roman"/>
                <a:cs typeface="Times New Roman"/>
              </a:rPr>
              <a:t>s</a:t>
            </a:r>
            <a:r>
              <a:rPr dirty="0" sz="1000" spc="-25">
                <a:latin typeface="Times New Roman"/>
                <a:cs typeface="Times New Roman"/>
              </a:rPr>
              <a:t>o</a:t>
            </a:r>
            <a:r>
              <a:rPr dirty="0" sz="1000" spc="5">
                <a:latin typeface="Times New Roman"/>
                <a:cs typeface="Times New Roman"/>
              </a:rPr>
              <a:t>p</a:t>
            </a:r>
            <a:r>
              <a:rPr dirty="0" sz="1000" spc="-10">
                <a:latin typeface="Times New Roman"/>
                <a:cs typeface="Times New Roman"/>
              </a:rPr>
              <a:t>h</a:t>
            </a:r>
            <a:r>
              <a:rPr dirty="0" sz="1000" spc="5">
                <a:latin typeface="Times New Roman"/>
                <a:cs typeface="Times New Roman"/>
              </a:rPr>
              <a:t>a</a:t>
            </a:r>
            <a:r>
              <a:rPr dirty="0" sz="1000" spc="20">
                <a:latin typeface="Times New Roman"/>
                <a:cs typeface="Times New Roman"/>
              </a:rPr>
              <a:t>r</a:t>
            </a:r>
            <a:r>
              <a:rPr dirty="0" sz="1000" spc="-50">
                <a:latin typeface="Times New Roman"/>
                <a:cs typeface="Times New Roman"/>
              </a:rPr>
              <a:t>y</a:t>
            </a:r>
            <a:r>
              <a:rPr dirty="0" sz="1000" spc="20">
                <a:latin typeface="Times New Roman"/>
                <a:cs typeface="Times New Roman"/>
              </a:rPr>
              <a:t>n</a:t>
            </a:r>
            <a:r>
              <a:rPr dirty="0" sz="1000" spc="5">
                <a:latin typeface="Times New Roman"/>
                <a:cs typeface="Times New Roman"/>
              </a:rPr>
              <a:t>x.  </a:t>
            </a:r>
            <a:r>
              <a:rPr dirty="0" sz="1000" spc="30">
                <a:latin typeface="Times New Roman"/>
                <a:cs typeface="Times New Roman"/>
              </a:rPr>
              <a:t>Opening </a:t>
            </a:r>
            <a:r>
              <a:rPr dirty="0" sz="1000" spc="20">
                <a:latin typeface="Times New Roman"/>
                <a:cs typeface="Times New Roman"/>
              </a:rPr>
              <a:t>and closing functions </a:t>
            </a:r>
            <a:r>
              <a:rPr dirty="0" sz="1000">
                <a:latin typeface="Times New Roman"/>
                <a:cs typeface="Times New Roman"/>
              </a:rPr>
              <a:t>of </a:t>
            </a:r>
            <a:r>
              <a:rPr dirty="0" sz="1000" spc="35">
                <a:latin typeface="Times New Roman"/>
                <a:cs typeface="Times New Roman"/>
              </a:rPr>
              <a:t>the </a:t>
            </a:r>
            <a:r>
              <a:rPr dirty="0" sz="1000" spc="40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eustachian </a:t>
            </a:r>
            <a:r>
              <a:rPr dirty="0" sz="1000">
                <a:latin typeface="Times New Roman"/>
                <a:cs typeface="Times New Roman"/>
              </a:rPr>
              <a:t>tube </a:t>
            </a:r>
            <a:r>
              <a:rPr dirty="0" sz="1000" spc="15">
                <a:latin typeface="Times New Roman"/>
                <a:cs typeface="Times New Roman"/>
              </a:rPr>
              <a:t>are </a:t>
            </a:r>
            <a:r>
              <a:rPr dirty="0" sz="1000">
                <a:latin typeface="Times New Roman"/>
                <a:cs typeface="Times New Roman"/>
              </a:rPr>
              <a:t>physiologically </a:t>
            </a:r>
            <a:r>
              <a:rPr dirty="0" sz="1000" spc="10">
                <a:latin typeface="Times New Roman"/>
                <a:cs typeface="Times New Roman"/>
              </a:rPr>
              <a:t>and </a:t>
            </a:r>
            <a:r>
              <a:rPr dirty="0" sz="1000" spc="15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p</a:t>
            </a:r>
            <a:r>
              <a:rPr dirty="0" sz="1000" spc="-25">
                <a:latin typeface="Times New Roman"/>
                <a:cs typeface="Times New Roman"/>
              </a:rPr>
              <a:t>a</a:t>
            </a:r>
            <a:r>
              <a:rPr dirty="0" sz="1000" spc="5">
                <a:latin typeface="Times New Roman"/>
                <a:cs typeface="Times New Roman"/>
              </a:rPr>
              <a:t>t</a:t>
            </a:r>
            <a:r>
              <a:rPr dirty="0" sz="1000" spc="20">
                <a:latin typeface="Times New Roman"/>
                <a:cs typeface="Times New Roman"/>
              </a:rPr>
              <a:t>h</a:t>
            </a:r>
            <a:r>
              <a:rPr dirty="0" sz="1000" spc="-50">
                <a:latin typeface="Times New Roman"/>
                <a:cs typeface="Times New Roman"/>
              </a:rPr>
              <a:t>o</a:t>
            </a:r>
            <a:r>
              <a:rPr dirty="0" sz="1000" spc="5">
                <a:latin typeface="Times New Roman"/>
                <a:cs typeface="Times New Roman"/>
              </a:rPr>
              <a:t>l</a:t>
            </a:r>
            <a:r>
              <a:rPr dirty="0" sz="1000" spc="-25">
                <a:latin typeface="Times New Roman"/>
                <a:cs typeface="Times New Roman"/>
              </a:rPr>
              <a:t>og</a:t>
            </a:r>
            <a:r>
              <a:rPr dirty="0" sz="1000" spc="5">
                <a:latin typeface="Times New Roman"/>
                <a:cs typeface="Times New Roman"/>
              </a:rPr>
              <a:t>i</a:t>
            </a:r>
            <a:r>
              <a:rPr dirty="0" sz="1000" spc="-20">
                <a:latin typeface="Times New Roman"/>
                <a:cs typeface="Times New Roman"/>
              </a:rPr>
              <a:t>ca</a:t>
            </a:r>
            <a:r>
              <a:rPr dirty="0" sz="1000" spc="5">
                <a:latin typeface="Times New Roman"/>
                <a:cs typeface="Times New Roman"/>
              </a:rPr>
              <a:t>ll</a:t>
            </a:r>
            <a:r>
              <a:rPr dirty="0" sz="1000">
                <a:latin typeface="Times New Roman"/>
                <a:cs typeface="Times New Roman"/>
              </a:rPr>
              <a:t>y</a:t>
            </a:r>
            <a:r>
              <a:rPr dirty="0" sz="1000" spc="-130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i</a:t>
            </a:r>
            <a:r>
              <a:rPr dirty="0" sz="1000" spc="-15">
                <a:latin typeface="Times New Roman"/>
                <a:cs typeface="Times New Roman"/>
              </a:rPr>
              <a:t>m</a:t>
            </a:r>
            <a:r>
              <a:rPr dirty="0" sz="1000" spc="5">
                <a:latin typeface="Times New Roman"/>
                <a:cs typeface="Times New Roman"/>
              </a:rPr>
              <a:t>p</a:t>
            </a:r>
            <a:r>
              <a:rPr dirty="0" sz="1000" spc="-35">
                <a:latin typeface="Times New Roman"/>
                <a:cs typeface="Times New Roman"/>
              </a:rPr>
              <a:t>o</a:t>
            </a:r>
            <a:r>
              <a:rPr dirty="0" sz="1000" spc="5">
                <a:latin typeface="Times New Roman"/>
                <a:cs typeface="Times New Roman"/>
              </a:rPr>
              <a:t>rtant</a:t>
            </a:r>
            <a:r>
              <a:rPr dirty="0" sz="1000">
                <a:latin typeface="Times New Roman"/>
                <a:cs typeface="Times New Roman"/>
              </a:rPr>
              <a:t>.</a:t>
            </a:r>
            <a:r>
              <a:rPr dirty="0" sz="1000" spc="-55">
                <a:latin typeface="Times New Roman"/>
                <a:cs typeface="Times New Roman"/>
              </a:rPr>
              <a:t> </a:t>
            </a:r>
            <a:r>
              <a:rPr dirty="0" sz="1000" spc="-15">
                <a:latin typeface="Times New Roman"/>
                <a:cs typeface="Times New Roman"/>
              </a:rPr>
              <a:t>N</a:t>
            </a:r>
            <a:r>
              <a:rPr dirty="0" sz="1000" spc="-25">
                <a:latin typeface="Times New Roman"/>
                <a:cs typeface="Times New Roman"/>
              </a:rPr>
              <a:t>o</a:t>
            </a:r>
            <a:r>
              <a:rPr dirty="0" sz="1000" spc="5">
                <a:latin typeface="Times New Roman"/>
                <a:cs typeface="Times New Roman"/>
              </a:rPr>
              <a:t>rma</a:t>
            </a:r>
            <a:r>
              <a:rPr dirty="0" sz="1000">
                <a:latin typeface="Times New Roman"/>
                <a:cs typeface="Times New Roman"/>
              </a:rPr>
              <a:t>l</a:t>
            </a:r>
            <a:r>
              <a:rPr dirty="0" sz="1000" spc="-85">
                <a:latin typeface="Times New Roman"/>
                <a:cs typeface="Times New Roman"/>
              </a:rPr>
              <a:t> </a:t>
            </a:r>
            <a:r>
              <a:rPr dirty="0" sz="1000" spc="-25">
                <a:latin typeface="Times New Roman"/>
                <a:cs typeface="Times New Roman"/>
              </a:rPr>
              <a:t>op</a:t>
            </a:r>
            <a:r>
              <a:rPr dirty="0" sz="1000" spc="-20">
                <a:latin typeface="Times New Roman"/>
                <a:cs typeface="Times New Roman"/>
              </a:rPr>
              <a:t>e</a:t>
            </a:r>
            <a:r>
              <a:rPr dirty="0" sz="1000" spc="20">
                <a:latin typeface="Times New Roman"/>
                <a:cs typeface="Times New Roman"/>
              </a:rPr>
              <a:t>n</a:t>
            </a:r>
            <a:r>
              <a:rPr dirty="0" sz="1000" spc="-20">
                <a:latin typeface="Times New Roman"/>
                <a:cs typeface="Times New Roman"/>
              </a:rPr>
              <a:t>i</a:t>
            </a:r>
            <a:r>
              <a:rPr dirty="0" sz="1000" spc="20">
                <a:latin typeface="Times New Roman"/>
                <a:cs typeface="Times New Roman"/>
              </a:rPr>
              <a:t>n</a:t>
            </a:r>
            <a:r>
              <a:rPr dirty="0" sz="1000">
                <a:latin typeface="Times New Roman"/>
                <a:cs typeface="Times New Roman"/>
              </a:rPr>
              <a:t>g  </a:t>
            </a:r>
            <a:r>
              <a:rPr dirty="0" sz="1000" spc="25">
                <a:latin typeface="Times New Roman"/>
                <a:cs typeface="Times New Roman"/>
              </a:rPr>
              <a:t>of</a:t>
            </a:r>
            <a:r>
              <a:rPr dirty="0" sz="1000" spc="30">
                <a:latin typeface="Times New Roman"/>
                <a:cs typeface="Times New Roman"/>
              </a:rPr>
              <a:t> </a:t>
            </a:r>
            <a:r>
              <a:rPr dirty="0" sz="1000" spc="60">
                <a:latin typeface="Times New Roman"/>
                <a:cs typeface="Times New Roman"/>
              </a:rPr>
              <a:t>the</a:t>
            </a:r>
            <a:r>
              <a:rPr dirty="0" sz="1000" spc="65">
                <a:latin typeface="Times New Roman"/>
                <a:cs typeface="Times New Roman"/>
              </a:rPr>
              <a:t> eustachian</a:t>
            </a:r>
            <a:r>
              <a:rPr dirty="0" sz="1000" spc="70">
                <a:latin typeface="Times New Roman"/>
                <a:cs typeface="Times New Roman"/>
              </a:rPr>
              <a:t> </a:t>
            </a:r>
            <a:r>
              <a:rPr dirty="0" sz="1000" spc="50">
                <a:latin typeface="Times New Roman"/>
                <a:cs typeface="Times New Roman"/>
              </a:rPr>
              <a:t>tube</a:t>
            </a:r>
            <a:r>
              <a:rPr dirty="0" sz="1000" spc="55">
                <a:latin typeface="Times New Roman"/>
                <a:cs typeface="Times New Roman"/>
              </a:rPr>
              <a:t> </a:t>
            </a:r>
            <a:r>
              <a:rPr dirty="0" sz="1000" spc="60">
                <a:latin typeface="Times New Roman"/>
                <a:cs typeface="Times New Roman"/>
              </a:rPr>
              <a:t>equalizes </a:t>
            </a:r>
            <a:r>
              <a:rPr dirty="0" sz="1000" spc="65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atmospheric pressure </a:t>
            </a:r>
            <a:r>
              <a:rPr dirty="0" sz="1000" spc="5">
                <a:latin typeface="Times New Roman"/>
                <a:cs typeface="Times New Roman"/>
              </a:rPr>
              <a:t>in </a:t>
            </a:r>
            <a:r>
              <a:rPr dirty="0" sz="1000" spc="10">
                <a:latin typeface="Times New Roman"/>
                <a:cs typeface="Times New Roman"/>
              </a:rPr>
              <a:t>the </a:t>
            </a:r>
            <a:r>
              <a:rPr dirty="0" sz="1000" spc="5">
                <a:latin typeface="Times New Roman"/>
                <a:cs typeface="Times New Roman"/>
              </a:rPr>
              <a:t>middle </a:t>
            </a:r>
            <a:r>
              <a:rPr dirty="0" sz="1000">
                <a:latin typeface="Times New Roman"/>
                <a:cs typeface="Times New Roman"/>
              </a:rPr>
              <a:t>ear; </a:t>
            </a:r>
            <a:r>
              <a:rPr dirty="0" sz="1000" spc="5">
                <a:latin typeface="Times New Roman"/>
                <a:cs typeface="Times New Roman"/>
              </a:rPr>
              <a:t> </a:t>
            </a:r>
            <a:r>
              <a:rPr dirty="0" sz="1000" spc="-5">
                <a:latin typeface="Times New Roman"/>
                <a:cs typeface="Times New Roman"/>
              </a:rPr>
              <a:t>closing</a:t>
            </a:r>
            <a:r>
              <a:rPr dirty="0" sz="1000" spc="-35">
                <a:latin typeface="Times New Roman"/>
                <a:cs typeface="Times New Roman"/>
              </a:rPr>
              <a:t> </a:t>
            </a:r>
            <a:r>
              <a:rPr dirty="0" sz="1000" spc="-15">
                <a:latin typeface="Times New Roman"/>
                <a:cs typeface="Times New Roman"/>
              </a:rPr>
              <a:t>of</a:t>
            </a:r>
            <a:r>
              <a:rPr dirty="0" sz="1000" spc="-60">
                <a:latin typeface="Times New Roman"/>
                <a:cs typeface="Times New Roman"/>
              </a:rPr>
              <a:t> </a:t>
            </a:r>
            <a:r>
              <a:rPr dirty="0" sz="1000" spc="10">
                <a:latin typeface="Times New Roman"/>
                <a:cs typeface="Times New Roman"/>
              </a:rPr>
              <a:t>the</a:t>
            </a:r>
            <a:r>
              <a:rPr dirty="0" sz="1000" spc="-75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eustachian</a:t>
            </a:r>
            <a:r>
              <a:rPr dirty="0" sz="1000" spc="-10">
                <a:latin typeface="Times New Roman"/>
                <a:cs typeface="Times New Roman"/>
              </a:rPr>
              <a:t> </a:t>
            </a:r>
            <a:r>
              <a:rPr dirty="0" sz="1000" spc="-5">
                <a:latin typeface="Times New Roman"/>
                <a:cs typeface="Times New Roman"/>
              </a:rPr>
              <a:t>tube</a:t>
            </a:r>
            <a:r>
              <a:rPr dirty="0" sz="1000" spc="-45">
                <a:latin typeface="Times New Roman"/>
                <a:cs typeface="Times New Roman"/>
              </a:rPr>
              <a:t> </a:t>
            </a:r>
            <a:r>
              <a:rPr dirty="0" sz="1000" spc="-5">
                <a:latin typeface="Times New Roman"/>
                <a:cs typeface="Times New Roman"/>
              </a:rPr>
              <a:t>protects</a:t>
            </a:r>
            <a:r>
              <a:rPr dirty="0" sz="1000" spc="-30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the </a:t>
            </a:r>
            <a:r>
              <a:rPr dirty="0" sz="1000" spc="-240">
                <a:latin typeface="Times New Roman"/>
                <a:cs typeface="Times New Roman"/>
              </a:rPr>
              <a:t> </a:t>
            </a:r>
            <a:r>
              <a:rPr dirty="0" sz="1000" spc="50">
                <a:latin typeface="Times New Roman"/>
                <a:cs typeface="Times New Roman"/>
              </a:rPr>
              <a:t>middle </a:t>
            </a:r>
            <a:r>
              <a:rPr dirty="0" sz="1000" spc="35">
                <a:latin typeface="Times New Roman"/>
                <a:cs typeface="Times New Roman"/>
              </a:rPr>
              <a:t>ear from </a:t>
            </a:r>
            <a:r>
              <a:rPr dirty="0" sz="1000" spc="50">
                <a:latin typeface="Times New Roman"/>
                <a:cs typeface="Times New Roman"/>
              </a:rPr>
              <a:t>unwanted </a:t>
            </a:r>
            <a:r>
              <a:rPr dirty="0" sz="1000" spc="60">
                <a:latin typeface="Times New Roman"/>
                <a:cs typeface="Times New Roman"/>
              </a:rPr>
              <a:t>pressure </a:t>
            </a:r>
            <a:r>
              <a:rPr dirty="0" sz="1000" spc="65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fluctuations</a:t>
            </a:r>
            <a:r>
              <a:rPr dirty="0" sz="1000" spc="55">
                <a:latin typeface="Times New Roman"/>
                <a:cs typeface="Times New Roman"/>
              </a:rPr>
              <a:t> </a:t>
            </a:r>
            <a:r>
              <a:rPr dirty="0" sz="1000" spc="10">
                <a:latin typeface="Times New Roman"/>
                <a:cs typeface="Times New Roman"/>
              </a:rPr>
              <a:t>and</a:t>
            </a:r>
            <a:r>
              <a:rPr dirty="0" sz="1000" spc="55">
                <a:latin typeface="Times New Roman"/>
                <a:cs typeface="Times New Roman"/>
              </a:rPr>
              <a:t> </a:t>
            </a:r>
            <a:r>
              <a:rPr dirty="0" sz="1000" spc="-5">
                <a:latin typeface="Times New Roman"/>
                <a:cs typeface="Times New Roman"/>
              </a:rPr>
              <a:t>loud</a:t>
            </a:r>
            <a:r>
              <a:rPr dirty="0" sz="1000" spc="60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sounds.</a:t>
            </a:r>
            <a:endParaRPr sz="1000">
              <a:latin typeface="Times New Roman"/>
              <a:cs typeface="Times New Roman"/>
            </a:endParaRPr>
          </a:p>
          <a:p>
            <a:pPr algn="just" marL="551815" marR="8255">
              <a:lnSpc>
                <a:spcPts val="1150"/>
              </a:lnSpc>
              <a:spcBef>
                <a:spcPts val="30"/>
              </a:spcBef>
            </a:pPr>
            <a:r>
              <a:rPr dirty="0" sz="1000" spc="-5">
                <a:latin typeface="Times New Roman"/>
                <a:cs typeface="Times New Roman"/>
              </a:rPr>
              <a:t>A</a:t>
            </a:r>
            <a:r>
              <a:rPr dirty="0" sz="1000" spc="-40">
                <a:latin typeface="Times New Roman"/>
                <a:cs typeface="Times New Roman"/>
              </a:rPr>
              <a:t>c</a:t>
            </a:r>
            <a:r>
              <a:rPr dirty="0" sz="1000" spc="5">
                <a:latin typeface="Times New Roman"/>
                <a:cs typeface="Times New Roman"/>
              </a:rPr>
              <a:t>ti</a:t>
            </a:r>
            <a:r>
              <a:rPr dirty="0" sz="1000" spc="-50">
                <a:latin typeface="Times New Roman"/>
                <a:cs typeface="Times New Roman"/>
              </a:rPr>
              <a:t>v</a:t>
            </a:r>
            <a:r>
              <a:rPr dirty="0" sz="1000" spc="5">
                <a:latin typeface="Times New Roman"/>
                <a:cs typeface="Times New Roman"/>
              </a:rPr>
              <a:t>it</a:t>
            </a:r>
            <a:r>
              <a:rPr dirty="0" sz="1000">
                <a:latin typeface="Times New Roman"/>
                <a:cs typeface="Times New Roman"/>
              </a:rPr>
              <a:t>y</a:t>
            </a:r>
            <a:r>
              <a:rPr dirty="0" sz="1000" spc="-130">
                <a:latin typeface="Times New Roman"/>
                <a:cs typeface="Times New Roman"/>
              </a:rPr>
              <a:t> </a:t>
            </a:r>
            <a:r>
              <a:rPr dirty="0" sz="1000" spc="-25">
                <a:latin typeface="Times New Roman"/>
                <a:cs typeface="Times New Roman"/>
              </a:rPr>
              <a:t>o</a:t>
            </a:r>
            <a:r>
              <a:rPr dirty="0" sz="1000">
                <a:latin typeface="Times New Roman"/>
                <a:cs typeface="Times New Roman"/>
              </a:rPr>
              <a:t>f</a:t>
            </a:r>
            <a:r>
              <a:rPr dirty="0" sz="1000" spc="-85">
                <a:latin typeface="Times New Roman"/>
                <a:cs typeface="Times New Roman"/>
              </a:rPr>
              <a:t> </a:t>
            </a:r>
            <a:r>
              <a:rPr dirty="0" sz="1000" spc="-35">
                <a:latin typeface="Times New Roman"/>
                <a:cs typeface="Times New Roman"/>
              </a:rPr>
              <a:t>s</a:t>
            </a:r>
            <a:r>
              <a:rPr dirty="0" sz="1000" spc="-20">
                <a:latin typeface="Times New Roman"/>
                <a:cs typeface="Times New Roman"/>
              </a:rPr>
              <a:t>e</a:t>
            </a:r>
            <a:r>
              <a:rPr dirty="0" sz="1000" spc="20">
                <a:latin typeface="Times New Roman"/>
                <a:cs typeface="Times New Roman"/>
              </a:rPr>
              <a:t>n</a:t>
            </a:r>
            <a:r>
              <a:rPr dirty="0" sz="1000" spc="-35">
                <a:latin typeface="Times New Roman"/>
                <a:cs typeface="Times New Roman"/>
              </a:rPr>
              <a:t>s</a:t>
            </a:r>
            <a:r>
              <a:rPr dirty="0" sz="1000">
                <a:latin typeface="Times New Roman"/>
                <a:cs typeface="Times New Roman"/>
              </a:rPr>
              <a:t>e</a:t>
            </a:r>
            <a:r>
              <a:rPr dirty="0" sz="1000" spc="-75">
                <a:latin typeface="Times New Roman"/>
                <a:cs typeface="Times New Roman"/>
              </a:rPr>
              <a:t> </a:t>
            </a:r>
            <a:r>
              <a:rPr dirty="0" sz="1000" spc="-50">
                <a:latin typeface="Times New Roman"/>
                <a:cs typeface="Times New Roman"/>
              </a:rPr>
              <a:t>o</a:t>
            </a:r>
            <a:r>
              <a:rPr dirty="0" sz="1000" spc="20">
                <a:latin typeface="Times New Roman"/>
                <a:cs typeface="Times New Roman"/>
              </a:rPr>
              <a:t>r</a:t>
            </a:r>
            <a:r>
              <a:rPr dirty="0" sz="1000" spc="5">
                <a:latin typeface="Times New Roman"/>
                <a:cs typeface="Times New Roman"/>
              </a:rPr>
              <a:t>g</a:t>
            </a:r>
            <a:r>
              <a:rPr dirty="0" sz="1000" spc="-25">
                <a:latin typeface="Times New Roman"/>
                <a:cs typeface="Times New Roman"/>
              </a:rPr>
              <a:t>a</a:t>
            </a:r>
            <a:r>
              <a:rPr dirty="0" sz="1000" spc="20">
                <a:latin typeface="Times New Roman"/>
                <a:cs typeface="Times New Roman"/>
              </a:rPr>
              <a:t>n</a:t>
            </a:r>
            <a:r>
              <a:rPr dirty="0" sz="1000">
                <a:latin typeface="Times New Roman"/>
                <a:cs typeface="Times New Roman"/>
              </a:rPr>
              <a:t>s</a:t>
            </a:r>
            <a:r>
              <a:rPr dirty="0" sz="1000" spc="-95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i</a:t>
            </a:r>
            <a:r>
              <a:rPr dirty="0" sz="1000">
                <a:latin typeface="Times New Roman"/>
                <a:cs typeface="Times New Roman"/>
              </a:rPr>
              <a:t>s</a:t>
            </a:r>
            <a:r>
              <a:rPr dirty="0" sz="1000" spc="-90">
                <a:latin typeface="Times New Roman"/>
                <a:cs typeface="Times New Roman"/>
              </a:rPr>
              <a:t> </a:t>
            </a:r>
            <a:r>
              <a:rPr dirty="0" sz="1000" spc="20">
                <a:latin typeface="Times New Roman"/>
                <a:cs typeface="Times New Roman"/>
              </a:rPr>
              <a:t>r</a:t>
            </a:r>
            <a:r>
              <a:rPr dirty="0" sz="1000" spc="-20">
                <a:latin typeface="Times New Roman"/>
                <a:cs typeface="Times New Roman"/>
              </a:rPr>
              <a:t>el</a:t>
            </a:r>
            <a:r>
              <a:rPr dirty="0" sz="1000" spc="5">
                <a:latin typeface="Times New Roman"/>
                <a:cs typeface="Times New Roman"/>
              </a:rPr>
              <a:t>a</a:t>
            </a:r>
            <a:r>
              <a:rPr dirty="0" sz="1000" spc="-20">
                <a:latin typeface="Times New Roman"/>
                <a:cs typeface="Times New Roman"/>
              </a:rPr>
              <a:t>te</a:t>
            </a:r>
            <a:r>
              <a:rPr dirty="0" sz="1000">
                <a:latin typeface="Times New Roman"/>
                <a:cs typeface="Times New Roman"/>
              </a:rPr>
              <a:t>d</a:t>
            </a:r>
            <a:r>
              <a:rPr dirty="0" sz="1000" spc="-55">
                <a:latin typeface="Times New Roman"/>
                <a:cs typeface="Times New Roman"/>
              </a:rPr>
              <a:t> </a:t>
            </a:r>
            <a:r>
              <a:rPr dirty="0" sz="1000" spc="-35">
                <a:latin typeface="Times New Roman"/>
                <a:cs typeface="Times New Roman"/>
              </a:rPr>
              <a:t>w</a:t>
            </a:r>
            <a:r>
              <a:rPr dirty="0" sz="1000" spc="5">
                <a:latin typeface="Times New Roman"/>
                <a:cs typeface="Times New Roman"/>
              </a:rPr>
              <a:t>i</a:t>
            </a:r>
            <a:r>
              <a:rPr dirty="0" sz="1000" spc="-20">
                <a:latin typeface="Times New Roman"/>
                <a:cs typeface="Times New Roman"/>
              </a:rPr>
              <a:t>t</a:t>
            </a:r>
            <a:r>
              <a:rPr dirty="0" sz="1000">
                <a:latin typeface="Times New Roman"/>
                <a:cs typeface="Times New Roman"/>
              </a:rPr>
              <a:t>h</a:t>
            </a:r>
            <a:r>
              <a:rPr dirty="0" sz="1000" spc="-40">
                <a:latin typeface="Times New Roman"/>
                <a:cs typeface="Times New Roman"/>
              </a:rPr>
              <a:t> </a:t>
            </a:r>
            <a:r>
              <a:rPr dirty="0" sz="1000" spc="-20">
                <a:latin typeface="Times New Roman"/>
                <a:cs typeface="Times New Roman"/>
              </a:rPr>
              <a:t>t</a:t>
            </a:r>
            <a:r>
              <a:rPr dirty="0" sz="1000" spc="-30">
                <a:latin typeface="Times New Roman"/>
                <a:cs typeface="Times New Roman"/>
              </a:rPr>
              <a:t>w</a:t>
            </a:r>
            <a:r>
              <a:rPr dirty="0" sz="1000">
                <a:latin typeface="Times New Roman"/>
                <a:cs typeface="Times New Roman"/>
              </a:rPr>
              <a:t>o  </a:t>
            </a:r>
            <a:r>
              <a:rPr dirty="0" sz="1000" spc="-15">
                <a:latin typeface="Times New Roman"/>
                <a:cs typeface="Times New Roman"/>
              </a:rPr>
              <a:t>types </a:t>
            </a:r>
            <a:r>
              <a:rPr dirty="0" sz="1000" spc="-10">
                <a:latin typeface="Times New Roman"/>
                <a:cs typeface="Times New Roman"/>
              </a:rPr>
              <a:t>of </a:t>
            </a:r>
            <a:r>
              <a:rPr dirty="0" sz="1000">
                <a:latin typeface="Times New Roman"/>
                <a:cs typeface="Times New Roman"/>
              </a:rPr>
              <a:t>neurons </a:t>
            </a:r>
            <a:r>
              <a:rPr dirty="0" sz="1000" spc="-5">
                <a:latin typeface="Times New Roman"/>
                <a:cs typeface="Times New Roman"/>
              </a:rPr>
              <a:t>(afferent </a:t>
            </a:r>
            <a:r>
              <a:rPr dirty="0" sz="1000" spc="10">
                <a:latin typeface="Times New Roman"/>
                <a:cs typeface="Times New Roman"/>
              </a:rPr>
              <a:t>and </a:t>
            </a:r>
            <a:r>
              <a:rPr dirty="0" sz="1000" spc="-5">
                <a:latin typeface="Times New Roman"/>
                <a:cs typeface="Times New Roman"/>
              </a:rPr>
              <a:t>efferent). </a:t>
            </a:r>
            <a:r>
              <a:rPr dirty="0" sz="1000">
                <a:latin typeface="Times New Roman"/>
                <a:cs typeface="Times New Roman"/>
              </a:rPr>
              <a:t> </a:t>
            </a:r>
            <a:r>
              <a:rPr dirty="0" sz="1000" spc="10">
                <a:latin typeface="Times New Roman"/>
                <a:cs typeface="Times New Roman"/>
              </a:rPr>
              <a:t>The </a:t>
            </a:r>
            <a:r>
              <a:rPr dirty="0" sz="1000">
                <a:latin typeface="Times New Roman"/>
                <a:cs typeface="Times New Roman"/>
              </a:rPr>
              <a:t>neurons </a:t>
            </a:r>
            <a:r>
              <a:rPr dirty="0" sz="1000" spc="-5">
                <a:latin typeface="Times New Roman"/>
                <a:cs typeface="Times New Roman"/>
              </a:rPr>
              <a:t>which pass </a:t>
            </a:r>
            <a:r>
              <a:rPr dirty="0" sz="1000" spc="5">
                <a:latin typeface="Times New Roman"/>
                <a:cs typeface="Times New Roman"/>
              </a:rPr>
              <a:t>nerve </a:t>
            </a:r>
            <a:r>
              <a:rPr dirty="0" sz="1000" spc="-10">
                <a:latin typeface="Times New Roman"/>
                <a:cs typeface="Times New Roman"/>
              </a:rPr>
              <a:t>impulses </a:t>
            </a:r>
            <a:r>
              <a:rPr dirty="0" sz="1000" spc="-5">
                <a:latin typeface="Times New Roman"/>
                <a:cs typeface="Times New Roman"/>
              </a:rPr>
              <a:t> </a:t>
            </a:r>
            <a:r>
              <a:rPr dirty="0" sz="1000" spc="-25">
                <a:latin typeface="Times New Roman"/>
                <a:cs typeface="Times New Roman"/>
              </a:rPr>
              <a:t>f</a:t>
            </a:r>
            <a:r>
              <a:rPr dirty="0" sz="1000" spc="20">
                <a:latin typeface="Times New Roman"/>
                <a:cs typeface="Times New Roman"/>
              </a:rPr>
              <a:t>r</a:t>
            </a:r>
            <a:r>
              <a:rPr dirty="0" sz="1000" spc="-25">
                <a:latin typeface="Times New Roman"/>
                <a:cs typeface="Times New Roman"/>
              </a:rPr>
              <a:t>o</a:t>
            </a:r>
            <a:r>
              <a:rPr dirty="0" sz="1000" spc="5">
                <a:latin typeface="Times New Roman"/>
                <a:cs typeface="Times New Roman"/>
              </a:rPr>
              <a:t>m</a:t>
            </a:r>
            <a:r>
              <a:rPr dirty="0" sz="1000" spc="5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th</a:t>
            </a:r>
            <a:r>
              <a:rPr dirty="0" sz="1000">
                <a:latin typeface="Times New Roman"/>
                <a:cs typeface="Times New Roman"/>
              </a:rPr>
              <a:t>e</a:t>
            </a:r>
            <a:r>
              <a:rPr dirty="0" sz="1000" spc="5">
                <a:latin typeface="Times New Roman"/>
                <a:cs typeface="Times New Roman"/>
              </a:rPr>
              <a:t> </a:t>
            </a:r>
            <a:r>
              <a:rPr dirty="0" sz="1000" spc="-30">
                <a:latin typeface="Times New Roman"/>
                <a:cs typeface="Times New Roman"/>
              </a:rPr>
              <a:t>b</a:t>
            </a:r>
            <a:r>
              <a:rPr dirty="0" sz="1000" spc="-25">
                <a:latin typeface="Times New Roman"/>
                <a:cs typeface="Times New Roman"/>
              </a:rPr>
              <a:t>o</a:t>
            </a:r>
            <a:r>
              <a:rPr dirty="0" sz="1000" spc="5">
                <a:latin typeface="Times New Roman"/>
                <a:cs typeface="Times New Roman"/>
              </a:rPr>
              <a:t>d</a:t>
            </a:r>
            <a:r>
              <a:rPr dirty="0" sz="1000">
                <a:latin typeface="Times New Roman"/>
                <a:cs typeface="Times New Roman"/>
              </a:rPr>
              <a:t>y</a:t>
            </a:r>
            <a:r>
              <a:rPr dirty="0" sz="1000" spc="-70">
                <a:latin typeface="Times New Roman"/>
                <a:cs typeface="Times New Roman"/>
              </a:rPr>
              <a:t> </a:t>
            </a:r>
            <a:r>
              <a:rPr dirty="0" sz="1000" spc="-25">
                <a:latin typeface="Times New Roman"/>
                <a:cs typeface="Times New Roman"/>
              </a:rPr>
              <a:t>o</a:t>
            </a:r>
            <a:r>
              <a:rPr dirty="0" sz="1000" spc="20">
                <a:latin typeface="Times New Roman"/>
                <a:cs typeface="Times New Roman"/>
              </a:rPr>
              <a:t>r</a:t>
            </a:r>
            <a:r>
              <a:rPr dirty="0" sz="1000" spc="5">
                <a:latin typeface="Times New Roman"/>
                <a:cs typeface="Times New Roman"/>
              </a:rPr>
              <a:t>ga</a:t>
            </a:r>
            <a:r>
              <a:rPr dirty="0" sz="1000">
                <a:latin typeface="Times New Roman"/>
                <a:cs typeface="Times New Roman"/>
              </a:rPr>
              <a:t>n</a:t>
            </a:r>
            <a:r>
              <a:rPr dirty="0" sz="1000" spc="5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t</a:t>
            </a:r>
            <a:r>
              <a:rPr dirty="0" sz="1000">
                <a:latin typeface="Times New Roman"/>
                <a:cs typeface="Times New Roman"/>
              </a:rPr>
              <a:t>o</a:t>
            </a:r>
            <a:r>
              <a:rPr dirty="0" sz="1000" spc="-10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t</a:t>
            </a:r>
            <a:r>
              <a:rPr dirty="0" sz="1000" spc="20">
                <a:latin typeface="Times New Roman"/>
                <a:cs typeface="Times New Roman"/>
              </a:rPr>
              <a:t>h</a:t>
            </a:r>
            <a:r>
              <a:rPr dirty="0" sz="1000">
                <a:latin typeface="Times New Roman"/>
                <a:cs typeface="Times New Roman"/>
              </a:rPr>
              <a:t>e</a:t>
            </a:r>
            <a:r>
              <a:rPr dirty="0" sz="1000" spc="-30">
                <a:latin typeface="Times New Roman"/>
                <a:cs typeface="Times New Roman"/>
              </a:rPr>
              <a:t> </a:t>
            </a:r>
            <a:r>
              <a:rPr dirty="0" sz="1000" spc="-25">
                <a:latin typeface="Times New Roman"/>
                <a:cs typeface="Times New Roman"/>
              </a:rPr>
              <a:t>b</a:t>
            </a:r>
            <a:r>
              <a:rPr dirty="0" sz="1000" spc="20">
                <a:latin typeface="Times New Roman"/>
                <a:cs typeface="Times New Roman"/>
              </a:rPr>
              <a:t>r</a:t>
            </a:r>
            <a:r>
              <a:rPr dirty="0" sz="1000" spc="5">
                <a:latin typeface="Times New Roman"/>
                <a:cs typeface="Times New Roman"/>
              </a:rPr>
              <a:t>ai</a:t>
            </a:r>
            <a:r>
              <a:rPr dirty="0" sz="1000">
                <a:latin typeface="Times New Roman"/>
                <a:cs typeface="Times New Roman"/>
              </a:rPr>
              <a:t>n</a:t>
            </a:r>
            <a:r>
              <a:rPr dirty="0" sz="1000" spc="35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i</a:t>
            </a:r>
            <a:r>
              <a:rPr dirty="0" sz="1000">
                <a:latin typeface="Times New Roman"/>
                <a:cs typeface="Times New Roman"/>
              </a:rPr>
              <a:t>s</a:t>
            </a:r>
            <a:r>
              <a:rPr dirty="0" sz="1000" spc="-20">
                <a:latin typeface="Times New Roman"/>
                <a:cs typeface="Times New Roman"/>
              </a:rPr>
              <a:t> </a:t>
            </a:r>
            <a:r>
              <a:rPr dirty="0" sz="1000" spc="-20">
                <a:latin typeface="Times New Roman"/>
                <a:cs typeface="Times New Roman"/>
              </a:rPr>
              <a:t>c</a:t>
            </a:r>
            <a:r>
              <a:rPr dirty="0" sz="1000" spc="5">
                <a:latin typeface="Times New Roman"/>
                <a:cs typeface="Times New Roman"/>
              </a:rPr>
              <a:t>all</a:t>
            </a:r>
            <a:r>
              <a:rPr dirty="0" sz="1000" spc="-20">
                <a:latin typeface="Times New Roman"/>
                <a:cs typeface="Times New Roman"/>
              </a:rPr>
              <a:t>e</a:t>
            </a:r>
            <a:r>
              <a:rPr dirty="0" sz="1000">
                <a:latin typeface="Times New Roman"/>
                <a:cs typeface="Times New Roman"/>
              </a:rPr>
              <a:t>d  </a:t>
            </a:r>
            <a:r>
              <a:rPr dirty="0" sz="1000" spc="-5">
                <a:latin typeface="Times New Roman"/>
                <a:cs typeface="Times New Roman"/>
              </a:rPr>
              <a:t>afferent </a:t>
            </a:r>
            <a:r>
              <a:rPr dirty="0" sz="1000">
                <a:latin typeface="Times New Roman"/>
                <a:cs typeface="Times New Roman"/>
              </a:rPr>
              <a:t>neuron. </a:t>
            </a:r>
            <a:r>
              <a:rPr dirty="0" sz="1000" spc="10">
                <a:latin typeface="Times New Roman"/>
                <a:cs typeface="Times New Roman"/>
              </a:rPr>
              <a:t>The </a:t>
            </a:r>
            <a:r>
              <a:rPr dirty="0" sz="1000" spc="5">
                <a:latin typeface="Times New Roman"/>
                <a:cs typeface="Times New Roman"/>
              </a:rPr>
              <a:t>neurons </a:t>
            </a:r>
            <a:r>
              <a:rPr dirty="0" sz="1000" spc="-5">
                <a:latin typeface="Times New Roman"/>
                <a:cs typeface="Times New Roman"/>
              </a:rPr>
              <a:t>which </a:t>
            </a:r>
            <a:r>
              <a:rPr dirty="0" sz="1000">
                <a:latin typeface="Times New Roman"/>
                <a:cs typeface="Times New Roman"/>
              </a:rPr>
              <a:t>pass </a:t>
            </a:r>
            <a:r>
              <a:rPr dirty="0" sz="1000" spc="5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nerve</a:t>
            </a:r>
            <a:r>
              <a:rPr dirty="0" sz="1000" spc="-55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impulses</a:t>
            </a:r>
            <a:r>
              <a:rPr dirty="0" sz="1000" spc="-25">
                <a:latin typeface="Times New Roman"/>
                <a:cs typeface="Times New Roman"/>
              </a:rPr>
              <a:t> </a:t>
            </a:r>
            <a:r>
              <a:rPr dirty="0" sz="1000" spc="-5">
                <a:latin typeface="Times New Roman"/>
                <a:cs typeface="Times New Roman"/>
              </a:rPr>
              <a:t>from</a:t>
            </a:r>
            <a:r>
              <a:rPr dirty="0" sz="1000" spc="-25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the</a:t>
            </a:r>
            <a:r>
              <a:rPr dirty="0" sz="1000" spc="-25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brain</a:t>
            </a:r>
            <a:r>
              <a:rPr dirty="0" sz="1000" spc="-25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to</a:t>
            </a:r>
            <a:r>
              <a:rPr dirty="0" sz="1000" spc="-25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the</a:t>
            </a:r>
            <a:r>
              <a:rPr dirty="0" sz="1000" spc="-50">
                <a:latin typeface="Times New Roman"/>
                <a:cs typeface="Times New Roman"/>
              </a:rPr>
              <a:t> </a:t>
            </a:r>
            <a:r>
              <a:rPr dirty="0" sz="1000" spc="-10">
                <a:latin typeface="Times New Roman"/>
                <a:cs typeface="Times New Roman"/>
              </a:rPr>
              <a:t>body </a:t>
            </a:r>
            <a:r>
              <a:rPr dirty="0" sz="1000" spc="-240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organs</a:t>
            </a:r>
            <a:r>
              <a:rPr dirty="0" sz="1000" spc="-55">
                <a:latin typeface="Times New Roman"/>
                <a:cs typeface="Times New Roman"/>
              </a:rPr>
              <a:t> </a:t>
            </a:r>
            <a:r>
              <a:rPr dirty="0" sz="1000" spc="10">
                <a:latin typeface="Times New Roman"/>
                <a:cs typeface="Times New Roman"/>
              </a:rPr>
              <a:t>are</a:t>
            </a:r>
            <a:r>
              <a:rPr dirty="0" sz="1000" spc="-50">
                <a:latin typeface="Times New Roman"/>
                <a:cs typeface="Times New Roman"/>
              </a:rPr>
              <a:t> </a:t>
            </a:r>
            <a:r>
              <a:rPr dirty="0" sz="1000" spc="-5">
                <a:latin typeface="Times New Roman"/>
                <a:cs typeface="Times New Roman"/>
              </a:rPr>
              <a:t>called</a:t>
            </a:r>
            <a:r>
              <a:rPr dirty="0" sz="1000" spc="-35">
                <a:latin typeface="Times New Roman"/>
                <a:cs typeface="Times New Roman"/>
              </a:rPr>
              <a:t> </a:t>
            </a:r>
            <a:r>
              <a:rPr dirty="0" sz="1000" spc="-10">
                <a:latin typeface="Times New Roman"/>
                <a:cs typeface="Times New Roman"/>
              </a:rPr>
              <a:t>efferent</a:t>
            </a:r>
            <a:r>
              <a:rPr dirty="0" sz="1000" spc="-30">
                <a:latin typeface="Times New Roman"/>
                <a:cs typeface="Times New Roman"/>
              </a:rPr>
              <a:t> </a:t>
            </a:r>
            <a:r>
              <a:rPr dirty="0" sz="1000" spc="-5">
                <a:latin typeface="Times New Roman"/>
                <a:cs typeface="Times New Roman"/>
              </a:rPr>
              <a:t>neurons.</a:t>
            </a:r>
            <a:endParaRPr sz="1000">
              <a:latin typeface="Times New Roman"/>
              <a:cs typeface="Times New Roman"/>
            </a:endParaRPr>
          </a:p>
          <a:p>
            <a:pPr algn="just" marL="551815" marR="13335">
              <a:lnSpc>
                <a:spcPts val="1130"/>
              </a:lnSpc>
              <a:spcBef>
                <a:spcPts val="30"/>
              </a:spcBef>
            </a:pPr>
            <a:r>
              <a:rPr dirty="0" sz="1000" spc="-5">
                <a:latin typeface="Times New Roman"/>
                <a:cs typeface="Times New Roman"/>
              </a:rPr>
              <a:t>Jacobson's</a:t>
            </a:r>
            <a:r>
              <a:rPr dirty="0" sz="1000" spc="-45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organ</a:t>
            </a:r>
            <a:r>
              <a:rPr dirty="0" sz="1000" spc="10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is</a:t>
            </a:r>
            <a:r>
              <a:rPr dirty="0" sz="1000" spc="-45">
                <a:latin typeface="Times New Roman"/>
                <a:cs typeface="Times New Roman"/>
              </a:rPr>
              <a:t> </a:t>
            </a:r>
            <a:r>
              <a:rPr dirty="0" sz="1000" spc="15">
                <a:latin typeface="Times New Roman"/>
                <a:cs typeface="Times New Roman"/>
              </a:rPr>
              <a:t>an</a:t>
            </a:r>
            <a:r>
              <a:rPr dirty="0" sz="1000" spc="-15">
                <a:latin typeface="Times New Roman"/>
                <a:cs typeface="Times New Roman"/>
              </a:rPr>
              <a:t> </a:t>
            </a:r>
            <a:r>
              <a:rPr dirty="0" sz="1000" spc="10">
                <a:latin typeface="Times New Roman"/>
                <a:cs typeface="Times New Roman"/>
              </a:rPr>
              <a:t>auxiliary</a:t>
            </a:r>
            <a:r>
              <a:rPr dirty="0" sz="1000" spc="-85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olfactory </a:t>
            </a:r>
            <a:r>
              <a:rPr dirty="0" sz="1000" spc="-240">
                <a:latin typeface="Times New Roman"/>
                <a:cs typeface="Times New Roman"/>
              </a:rPr>
              <a:t> </a:t>
            </a:r>
            <a:r>
              <a:rPr dirty="0" sz="1000" spc="-10">
                <a:latin typeface="Times New Roman"/>
                <a:cs typeface="Times New Roman"/>
              </a:rPr>
              <a:t>s</a:t>
            </a:r>
            <a:r>
              <a:rPr dirty="0" sz="1000" spc="-40">
                <a:latin typeface="Times New Roman"/>
                <a:cs typeface="Times New Roman"/>
              </a:rPr>
              <a:t>e</a:t>
            </a:r>
            <a:r>
              <a:rPr dirty="0" sz="1000" spc="20">
                <a:latin typeface="Times New Roman"/>
                <a:cs typeface="Times New Roman"/>
              </a:rPr>
              <a:t>n</a:t>
            </a:r>
            <a:r>
              <a:rPr dirty="0" sz="1000" spc="-10">
                <a:latin typeface="Times New Roman"/>
                <a:cs typeface="Times New Roman"/>
              </a:rPr>
              <a:t>s</a:t>
            </a:r>
            <a:r>
              <a:rPr dirty="0" sz="1000">
                <a:latin typeface="Times New Roman"/>
                <a:cs typeface="Times New Roman"/>
              </a:rPr>
              <a:t>e</a:t>
            </a:r>
            <a:r>
              <a:rPr dirty="0" sz="1000" spc="-100">
                <a:latin typeface="Times New Roman"/>
                <a:cs typeface="Times New Roman"/>
              </a:rPr>
              <a:t> </a:t>
            </a:r>
            <a:r>
              <a:rPr dirty="0" sz="1000" spc="-25">
                <a:latin typeface="Times New Roman"/>
                <a:cs typeface="Times New Roman"/>
              </a:rPr>
              <a:t>o</a:t>
            </a:r>
            <a:r>
              <a:rPr dirty="0" sz="1000">
                <a:latin typeface="Times New Roman"/>
                <a:cs typeface="Times New Roman"/>
              </a:rPr>
              <a:t>r</a:t>
            </a:r>
            <a:r>
              <a:rPr dirty="0" sz="1000" spc="-5">
                <a:latin typeface="Times New Roman"/>
                <a:cs typeface="Times New Roman"/>
              </a:rPr>
              <a:t>g</a:t>
            </a:r>
            <a:r>
              <a:rPr dirty="0" sz="1000" spc="5">
                <a:latin typeface="Times New Roman"/>
                <a:cs typeface="Times New Roman"/>
              </a:rPr>
              <a:t>a</a:t>
            </a:r>
            <a:r>
              <a:rPr dirty="0" sz="1000">
                <a:latin typeface="Times New Roman"/>
                <a:cs typeface="Times New Roman"/>
              </a:rPr>
              <a:t>n</a:t>
            </a:r>
            <a:r>
              <a:rPr dirty="0" sz="1000" spc="-35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t</a:t>
            </a:r>
            <a:r>
              <a:rPr dirty="0" sz="1000" spc="20">
                <a:latin typeface="Times New Roman"/>
                <a:cs typeface="Times New Roman"/>
              </a:rPr>
              <a:t>h</a:t>
            </a:r>
            <a:r>
              <a:rPr dirty="0" sz="1000" spc="-20">
                <a:latin typeface="Times New Roman"/>
                <a:cs typeface="Times New Roman"/>
              </a:rPr>
              <a:t>a</a:t>
            </a:r>
            <a:r>
              <a:rPr dirty="0" sz="1000">
                <a:latin typeface="Times New Roman"/>
                <a:cs typeface="Times New Roman"/>
              </a:rPr>
              <a:t>t</a:t>
            </a:r>
            <a:r>
              <a:rPr dirty="0" sz="1000" spc="-50">
                <a:latin typeface="Times New Roman"/>
                <a:cs typeface="Times New Roman"/>
              </a:rPr>
              <a:t> </a:t>
            </a:r>
            <a:r>
              <a:rPr dirty="0" sz="1000" spc="-20">
                <a:latin typeface="Times New Roman"/>
                <a:cs typeface="Times New Roman"/>
              </a:rPr>
              <a:t>i</a:t>
            </a:r>
            <a:r>
              <a:rPr dirty="0" sz="1000">
                <a:latin typeface="Times New Roman"/>
                <a:cs typeface="Times New Roman"/>
              </a:rPr>
              <a:t>s</a:t>
            </a:r>
            <a:r>
              <a:rPr dirty="0" sz="1000" spc="-70">
                <a:latin typeface="Times New Roman"/>
                <a:cs typeface="Times New Roman"/>
              </a:rPr>
              <a:t> </a:t>
            </a:r>
            <a:r>
              <a:rPr dirty="0" sz="1000" spc="-50">
                <a:latin typeface="Times New Roman"/>
                <a:cs typeface="Times New Roman"/>
              </a:rPr>
              <a:t>f</a:t>
            </a:r>
            <a:r>
              <a:rPr dirty="0" sz="1000" spc="-25">
                <a:latin typeface="Times New Roman"/>
                <a:cs typeface="Times New Roman"/>
              </a:rPr>
              <a:t>o</a:t>
            </a:r>
            <a:r>
              <a:rPr dirty="0" sz="1000" spc="-5">
                <a:latin typeface="Times New Roman"/>
                <a:cs typeface="Times New Roman"/>
              </a:rPr>
              <a:t>un</a:t>
            </a:r>
            <a:r>
              <a:rPr dirty="0" sz="1000">
                <a:latin typeface="Times New Roman"/>
                <a:cs typeface="Times New Roman"/>
              </a:rPr>
              <a:t>d</a:t>
            </a:r>
            <a:r>
              <a:rPr dirty="0" sz="1000" spc="-60">
                <a:latin typeface="Times New Roman"/>
                <a:cs typeface="Times New Roman"/>
              </a:rPr>
              <a:t> </a:t>
            </a:r>
            <a:r>
              <a:rPr dirty="0" sz="1000" spc="-20">
                <a:latin typeface="Times New Roman"/>
                <a:cs typeface="Times New Roman"/>
              </a:rPr>
              <a:t>i</a:t>
            </a:r>
            <a:r>
              <a:rPr dirty="0" sz="1000">
                <a:latin typeface="Times New Roman"/>
                <a:cs typeface="Times New Roman"/>
              </a:rPr>
              <a:t>n</a:t>
            </a:r>
            <a:r>
              <a:rPr dirty="0" sz="1000" spc="-15">
                <a:latin typeface="Times New Roman"/>
                <a:cs typeface="Times New Roman"/>
              </a:rPr>
              <a:t> </a:t>
            </a:r>
            <a:r>
              <a:rPr dirty="0" sz="1000" spc="-15">
                <a:latin typeface="Times New Roman"/>
                <a:cs typeface="Times New Roman"/>
              </a:rPr>
              <a:t>m</a:t>
            </a:r>
            <a:r>
              <a:rPr dirty="0" sz="1000" spc="5">
                <a:latin typeface="Times New Roman"/>
                <a:cs typeface="Times New Roman"/>
              </a:rPr>
              <a:t>a</a:t>
            </a:r>
            <a:r>
              <a:rPr dirty="0" sz="1000" spc="20">
                <a:latin typeface="Times New Roman"/>
                <a:cs typeface="Times New Roman"/>
              </a:rPr>
              <a:t>n</a:t>
            </a:r>
            <a:r>
              <a:rPr dirty="0" sz="1000">
                <a:latin typeface="Times New Roman"/>
                <a:cs typeface="Times New Roman"/>
              </a:rPr>
              <a:t>y</a:t>
            </a:r>
            <a:r>
              <a:rPr dirty="0" sz="1000" spc="-130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a</a:t>
            </a:r>
            <a:r>
              <a:rPr dirty="0" sz="1000" spc="20">
                <a:latin typeface="Times New Roman"/>
                <a:cs typeface="Times New Roman"/>
              </a:rPr>
              <a:t>n</a:t>
            </a:r>
            <a:r>
              <a:rPr dirty="0" sz="1000" spc="-20">
                <a:latin typeface="Times New Roman"/>
                <a:cs typeface="Times New Roman"/>
              </a:rPr>
              <a:t>i</a:t>
            </a:r>
            <a:r>
              <a:rPr dirty="0" sz="1000" spc="5">
                <a:latin typeface="Times New Roman"/>
                <a:cs typeface="Times New Roman"/>
              </a:rPr>
              <a:t>ma</a:t>
            </a:r>
            <a:r>
              <a:rPr dirty="0" sz="1000" spc="-20">
                <a:latin typeface="Times New Roman"/>
                <a:cs typeface="Times New Roman"/>
              </a:rPr>
              <a:t>l</a:t>
            </a:r>
            <a:r>
              <a:rPr dirty="0" sz="1000" spc="-10">
                <a:latin typeface="Times New Roman"/>
                <a:cs typeface="Times New Roman"/>
              </a:rPr>
              <a:t>s</a:t>
            </a:r>
            <a:r>
              <a:rPr dirty="0" sz="1000">
                <a:latin typeface="Times New Roman"/>
                <a:cs typeface="Times New Roman"/>
              </a:rPr>
              <a:t>.</a:t>
            </a:r>
            <a:endParaRPr sz="1000">
              <a:latin typeface="Times New Roman"/>
              <a:cs typeface="Times New Roman"/>
            </a:endParaRPr>
          </a:p>
          <a:p>
            <a:pPr algn="just" marL="551815" marR="13335">
              <a:lnSpc>
                <a:spcPts val="1150"/>
              </a:lnSpc>
              <a:spcBef>
                <a:spcPts val="5"/>
              </a:spcBef>
            </a:pPr>
            <a:r>
              <a:rPr dirty="0" sz="1000">
                <a:latin typeface="Times New Roman"/>
                <a:cs typeface="Times New Roman"/>
              </a:rPr>
              <a:t>It </a:t>
            </a:r>
            <a:r>
              <a:rPr dirty="0" sz="1000" spc="5">
                <a:latin typeface="Times New Roman"/>
                <a:cs typeface="Times New Roman"/>
              </a:rPr>
              <a:t>is </a:t>
            </a:r>
            <a:r>
              <a:rPr dirty="0" sz="1000" spc="-5">
                <a:latin typeface="Times New Roman"/>
                <a:cs typeface="Times New Roman"/>
              </a:rPr>
              <a:t>well developed </a:t>
            </a:r>
            <a:r>
              <a:rPr dirty="0" sz="1000" spc="5">
                <a:latin typeface="Times New Roman"/>
                <a:cs typeface="Times New Roman"/>
              </a:rPr>
              <a:t>in snakes </a:t>
            </a:r>
            <a:r>
              <a:rPr dirty="0" sz="1000" spc="10">
                <a:latin typeface="Times New Roman"/>
                <a:cs typeface="Times New Roman"/>
              </a:rPr>
              <a:t>and </a:t>
            </a:r>
            <a:r>
              <a:rPr dirty="0" sz="1000" spc="15">
                <a:latin typeface="Times New Roman"/>
                <a:cs typeface="Times New Roman"/>
              </a:rPr>
              <a:t>lizards </a:t>
            </a:r>
            <a:r>
              <a:rPr dirty="0" sz="1000" spc="-235">
                <a:latin typeface="Times New Roman"/>
                <a:cs typeface="Times New Roman"/>
              </a:rPr>
              <a:t> </a:t>
            </a:r>
            <a:r>
              <a:rPr dirty="0" sz="1000" spc="-5">
                <a:latin typeface="Times New Roman"/>
                <a:cs typeface="Times New Roman"/>
              </a:rPr>
              <a:t>but</a:t>
            </a:r>
            <a:r>
              <a:rPr dirty="0" sz="1000" spc="40">
                <a:latin typeface="Times New Roman"/>
                <a:cs typeface="Times New Roman"/>
              </a:rPr>
              <a:t> </a:t>
            </a:r>
            <a:r>
              <a:rPr dirty="0" sz="1000" spc="-5">
                <a:latin typeface="Times New Roman"/>
                <a:cs typeface="Times New Roman"/>
              </a:rPr>
              <a:t>less</a:t>
            </a:r>
            <a:r>
              <a:rPr dirty="0" sz="1000" spc="20">
                <a:latin typeface="Times New Roman"/>
                <a:cs typeface="Times New Roman"/>
              </a:rPr>
              <a:t> </a:t>
            </a:r>
            <a:r>
              <a:rPr dirty="0" sz="1000" spc="-5">
                <a:latin typeface="Times New Roman"/>
                <a:cs typeface="Times New Roman"/>
              </a:rPr>
              <a:t>developed</a:t>
            </a:r>
            <a:r>
              <a:rPr dirty="0" sz="1000" spc="10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in</a:t>
            </a:r>
            <a:r>
              <a:rPr dirty="0" sz="1000" spc="60">
                <a:latin typeface="Times New Roman"/>
                <a:cs typeface="Times New Roman"/>
              </a:rPr>
              <a:t> </a:t>
            </a:r>
            <a:r>
              <a:rPr dirty="0" sz="1000" spc="10">
                <a:latin typeface="Times New Roman"/>
                <a:cs typeface="Times New Roman"/>
              </a:rPr>
              <a:t>human</a:t>
            </a:r>
            <a:r>
              <a:rPr dirty="0" sz="1000" spc="55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beings.</a:t>
            </a:r>
            <a:endParaRPr sz="1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822030"/>
            <a:ext cx="10693400" cy="5912434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783656"/>
            <a:ext cx="10693400" cy="5989193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3041" y="847627"/>
            <a:ext cx="10447317" cy="586124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772836"/>
            <a:ext cx="10637118" cy="6010821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766503"/>
            <a:ext cx="10659560" cy="602349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745622"/>
            <a:ext cx="10693400" cy="6065253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739964"/>
            <a:ext cx="10693400" cy="6076569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804155"/>
            <a:ext cx="10693400" cy="5948197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796762"/>
            <a:ext cx="10693400" cy="596298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755710"/>
            <a:ext cx="10693400" cy="6045073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766503"/>
            <a:ext cx="10659560" cy="602349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223425"/>
            <a:ext cx="7556500" cy="4246562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205949"/>
            <a:ext cx="7556500" cy="4281487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244989"/>
            <a:ext cx="7556500" cy="4203407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269653"/>
            <a:ext cx="7556500" cy="4154093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251669"/>
            <a:ext cx="7556500" cy="419006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259442"/>
            <a:ext cx="7556500" cy="4174515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212541"/>
            <a:ext cx="7556500" cy="4268317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232772"/>
            <a:ext cx="7556500" cy="4227855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223653"/>
            <a:ext cx="7556500" cy="424610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788388"/>
            <a:ext cx="10682096" cy="5968414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191700"/>
            <a:ext cx="7556500" cy="4309998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267100"/>
            <a:ext cx="7556500" cy="4159186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228352"/>
            <a:ext cx="7556500" cy="4236694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241967"/>
            <a:ext cx="7556500" cy="4209478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239833"/>
            <a:ext cx="7556500" cy="4213745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240214"/>
            <a:ext cx="7556500" cy="4212983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248113"/>
            <a:ext cx="7556500" cy="4197184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264966"/>
            <a:ext cx="7556500" cy="4163466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209785"/>
            <a:ext cx="7556500" cy="4273829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848549"/>
            <a:ext cx="10693400" cy="585939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778474"/>
            <a:ext cx="10637118" cy="5943275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748457"/>
            <a:ext cx="10693400" cy="6059589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923527"/>
            <a:ext cx="10693400" cy="570945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839970"/>
            <a:ext cx="10693400" cy="5876556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761889"/>
            <a:ext cx="10693400" cy="6032715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814834"/>
            <a:ext cx="10693400" cy="5926835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852801"/>
            <a:ext cx="10693400" cy="5850902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936167"/>
            <a:ext cx="10693400" cy="5684164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976596"/>
            <a:ext cx="10693400" cy="5603303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921788"/>
            <a:ext cx="10693400" cy="5712917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937473"/>
            <a:ext cx="10693400" cy="568154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758404"/>
            <a:ext cx="10693400" cy="6039688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120533"/>
            <a:ext cx="10693400" cy="5315432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973512"/>
            <a:ext cx="10693400" cy="5609475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761216"/>
            <a:ext cx="10693400" cy="6034062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031946"/>
            <a:ext cx="10693400" cy="549261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869016"/>
            <a:ext cx="10693400" cy="5818466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780543"/>
            <a:ext cx="10693400" cy="5995416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771062"/>
            <a:ext cx="10693400" cy="6014377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807283"/>
            <a:ext cx="10693400" cy="5941936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785578"/>
            <a:ext cx="10693400" cy="5985344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030936"/>
            <a:ext cx="10693400" cy="549462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763438"/>
            <a:ext cx="10693400" cy="6029617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971889"/>
            <a:ext cx="10693400" cy="5612726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999859"/>
            <a:ext cx="10693400" cy="5556783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939624"/>
            <a:ext cx="10693400" cy="5677255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962812"/>
            <a:ext cx="10693400" cy="5630875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835210"/>
            <a:ext cx="10693400" cy="5886081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802002"/>
            <a:ext cx="10693400" cy="5952490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886286"/>
            <a:ext cx="10693400" cy="5783922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934031"/>
            <a:ext cx="10693400" cy="5688431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041747"/>
            <a:ext cx="10693400" cy="5473001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901294"/>
            <a:ext cx="10693400" cy="575391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697957"/>
            <a:ext cx="10693400" cy="6160579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917154"/>
            <a:ext cx="10693400" cy="5722188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039435"/>
            <a:ext cx="10693400" cy="5477624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966127"/>
            <a:ext cx="10693400" cy="5624245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936825"/>
            <a:ext cx="10693400" cy="5682843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026427"/>
            <a:ext cx="10693400" cy="5503646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952888"/>
            <a:ext cx="10693400" cy="5650725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010728"/>
            <a:ext cx="10693400" cy="5535040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924584"/>
            <a:ext cx="10693400" cy="5707329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078746"/>
            <a:ext cx="10693400" cy="5399011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357562"/>
            <a:ext cx="7556500" cy="397827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757422"/>
            <a:ext cx="10693400" cy="6041656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2004" y="797712"/>
            <a:ext cx="5922010" cy="8297545"/>
          </a:xfrm>
          <a:prstGeom prst="rect">
            <a:avLst/>
          </a:prstGeom>
        </p:spPr>
        <p:txBody>
          <a:bodyPr wrap="square" lIns="0" tIns="105410" rIns="0" bIns="0" rtlCol="0" vert="horz">
            <a:spAutoFit/>
          </a:bodyPr>
          <a:lstStyle/>
          <a:p>
            <a:pPr marL="158750" indent="-146685">
              <a:lnSpc>
                <a:spcPct val="100000"/>
              </a:lnSpc>
              <a:spcBef>
                <a:spcPts val="830"/>
              </a:spcBef>
              <a:buClr>
                <a:srgbClr val="333333"/>
              </a:buClr>
              <a:buFont typeface="Arial"/>
              <a:buAutoNum type="arabicPeriod"/>
              <a:tabLst>
                <a:tab pos="159385" algn="l"/>
              </a:tabLst>
            </a:pPr>
            <a:r>
              <a:rPr dirty="0" sz="1050" spc="-5" b="1">
                <a:solidFill>
                  <a:srgbClr val="333333"/>
                </a:solidFill>
                <a:latin typeface="Arial"/>
                <a:cs typeface="Arial"/>
              </a:rPr>
              <a:t>M</a:t>
            </a:r>
            <a:r>
              <a:rPr dirty="0" sz="1050" spc="-5" b="1">
                <a:solidFill>
                  <a:srgbClr val="333333"/>
                </a:solidFill>
                <a:latin typeface="Arial"/>
                <a:cs typeface="Arial"/>
              </a:rPr>
              <a:t>yelin</a:t>
            </a:r>
            <a:r>
              <a:rPr dirty="0" sz="1050" spc="-15" b="1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dirty="0" sz="1050" b="1">
                <a:solidFill>
                  <a:srgbClr val="333333"/>
                </a:solidFill>
                <a:latin typeface="Arial"/>
                <a:cs typeface="Arial"/>
              </a:rPr>
              <a:t>sheath</a:t>
            </a:r>
            <a:r>
              <a:rPr dirty="0" sz="1050" spc="-10" b="1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dirty="0" sz="1050" spc="-5" b="1">
                <a:solidFill>
                  <a:srgbClr val="333333"/>
                </a:solidFill>
                <a:latin typeface="Arial"/>
                <a:cs typeface="Arial"/>
              </a:rPr>
              <a:t>is</a:t>
            </a:r>
            <a:r>
              <a:rPr dirty="0" sz="1050" spc="-35" b="1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dirty="0" sz="1050" b="1">
                <a:solidFill>
                  <a:srgbClr val="333333"/>
                </a:solidFill>
                <a:latin typeface="Arial"/>
                <a:cs typeface="Arial"/>
              </a:rPr>
              <a:t>produced</a:t>
            </a:r>
            <a:r>
              <a:rPr dirty="0" sz="1050" spc="-10" b="1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dirty="0" sz="1050" b="1">
                <a:solidFill>
                  <a:srgbClr val="333333"/>
                </a:solidFill>
                <a:latin typeface="Arial"/>
                <a:cs typeface="Arial"/>
              </a:rPr>
              <a:t>by</a:t>
            </a:r>
            <a:r>
              <a:rPr dirty="0" sz="1050" spc="-25" b="1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dirty="0" sz="1050" b="1">
                <a:solidFill>
                  <a:srgbClr val="333333"/>
                </a:solidFill>
                <a:latin typeface="Arial"/>
                <a:cs typeface="Arial"/>
              </a:rPr>
              <a:t>(NEET</a:t>
            </a:r>
            <a:r>
              <a:rPr dirty="0" sz="1050" spc="-15" b="1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dirty="0" sz="1050" spc="-10" b="1">
                <a:solidFill>
                  <a:srgbClr val="333333"/>
                </a:solidFill>
                <a:latin typeface="Arial"/>
                <a:cs typeface="Arial"/>
              </a:rPr>
              <a:t>2017)</a:t>
            </a:r>
            <a:endParaRPr sz="1050">
              <a:latin typeface="Arial"/>
              <a:cs typeface="Arial"/>
            </a:endParaRPr>
          </a:p>
          <a:p>
            <a:pPr lvl="1" marL="173990" indent="-161925">
              <a:lnSpc>
                <a:spcPct val="100000"/>
              </a:lnSpc>
              <a:spcBef>
                <a:spcPts val="730"/>
              </a:spcBef>
              <a:buAutoNum type="alphaUcPeriod"/>
              <a:tabLst>
                <a:tab pos="174625" algn="l"/>
              </a:tabLst>
            </a:pPr>
            <a:r>
              <a:rPr dirty="0" sz="1050" spc="-5">
                <a:solidFill>
                  <a:srgbClr val="333333"/>
                </a:solidFill>
                <a:latin typeface="Arial MT"/>
                <a:cs typeface="Arial MT"/>
              </a:rPr>
              <a:t>Schwann</a:t>
            </a:r>
            <a:r>
              <a:rPr dirty="0" sz="1050" spc="-3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dirty="0" sz="1050" spc="-5">
                <a:solidFill>
                  <a:srgbClr val="333333"/>
                </a:solidFill>
                <a:latin typeface="Arial MT"/>
                <a:cs typeface="Arial MT"/>
              </a:rPr>
              <a:t>cells</a:t>
            </a:r>
            <a:r>
              <a:rPr dirty="0" sz="1050" spc="-15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dirty="0" sz="1050" spc="-10">
                <a:solidFill>
                  <a:srgbClr val="333333"/>
                </a:solidFill>
                <a:latin typeface="Arial MT"/>
                <a:cs typeface="Arial MT"/>
              </a:rPr>
              <a:t>and</a:t>
            </a:r>
            <a:r>
              <a:rPr dirty="0" sz="1050" spc="-5">
                <a:solidFill>
                  <a:srgbClr val="333333"/>
                </a:solidFill>
                <a:latin typeface="Arial MT"/>
                <a:cs typeface="Arial MT"/>
              </a:rPr>
              <a:t> oligodendrocytes</a:t>
            </a:r>
            <a:endParaRPr sz="1050">
              <a:latin typeface="Arial MT"/>
              <a:cs typeface="Arial MT"/>
            </a:endParaRPr>
          </a:p>
          <a:p>
            <a:pPr lvl="1" marL="173990" indent="-161925">
              <a:lnSpc>
                <a:spcPct val="100000"/>
              </a:lnSpc>
              <a:spcBef>
                <a:spcPts val="685"/>
              </a:spcBef>
              <a:buAutoNum type="alphaUcPeriod"/>
              <a:tabLst>
                <a:tab pos="174625" algn="l"/>
              </a:tabLst>
            </a:pPr>
            <a:r>
              <a:rPr dirty="0" sz="1050" spc="-5">
                <a:solidFill>
                  <a:srgbClr val="333333"/>
                </a:solidFill>
                <a:latin typeface="Arial MT"/>
                <a:cs typeface="Arial MT"/>
              </a:rPr>
              <a:t>osteoclasts</a:t>
            </a:r>
            <a:r>
              <a:rPr dirty="0" sz="1050" spc="-10">
                <a:solidFill>
                  <a:srgbClr val="333333"/>
                </a:solidFill>
                <a:latin typeface="Arial MT"/>
                <a:cs typeface="Arial MT"/>
              </a:rPr>
              <a:t> and</a:t>
            </a:r>
            <a:r>
              <a:rPr dirty="0" sz="1050" spc="-2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dirty="0" sz="1050" spc="-5">
                <a:solidFill>
                  <a:srgbClr val="333333"/>
                </a:solidFill>
                <a:latin typeface="Arial MT"/>
                <a:cs typeface="Arial MT"/>
              </a:rPr>
              <a:t>astrocytes</a:t>
            </a:r>
            <a:endParaRPr sz="1050">
              <a:latin typeface="Arial MT"/>
              <a:cs typeface="Arial MT"/>
            </a:endParaRPr>
          </a:p>
          <a:p>
            <a:pPr lvl="1" marL="182880" indent="-170815">
              <a:lnSpc>
                <a:spcPct val="100000"/>
              </a:lnSpc>
              <a:spcBef>
                <a:spcPts val="710"/>
              </a:spcBef>
              <a:buAutoNum type="alphaUcPeriod"/>
              <a:tabLst>
                <a:tab pos="183515" algn="l"/>
              </a:tabLst>
            </a:pPr>
            <a:r>
              <a:rPr dirty="0" sz="1050" spc="-5">
                <a:solidFill>
                  <a:srgbClr val="333333"/>
                </a:solidFill>
                <a:latin typeface="Arial MT"/>
                <a:cs typeface="Arial MT"/>
              </a:rPr>
              <a:t>oligodendrocytes</a:t>
            </a:r>
            <a:r>
              <a:rPr dirty="0" sz="1050" spc="-25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333333"/>
                </a:solidFill>
                <a:latin typeface="Arial MT"/>
                <a:cs typeface="Arial MT"/>
              </a:rPr>
              <a:t>and</a:t>
            </a:r>
            <a:r>
              <a:rPr dirty="0" sz="1050" spc="-4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dirty="0" sz="1050" spc="-5">
                <a:solidFill>
                  <a:srgbClr val="333333"/>
                </a:solidFill>
                <a:latin typeface="Arial MT"/>
                <a:cs typeface="Arial MT"/>
              </a:rPr>
              <a:t>osteoclasts</a:t>
            </a:r>
            <a:endParaRPr sz="1050">
              <a:latin typeface="Arial MT"/>
              <a:cs typeface="Arial MT"/>
            </a:endParaRPr>
          </a:p>
          <a:p>
            <a:pPr lvl="1" marL="182880" indent="-170815">
              <a:lnSpc>
                <a:spcPct val="100000"/>
              </a:lnSpc>
              <a:spcBef>
                <a:spcPts val="685"/>
              </a:spcBef>
              <a:buAutoNum type="alphaUcPeriod"/>
              <a:tabLst>
                <a:tab pos="183515" algn="l"/>
              </a:tabLst>
            </a:pPr>
            <a:r>
              <a:rPr dirty="0" sz="1050" spc="-10">
                <a:solidFill>
                  <a:srgbClr val="333333"/>
                </a:solidFill>
                <a:latin typeface="Arial MT"/>
                <a:cs typeface="Arial MT"/>
              </a:rPr>
              <a:t>astrocytes</a:t>
            </a:r>
            <a:r>
              <a:rPr dirty="0" sz="1050" spc="15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dirty="0" sz="1050" spc="-10">
                <a:solidFill>
                  <a:srgbClr val="333333"/>
                </a:solidFill>
                <a:latin typeface="Arial MT"/>
                <a:cs typeface="Arial MT"/>
              </a:rPr>
              <a:t>and</a:t>
            </a:r>
            <a:r>
              <a:rPr dirty="0" sz="1050" spc="5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dirty="0" sz="1050" spc="-5">
                <a:solidFill>
                  <a:srgbClr val="333333"/>
                </a:solidFill>
                <a:latin typeface="Arial MT"/>
                <a:cs typeface="Arial MT"/>
              </a:rPr>
              <a:t>Schwann</a:t>
            </a:r>
            <a:r>
              <a:rPr dirty="0" sz="1050" spc="-2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dirty="0" sz="1050" spc="-5">
                <a:solidFill>
                  <a:srgbClr val="333333"/>
                </a:solidFill>
                <a:latin typeface="Arial MT"/>
                <a:cs typeface="Arial MT"/>
              </a:rPr>
              <a:t>cells</a:t>
            </a:r>
            <a:endParaRPr sz="1050">
              <a:latin typeface="Arial MT"/>
              <a:cs typeface="Arial MT"/>
            </a:endParaRPr>
          </a:p>
          <a:p>
            <a:pPr marL="12700" marR="246379">
              <a:lnSpc>
                <a:spcPts val="1220"/>
              </a:lnSpc>
              <a:spcBef>
                <a:spcPts val="735"/>
              </a:spcBef>
            </a:pPr>
            <a:r>
              <a:rPr dirty="0" sz="1050" spc="-10" b="1">
                <a:solidFill>
                  <a:srgbClr val="333333"/>
                </a:solidFill>
                <a:latin typeface="Arial"/>
                <a:cs typeface="Arial"/>
              </a:rPr>
              <a:t>2.</a:t>
            </a:r>
            <a:r>
              <a:rPr dirty="0" sz="1050" spc="-5" b="1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dirty="0" sz="1050" b="1">
                <a:solidFill>
                  <a:srgbClr val="333333"/>
                </a:solidFill>
                <a:latin typeface="Arial"/>
                <a:cs typeface="Arial"/>
              </a:rPr>
              <a:t>Good</a:t>
            </a:r>
            <a:r>
              <a:rPr dirty="0" sz="1050" spc="10" b="1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dirty="0" sz="1050" spc="-5" b="1">
                <a:solidFill>
                  <a:srgbClr val="333333"/>
                </a:solidFill>
                <a:latin typeface="Arial"/>
                <a:cs typeface="Arial"/>
              </a:rPr>
              <a:t>vision</a:t>
            </a:r>
            <a:r>
              <a:rPr dirty="0" sz="1050" spc="10" b="1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dirty="0" sz="1050" b="1">
                <a:solidFill>
                  <a:srgbClr val="333333"/>
                </a:solidFill>
                <a:latin typeface="Arial"/>
                <a:cs typeface="Arial"/>
              </a:rPr>
              <a:t>depends</a:t>
            </a:r>
            <a:r>
              <a:rPr dirty="0" sz="1050" spc="-15" b="1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dirty="0" sz="1050" b="1">
                <a:solidFill>
                  <a:srgbClr val="333333"/>
                </a:solidFill>
                <a:latin typeface="Arial"/>
                <a:cs typeface="Arial"/>
              </a:rPr>
              <a:t>on</a:t>
            </a:r>
            <a:r>
              <a:rPr dirty="0" sz="1050" spc="10" b="1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dirty="0" sz="1050" spc="-5" b="1">
                <a:solidFill>
                  <a:srgbClr val="333333"/>
                </a:solidFill>
                <a:latin typeface="Arial"/>
                <a:cs typeface="Arial"/>
              </a:rPr>
              <a:t>an</a:t>
            </a:r>
            <a:r>
              <a:rPr dirty="0" sz="1050" spc="10" b="1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dirty="0" sz="1050" spc="-5" b="1">
                <a:solidFill>
                  <a:srgbClr val="333333"/>
                </a:solidFill>
                <a:latin typeface="Arial"/>
                <a:cs typeface="Arial"/>
              </a:rPr>
              <a:t>adequate</a:t>
            </a:r>
            <a:r>
              <a:rPr dirty="0" sz="1050" spc="-15" b="1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dirty="0" sz="1050" spc="-5" b="1">
                <a:solidFill>
                  <a:srgbClr val="333333"/>
                </a:solidFill>
                <a:latin typeface="Arial"/>
                <a:cs typeface="Arial"/>
              </a:rPr>
              <a:t>intake</a:t>
            </a:r>
            <a:r>
              <a:rPr dirty="0" sz="1050" spc="-10" b="1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dirty="0" sz="1050" b="1">
                <a:solidFill>
                  <a:srgbClr val="333333"/>
                </a:solidFill>
                <a:latin typeface="Arial"/>
                <a:cs typeface="Arial"/>
              </a:rPr>
              <a:t>of</a:t>
            </a:r>
            <a:r>
              <a:rPr dirty="0" sz="1050" spc="-15" b="1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dirty="0" sz="1050" spc="-5" b="1">
                <a:solidFill>
                  <a:srgbClr val="333333"/>
                </a:solidFill>
                <a:latin typeface="Arial"/>
                <a:cs typeface="Arial"/>
              </a:rPr>
              <a:t>carotene-rich</a:t>
            </a:r>
            <a:r>
              <a:rPr dirty="0" sz="1050" spc="10" b="1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dirty="0" sz="1050" b="1">
                <a:solidFill>
                  <a:srgbClr val="333333"/>
                </a:solidFill>
                <a:latin typeface="Arial"/>
                <a:cs typeface="Arial"/>
              </a:rPr>
              <a:t>food. </a:t>
            </a:r>
            <a:r>
              <a:rPr dirty="0" sz="1050" spc="-10" b="1">
                <a:solidFill>
                  <a:srgbClr val="333333"/>
                </a:solidFill>
                <a:latin typeface="Arial"/>
                <a:cs typeface="Arial"/>
              </a:rPr>
              <a:t>Pick</a:t>
            </a:r>
            <a:r>
              <a:rPr dirty="0" sz="1050" spc="-5" b="1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dirty="0" sz="1050" b="1">
                <a:solidFill>
                  <a:srgbClr val="333333"/>
                </a:solidFill>
                <a:latin typeface="Arial"/>
                <a:cs typeface="Arial"/>
              </a:rPr>
              <a:t>the</a:t>
            </a:r>
            <a:r>
              <a:rPr dirty="0" sz="1050" spc="-5" b="1">
                <a:solidFill>
                  <a:srgbClr val="333333"/>
                </a:solidFill>
                <a:latin typeface="Arial"/>
                <a:cs typeface="Arial"/>
              </a:rPr>
              <a:t> best</a:t>
            </a:r>
            <a:r>
              <a:rPr dirty="0" sz="1050" spc="10" b="1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dirty="0" sz="1050" b="1">
                <a:solidFill>
                  <a:srgbClr val="333333"/>
                </a:solidFill>
                <a:latin typeface="Arial"/>
                <a:cs typeface="Arial"/>
              </a:rPr>
              <a:t>option </a:t>
            </a:r>
            <a:r>
              <a:rPr dirty="0" sz="1050" spc="-280" b="1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dirty="0" sz="1050" spc="-5" b="1">
                <a:solidFill>
                  <a:srgbClr val="333333"/>
                </a:solidFill>
                <a:latin typeface="Arial"/>
                <a:cs typeface="Arial"/>
              </a:rPr>
              <a:t>from</a:t>
            </a:r>
            <a:r>
              <a:rPr dirty="0" sz="1050" spc="15" b="1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dirty="0" sz="1050" b="1">
                <a:solidFill>
                  <a:srgbClr val="333333"/>
                </a:solidFill>
                <a:latin typeface="Arial"/>
                <a:cs typeface="Arial"/>
              </a:rPr>
              <a:t>the</a:t>
            </a:r>
            <a:r>
              <a:rPr dirty="0" sz="1050" spc="-20" b="1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dirty="0" sz="1050" spc="-5" b="1">
                <a:solidFill>
                  <a:srgbClr val="333333"/>
                </a:solidFill>
                <a:latin typeface="Arial"/>
                <a:cs typeface="Arial"/>
              </a:rPr>
              <a:t>following</a:t>
            </a:r>
            <a:r>
              <a:rPr dirty="0" sz="1050" b="1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dirty="0" sz="1050" spc="-5" b="1">
                <a:solidFill>
                  <a:srgbClr val="333333"/>
                </a:solidFill>
                <a:latin typeface="Arial"/>
                <a:cs typeface="Arial"/>
              </a:rPr>
              <a:t>statements</a:t>
            </a:r>
            <a:r>
              <a:rPr dirty="0" sz="1050" spc="-20" b="1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dirty="0" sz="1050" spc="-5" b="1">
                <a:solidFill>
                  <a:srgbClr val="333333"/>
                </a:solidFill>
                <a:latin typeface="Arial"/>
                <a:cs typeface="Arial"/>
              </a:rPr>
              <a:t>(NEET</a:t>
            </a:r>
            <a:r>
              <a:rPr dirty="0" sz="1050" b="1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dirty="0" sz="1050" spc="-10" b="1">
                <a:solidFill>
                  <a:srgbClr val="333333"/>
                </a:solidFill>
                <a:latin typeface="Arial"/>
                <a:cs typeface="Arial"/>
              </a:rPr>
              <a:t>2017)</a:t>
            </a:r>
            <a:endParaRPr sz="1050">
              <a:latin typeface="Arial"/>
              <a:cs typeface="Arial"/>
            </a:endParaRPr>
          </a:p>
          <a:p>
            <a:pPr marL="121920" indent="-109855">
              <a:lnSpc>
                <a:spcPct val="100000"/>
              </a:lnSpc>
              <a:spcBef>
                <a:spcPts val="705"/>
              </a:spcBef>
              <a:buAutoNum type="romanUcPeriod"/>
              <a:tabLst>
                <a:tab pos="122555" algn="l"/>
              </a:tabLst>
            </a:pPr>
            <a:r>
              <a:rPr dirty="0" sz="1050" spc="-10">
                <a:solidFill>
                  <a:srgbClr val="333333"/>
                </a:solidFill>
                <a:latin typeface="Arial MT"/>
                <a:cs typeface="Arial MT"/>
              </a:rPr>
              <a:t>Retinal</a:t>
            </a:r>
            <a:r>
              <a:rPr dirty="0" sz="1050" spc="5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333333"/>
                </a:solidFill>
                <a:latin typeface="Arial MT"/>
                <a:cs typeface="Arial MT"/>
              </a:rPr>
              <a:t>is</a:t>
            </a:r>
            <a:r>
              <a:rPr dirty="0" sz="1050" spc="5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333333"/>
                </a:solidFill>
                <a:latin typeface="Arial MT"/>
                <a:cs typeface="Arial MT"/>
              </a:rPr>
              <a:t>a</a:t>
            </a:r>
            <a:r>
              <a:rPr dirty="0" sz="1050" spc="-1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dirty="0" sz="1050" spc="-5">
                <a:solidFill>
                  <a:srgbClr val="333333"/>
                </a:solidFill>
                <a:latin typeface="Arial MT"/>
                <a:cs typeface="Arial MT"/>
              </a:rPr>
              <a:t>light-absorbing</a:t>
            </a:r>
            <a:r>
              <a:rPr dirty="0" sz="1050" spc="-15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333333"/>
                </a:solidFill>
                <a:latin typeface="Arial MT"/>
                <a:cs typeface="Arial MT"/>
              </a:rPr>
              <a:t>part </a:t>
            </a:r>
            <a:r>
              <a:rPr dirty="0" sz="1050" spc="-5">
                <a:solidFill>
                  <a:srgbClr val="333333"/>
                </a:solidFill>
                <a:latin typeface="Arial MT"/>
                <a:cs typeface="Arial MT"/>
              </a:rPr>
              <a:t>of</a:t>
            </a:r>
            <a:r>
              <a:rPr dirty="0" sz="1050" spc="2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dirty="0" sz="1050" spc="-5">
                <a:solidFill>
                  <a:srgbClr val="333333"/>
                </a:solidFill>
                <a:latin typeface="Arial MT"/>
                <a:cs typeface="Arial MT"/>
              </a:rPr>
              <a:t>all</a:t>
            </a:r>
            <a:r>
              <a:rPr dirty="0" sz="1050" spc="1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dirty="0" sz="1050" spc="-10">
                <a:solidFill>
                  <a:srgbClr val="333333"/>
                </a:solidFill>
                <a:latin typeface="Arial MT"/>
                <a:cs typeface="Arial MT"/>
              </a:rPr>
              <a:t>the </a:t>
            </a:r>
            <a:r>
              <a:rPr dirty="0" sz="1050">
                <a:solidFill>
                  <a:srgbClr val="333333"/>
                </a:solidFill>
                <a:latin typeface="Arial MT"/>
                <a:cs typeface="Arial MT"/>
              </a:rPr>
              <a:t>visual</a:t>
            </a:r>
            <a:r>
              <a:rPr dirty="0" sz="1050" spc="-2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dirty="0" sz="1050" spc="-5">
                <a:solidFill>
                  <a:srgbClr val="333333"/>
                </a:solidFill>
                <a:latin typeface="Arial MT"/>
                <a:cs typeface="Arial MT"/>
              </a:rPr>
              <a:t>photopigments</a:t>
            </a:r>
            <a:endParaRPr sz="1050">
              <a:latin typeface="Arial MT"/>
              <a:cs typeface="Arial MT"/>
            </a:endParaRPr>
          </a:p>
          <a:p>
            <a:pPr marL="158750" indent="-146685">
              <a:lnSpc>
                <a:spcPct val="100000"/>
              </a:lnSpc>
              <a:spcBef>
                <a:spcPts val="680"/>
              </a:spcBef>
              <a:buAutoNum type="romanUcPeriod"/>
              <a:tabLst>
                <a:tab pos="159385" algn="l"/>
              </a:tabLst>
            </a:pPr>
            <a:r>
              <a:rPr dirty="0" sz="1050" spc="-10">
                <a:solidFill>
                  <a:srgbClr val="333333"/>
                </a:solidFill>
                <a:latin typeface="Arial MT"/>
                <a:cs typeface="Arial MT"/>
              </a:rPr>
              <a:t>Retinal</a:t>
            </a:r>
            <a:r>
              <a:rPr dirty="0" sz="1050" spc="-5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333333"/>
                </a:solidFill>
                <a:latin typeface="Arial MT"/>
                <a:cs typeface="Arial MT"/>
              </a:rPr>
              <a:t>is</a:t>
            </a:r>
            <a:r>
              <a:rPr dirty="0" sz="1050" spc="-5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333333"/>
                </a:solidFill>
                <a:latin typeface="Arial MT"/>
                <a:cs typeface="Arial MT"/>
              </a:rPr>
              <a:t>a</a:t>
            </a:r>
            <a:r>
              <a:rPr dirty="0" sz="1050" spc="-2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333333"/>
                </a:solidFill>
                <a:latin typeface="Arial MT"/>
                <a:cs typeface="Arial MT"/>
              </a:rPr>
              <a:t>derivative</a:t>
            </a:r>
            <a:r>
              <a:rPr dirty="0" sz="1050" spc="-2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dirty="0" sz="1050" spc="-5">
                <a:solidFill>
                  <a:srgbClr val="333333"/>
                </a:solidFill>
                <a:latin typeface="Arial MT"/>
                <a:cs typeface="Arial MT"/>
              </a:rPr>
              <a:t>of</a:t>
            </a:r>
            <a:r>
              <a:rPr dirty="0" sz="1050" spc="-15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dirty="0" sz="1050" spc="-5">
                <a:solidFill>
                  <a:srgbClr val="333333"/>
                </a:solidFill>
                <a:latin typeface="Arial MT"/>
                <a:cs typeface="Arial MT"/>
              </a:rPr>
              <a:t>vitamin</a:t>
            </a:r>
            <a:r>
              <a:rPr dirty="0" sz="1050" spc="-2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333333"/>
                </a:solidFill>
                <a:latin typeface="Arial MT"/>
                <a:cs typeface="Arial MT"/>
              </a:rPr>
              <a:t>A</a:t>
            </a:r>
            <a:endParaRPr sz="1050">
              <a:latin typeface="Arial MT"/>
              <a:cs typeface="Arial MT"/>
            </a:endParaRPr>
          </a:p>
          <a:p>
            <a:pPr marL="195580" indent="-183515">
              <a:lnSpc>
                <a:spcPct val="100000"/>
              </a:lnSpc>
              <a:spcBef>
                <a:spcPts val="710"/>
              </a:spcBef>
              <a:buAutoNum type="romanUcPeriod"/>
              <a:tabLst>
                <a:tab pos="196215" algn="l"/>
              </a:tabLst>
            </a:pPr>
            <a:r>
              <a:rPr dirty="0" sz="1050">
                <a:solidFill>
                  <a:srgbClr val="333333"/>
                </a:solidFill>
                <a:latin typeface="Arial MT"/>
                <a:cs typeface="Arial MT"/>
              </a:rPr>
              <a:t>Vitamin</a:t>
            </a:r>
            <a:r>
              <a:rPr dirty="0" sz="1050" spc="-2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333333"/>
                </a:solidFill>
                <a:latin typeface="Arial MT"/>
                <a:cs typeface="Arial MT"/>
              </a:rPr>
              <a:t>A</a:t>
            </a:r>
            <a:r>
              <a:rPr dirty="0" sz="1050" spc="-15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dirty="0" sz="1050" spc="-5">
                <a:solidFill>
                  <a:srgbClr val="333333"/>
                </a:solidFill>
                <a:latin typeface="Arial MT"/>
                <a:cs typeface="Arial MT"/>
              </a:rPr>
              <a:t>derivatives</a:t>
            </a:r>
            <a:r>
              <a:rPr dirty="0" sz="105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dirty="0" sz="1050" spc="-5">
                <a:solidFill>
                  <a:srgbClr val="333333"/>
                </a:solidFill>
                <a:latin typeface="Arial MT"/>
                <a:cs typeface="Arial MT"/>
              </a:rPr>
              <a:t>are</a:t>
            </a:r>
            <a:r>
              <a:rPr dirty="0" sz="1050" spc="-2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333333"/>
                </a:solidFill>
                <a:latin typeface="Arial MT"/>
                <a:cs typeface="Arial MT"/>
              </a:rPr>
              <a:t>formed</a:t>
            </a:r>
            <a:r>
              <a:rPr dirty="0" sz="1050" spc="-35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dirty="0" sz="1050" spc="-5">
                <a:solidFill>
                  <a:srgbClr val="333333"/>
                </a:solidFill>
                <a:latin typeface="Arial MT"/>
                <a:cs typeface="Arial MT"/>
              </a:rPr>
              <a:t>from</a:t>
            </a:r>
            <a:r>
              <a:rPr dirty="0" sz="1050" spc="25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dirty="0" sz="1050" spc="-10">
                <a:solidFill>
                  <a:srgbClr val="333333"/>
                </a:solidFill>
                <a:latin typeface="Arial MT"/>
                <a:cs typeface="Arial MT"/>
              </a:rPr>
              <a:t>carotene</a:t>
            </a:r>
            <a:endParaRPr sz="1050">
              <a:latin typeface="Arial MT"/>
              <a:cs typeface="Arial MT"/>
            </a:endParaRPr>
          </a:p>
          <a:p>
            <a:pPr marL="210820" indent="-198755">
              <a:lnSpc>
                <a:spcPct val="100000"/>
              </a:lnSpc>
              <a:spcBef>
                <a:spcPts val="685"/>
              </a:spcBef>
              <a:buAutoNum type="romanUcPeriod"/>
              <a:tabLst>
                <a:tab pos="211454" algn="l"/>
              </a:tabLst>
            </a:pPr>
            <a:r>
              <a:rPr dirty="0" sz="1050" spc="-5">
                <a:solidFill>
                  <a:srgbClr val="333333"/>
                </a:solidFill>
                <a:latin typeface="Arial MT"/>
                <a:cs typeface="Arial MT"/>
              </a:rPr>
              <a:t>Photopigments</a:t>
            </a:r>
            <a:r>
              <a:rPr dirty="0" sz="105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dirty="0" sz="1050" spc="-5">
                <a:solidFill>
                  <a:srgbClr val="333333"/>
                </a:solidFill>
                <a:latin typeface="Arial MT"/>
                <a:cs typeface="Arial MT"/>
              </a:rPr>
              <a:t>are</a:t>
            </a:r>
            <a:r>
              <a:rPr dirty="0" sz="1050" spc="-15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dirty="0" sz="1050" spc="-5">
                <a:solidFill>
                  <a:srgbClr val="333333"/>
                </a:solidFill>
                <a:latin typeface="Arial MT"/>
                <a:cs typeface="Arial MT"/>
              </a:rPr>
              <a:t>embedded</a:t>
            </a:r>
            <a:r>
              <a:rPr dirty="0" sz="1050" spc="-15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333333"/>
                </a:solidFill>
                <a:latin typeface="Arial MT"/>
                <a:cs typeface="Arial MT"/>
              </a:rPr>
              <a:t>in</a:t>
            </a:r>
            <a:r>
              <a:rPr dirty="0" sz="1050" spc="-15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dirty="0" sz="1050" spc="10">
                <a:solidFill>
                  <a:srgbClr val="333333"/>
                </a:solidFill>
                <a:latin typeface="Arial MT"/>
                <a:cs typeface="Arial MT"/>
              </a:rPr>
              <a:t>the</a:t>
            </a:r>
            <a:r>
              <a:rPr dirty="0" sz="1050" spc="-15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333333"/>
                </a:solidFill>
                <a:latin typeface="Arial MT"/>
                <a:cs typeface="Arial MT"/>
              </a:rPr>
              <a:t>membrane</a:t>
            </a:r>
            <a:r>
              <a:rPr dirty="0" sz="1050" spc="-15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dirty="0" sz="1050" spc="-5">
                <a:solidFill>
                  <a:srgbClr val="333333"/>
                </a:solidFill>
                <a:latin typeface="Arial MT"/>
                <a:cs typeface="Arial MT"/>
              </a:rPr>
              <a:t>discs</a:t>
            </a:r>
            <a:r>
              <a:rPr dirty="0" sz="105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dirty="0" sz="1050" spc="-5">
                <a:solidFill>
                  <a:srgbClr val="333333"/>
                </a:solidFill>
                <a:latin typeface="Arial MT"/>
                <a:cs typeface="Arial MT"/>
              </a:rPr>
              <a:t>of</a:t>
            </a:r>
            <a:r>
              <a:rPr dirty="0" sz="1050" spc="15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dirty="0" sz="1050" spc="-10">
                <a:solidFill>
                  <a:srgbClr val="333333"/>
                </a:solidFill>
                <a:latin typeface="Arial MT"/>
                <a:cs typeface="Arial MT"/>
              </a:rPr>
              <a:t>the</a:t>
            </a:r>
            <a:r>
              <a:rPr dirty="0" sz="1050" spc="-15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dirty="0" sz="1050" spc="-10">
                <a:solidFill>
                  <a:srgbClr val="333333"/>
                </a:solidFill>
                <a:latin typeface="Arial MT"/>
                <a:cs typeface="Arial MT"/>
              </a:rPr>
              <a:t>inner</a:t>
            </a:r>
            <a:r>
              <a:rPr dirty="0" sz="1050" spc="5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333333"/>
                </a:solidFill>
                <a:latin typeface="Arial MT"/>
                <a:cs typeface="Arial MT"/>
              </a:rPr>
              <a:t>segment</a:t>
            </a:r>
            <a:endParaRPr sz="1050">
              <a:latin typeface="Arial MT"/>
              <a:cs typeface="Arial MT"/>
            </a:endParaRPr>
          </a:p>
          <a:p>
            <a:pPr marL="173990" indent="-161925">
              <a:lnSpc>
                <a:spcPct val="100000"/>
              </a:lnSpc>
              <a:spcBef>
                <a:spcPts val="705"/>
              </a:spcBef>
              <a:buAutoNum type="alphaUcPeriod"/>
              <a:tabLst>
                <a:tab pos="174625" algn="l"/>
              </a:tabLst>
            </a:pPr>
            <a:r>
              <a:rPr dirty="0" sz="1050" spc="-5">
                <a:solidFill>
                  <a:srgbClr val="333333"/>
                </a:solidFill>
                <a:latin typeface="Arial MT"/>
                <a:cs typeface="Arial MT"/>
              </a:rPr>
              <a:t>II,</a:t>
            </a:r>
            <a:r>
              <a:rPr dirty="0" sz="1050" spc="-4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333333"/>
                </a:solidFill>
                <a:latin typeface="Arial MT"/>
                <a:cs typeface="Arial MT"/>
              </a:rPr>
              <a:t>III,</a:t>
            </a:r>
            <a:r>
              <a:rPr dirty="0" sz="1050" spc="-4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dirty="0" sz="1050" spc="-5">
                <a:solidFill>
                  <a:srgbClr val="333333"/>
                </a:solidFill>
                <a:latin typeface="Arial MT"/>
                <a:cs typeface="Arial MT"/>
              </a:rPr>
              <a:t>IV</a:t>
            </a:r>
            <a:endParaRPr sz="1050">
              <a:latin typeface="Arial MT"/>
              <a:cs typeface="Arial MT"/>
            </a:endParaRPr>
          </a:p>
          <a:p>
            <a:pPr marL="173990" indent="-161925">
              <a:lnSpc>
                <a:spcPct val="100000"/>
              </a:lnSpc>
              <a:spcBef>
                <a:spcPts val="690"/>
              </a:spcBef>
              <a:buAutoNum type="alphaUcPeriod"/>
              <a:tabLst>
                <a:tab pos="174625" algn="l"/>
              </a:tabLst>
            </a:pPr>
            <a:r>
              <a:rPr dirty="0" sz="1050" spc="-5">
                <a:solidFill>
                  <a:srgbClr val="333333"/>
                </a:solidFill>
                <a:latin typeface="Arial MT"/>
                <a:cs typeface="Arial MT"/>
              </a:rPr>
              <a:t>II,</a:t>
            </a:r>
            <a:r>
              <a:rPr dirty="0" sz="1050" spc="-5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333333"/>
                </a:solidFill>
                <a:latin typeface="Arial MT"/>
                <a:cs typeface="Arial MT"/>
              </a:rPr>
              <a:t>III</a:t>
            </a:r>
            <a:endParaRPr sz="1050">
              <a:latin typeface="Arial MT"/>
              <a:cs typeface="Arial MT"/>
            </a:endParaRPr>
          </a:p>
          <a:p>
            <a:pPr marL="182880" indent="-170815">
              <a:lnSpc>
                <a:spcPct val="100000"/>
              </a:lnSpc>
              <a:spcBef>
                <a:spcPts val="705"/>
              </a:spcBef>
              <a:buAutoNum type="alphaUcPeriod"/>
              <a:tabLst>
                <a:tab pos="183515" algn="l"/>
              </a:tabLst>
            </a:pPr>
            <a:r>
              <a:rPr dirty="0" sz="1050" spc="-5">
                <a:solidFill>
                  <a:srgbClr val="333333"/>
                </a:solidFill>
                <a:latin typeface="Arial MT"/>
                <a:cs typeface="Arial MT"/>
              </a:rPr>
              <a:t>I,</a:t>
            </a:r>
            <a:r>
              <a:rPr dirty="0" sz="1050" spc="-55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dirty="0" sz="1050" spc="-5">
                <a:solidFill>
                  <a:srgbClr val="333333"/>
                </a:solidFill>
                <a:latin typeface="Arial MT"/>
                <a:cs typeface="Arial MT"/>
              </a:rPr>
              <a:t>II</a:t>
            </a:r>
            <a:endParaRPr sz="1050">
              <a:latin typeface="Arial MT"/>
              <a:cs typeface="Arial MT"/>
            </a:endParaRPr>
          </a:p>
          <a:p>
            <a:pPr marL="182880" indent="-170815">
              <a:lnSpc>
                <a:spcPct val="100000"/>
              </a:lnSpc>
              <a:spcBef>
                <a:spcPts val="710"/>
              </a:spcBef>
              <a:buAutoNum type="alphaUcPeriod"/>
              <a:tabLst>
                <a:tab pos="183515" algn="l"/>
              </a:tabLst>
            </a:pPr>
            <a:r>
              <a:rPr dirty="0" sz="1050" spc="-5">
                <a:solidFill>
                  <a:srgbClr val="333333"/>
                </a:solidFill>
                <a:latin typeface="Arial MT"/>
                <a:cs typeface="Arial MT"/>
              </a:rPr>
              <a:t>I,</a:t>
            </a:r>
            <a:r>
              <a:rPr dirty="0" sz="1050" spc="-35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dirty="0" sz="1050" spc="-10">
                <a:solidFill>
                  <a:srgbClr val="333333"/>
                </a:solidFill>
                <a:latin typeface="Arial MT"/>
                <a:cs typeface="Arial MT"/>
              </a:rPr>
              <a:t>III,</a:t>
            </a:r>
            <a:r>
              <a:rPr dirty="0" sz="1050" spc="-35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dirty="0" sz="1050" spc="-5">
                <a:solidFill>
                  <a:srgbClr val="333333"/>
                </a:solidFill>
                <a:latin typeface="Arial MT"/>
                <a:cs typeface="Arial MT"/>
              </a:rPr>
              <a:t>IV</a:t>
            </a:r>
            <a:endParaRPr sz="1050">
              <a:latin typeface="Arial MT"/>
              <a:cs typeface="Arial MT"/>
            </a:endParaRPr>
          </a:p>
          <a:p>
            <a:pPr marL="158750" indent="-146685">
              <a:lnSpc>
                <a:spcPct val="100000"/>
              </a:lnSpc>
              <a:spcBef>
                <a:spcPts val="660"/>
              </a:spcBef>
              <a:buAutoNum type="arabicPeriod" startAt="3"/>
              <a:tabLst>
                <a:tab pos="159385" algn="l"/>
              </a:tabLst>
            </a:pPr>
            <a:r>
              <a:rPr dirty="0" sz="1050" b="1">
                <a:solidFill>
                  <a:srgbClr val="333333"/>
                </a:solidFill>
                <a:latin typeface="Arial"/>
                <a:cs typeface="Arial"/>
              </a:rPr>
              <a:t>Pick</a:t>
            </a:r>
            <a:r>
              <a:rPr dirty="0" sz="1050" spc="-25" b="1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dirty="0" sz="1050" b="1">
                <a:solidFill>
                  <a:srgbClr val="333333"/>
                </a:solidFill>
                <a:latin typeface="Arial"/>
                <a:cs typeface="Arial"/>
              </a:rPr>
              <a:t>the</a:t>
            </a:r>
            <a:r>
              <a:rPr dirty="0" sz="1050" spc="-15" b="1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dirty="0" sz="1050" spc="-5" b="1">
                <a:solidFill>
                  <a:srgbClr val="333333"/>
                </a:solidFill>
                <a:latin typeface="Arial"/>
                <a:cs typeface="Arial"/>
              </a:rPr>
              <a:t>correct</a:t>
            </a:r>
            <a:r>
              <a:rPr dirty="0" sz="1050" b="1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dirty="0" sz="1050" spc="-5" b="1">
                <a:solidFill>
                  <a:srgbClr val="333333"/>
                </a:solidFill>
                <a:latin typeface="Arial"/>
                <a:cs typeface="Arial"/>
              </a:rPr>
              <a:t>statement</a:t>
            </a:r>
            <a:r>
              <a:rPr dirty="0" sz="1050" spc="5" b="1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dirty="0" sz="1050" b="1">
                <a:solidFill>
                  <a:srgbClr val="333333"/>
                </a:solidFill>
                <a:latin typeface="Arial"/>
                <a:cs typeface="Arial"/>
              </a:rPr>
              <a:t>(NEET-II</a:t>
            </a:r>
            <a:r>
              <a:rPr dirty="0" sz="1050" spc="-10" b="1">
                <a:solidFill>
                  <a:srgbClr val="333333"/>
                </a:solidFill>
                <a:latin typeface="Arial"/>
                <a:cs typeface="Arial"/>
              </a:rPr>
              <a:t> 2016)</a:t>
            </a:r>
            <a:endParaRPr sz="1050">
              <a:latin typeface="Arial"/>
              <a:cs typeface="Arial"/>
            </a:endParaRPr>
          </a:p>
          <a:p>
            <a:pPr lvl="1" marL="173990" indent="-161925">
              <a:lnSpc>
                <a:spcPct val="100000"/>
              </a:lnSpc>
              <a:spcBef>
                <a:spcPts val="735"/>
              </a:spcBef>
              <a:buAutoNum type="alphaUcPeriod"/>
              <a:tabLst>
                <a:tab pos="174625" algn="l"/>
              </a:tabLst>
            </a:pPr>
            <a:r>
              <a:rPr dirty="0" sz="1050" spc="-5">
                <a:solidFill>
                  <a:srgbClr val="333333"/>
                </a:solidFill>
                <a:latin typeface="Arial MT"/>
                <a:cs typeface="Arial MT"/>
              </a:rPr>
              <a:t>Meissner’s</a:t>
            </a:r>
            <a:r>
              <a:rPr dirty="0" sz="1050" spc="1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dirty="0" sz="1050" spc="-5">
                <a:solidFill>
                  <a:srgbClr val="333333"/>
                </a:solidFill>
                <a:latin typeface="Arial MT"/>
                <a:cs typeface="Arial MT"/>
              </a:rPr>
              <a:t>corpuscles</a:t>
            </a:r>
            <a:r>
              <a:rPr dirty="0" sz="1050" spc="1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dirty="0" sz="1050" spc="-5">
                <a:solidFill>
                  <a:srgbClr val="333333"/>
                </a:solidFill>
                <a:latin typeface="Arial MT"/>
                <a:cs typeface="Arial MT"/>
              </a:rPr>
              <a:t>are thermoreceptors</a:t>
            </a:r>
            <a:endParaRPr sz="1050">
              <a:latin typeface="Arial MT"/>
              <a:cs typeface="Arial MT"/>
            </a:endParaRPr>
          </a:p>
          <a:p>
            <a:pPr lvl="1" marL="173990" indent="-161925">
              <a:lnSpc>
                <a:spcPct val="100000"/>
              </a:lnSpc>
              <a:spcBef>
                <a:spcPts val="685"/>
              </a:spcBef>
              <a:buAutoNum type="alphaUcPeriod"/>
              <a:tabLst>
                <a:tab pos="174625" algn="l"/>
              </a:tabLst>
            </a:pPr>
            <a:r>
              <a:rPr dirty="0" sz="1050" spc="-5">
                <a:solidFill>
                  <a:srgbClr val="333333"/>
                </a:solidFill>
                <a:latin typeface="Arial MT"/>
                <a:cs typeface="Arial MT"/>
              </a:rPr>
              <a:t>Nociceptors respond</a:t>
            </a:r>
            <a:r>
              <a:rPr dirty="0" sz="1050" spc="-2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dirty="0" sz="1050" spc="-5">
                <a:solidFill>
                  <a:srgbClr val="333333"/>
                </a:solidFill>
                <a:latin typeface="Arial MT"/>
                <a:cs typeface="Arial MT"/>
              </a:rPr>
              <a:t>to</a:t>
            </a:r>
            <a:r>
              <a:rPr dirty="0" sz="1050" spc="-2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dirty="0" sz="1050" spc="-5">
                <a:solidFill>
                  <a:srgbClr val="333333"/>
                </a:solidFill>
                <a:latin typeface="Arial MT"/>
                <a:cs typeface="Arial MT"/>
              </a:rPr>
              <a:t>changes </a:t>
            </a:r>
            <a:r>
              <a:rPr dirty="0" sz="1050">
                <a:solidFill>
                  <a:srgbClr val="333333"/>
                </a:solidFill>
                <a:latin typeface="Arial MT"/>
                <a:cs typeface="Arial MT"/>
              </a:rPr>
              <a:t>in</a:t>
            </a:r>
            <a:r>
              <a:rPr dirty="0" sz="1050" spc="-2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333333"/>
                </a:solidFill>
                <a:latin typeface="Arial MT"/>
                <a:cs typeface="Arial MT"/>
              </a:rPr>
              <a:t>pressure</a:t>
            </a:r>
            <a:endParaRPr sz="1050">
              <a:latin typeface="Arial MT"/>
              <a:cs typeface="Arial MT"/>
            </a:endParaRPr>
          </a:p>
          <a:p>
            <a:pPr lvl="1" marL="182880" indent="-170815">
              <a:lnSpc>
                <a:spcPct val="100000"/>
              </a:lnSpc>
              <a:spcBef>
                <a:spcPts val="705"/>
              </a:spcBef>
              <a:buAutoNum type="alphaUcPeriod"/>
              <a:tabLst>
                <a:tab pos="183515" algn="l"/>
              </a:tabLst>
            </a:pPr>
            <a:r>
              <a:rPr dirty="0" sz="1050" spc="-5">
                <a:solidFill>
                  <a:srgbClr val="333333"/>
                </a:solidFill>
                <a:latin typeface="Arial MT"/>
                <a:cs typeface="Arial MT"/>
              </a:rPr>
              <a:t>Receptors</a:t>
            </a:r>
            <a:r>
              <a:rPr dirty="0" sz="1050" spc="-15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dirty="0" sz="1050" spc="-5">
                <a:solidFill>
                  <a:srgbClr val="333333"/>
                </a:solidFill>
                <a:latin typeface="Arial MT"/>
                <a:cs typeface="Arial MT"/>
              </a:rPr>
              <a:t>do</a:t>
            </a:r>
            <a:r>
              <a:rPr dirty="0" sz="1050" spc="-25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dirty="0" sz="1050" spc="-10">
                <a:solidFill>
                  <a:srgbClr val="333333"/>
                </a:solidFill>
                <a:latin typeface="Arial MT"/>
                <a:cs typeface="Arial MT"/>
              </a:rPr>
              <a:t>not</a:t>
            </a:r>
            <a:r>
              <a:rPr dirty="0" sz="1050" spc="-15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dirty="0" sz="1050" spc="-5">
                <a:solidFill>
                  <a:srgbClr val="333333"/>
                </a:solidFill>
                <a:latin typeface="Arial MT"/>
                <a:cs typeface="Arial MT"/>
              </a:rPr>
              <a:t>produce</a:t>
            </a:r>
            <a:r>
              <a:rPr dirty="0" sz="1050" spc="-25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dirty="0" sz="1050" spc="5">
                <a:solidFill>
                  <a:srgbClr val="333333"/>
                </a:solidFill>
                <a:latin typeface="Arial MT"/>
                <a:cs typeface="Arial MT"/>
              </a:rPr>
              <a:t>graded</a:t>
            </a:r>
            <a:r>
              <a:rPr dirty="0" sz="1050" spc="-25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dirty="0" sz="1050" spc="-5">
                <a:solidFill>
                  <a:srgbClr val="333333"/>
                </a:solidFill>
                <a:latin typeface="Arial MT"/>
                <a:cs typeface="Arial MT"/>
              </a:rPr>
              <a:t>potentials</a:t>
            </a:r>
            <a:endParaRPr sz="1050">
              <a:latin typeface="Arial MT"/>
              <a:cs typeface="Arial MT"/>
            </a:endParaRPr>
          </a:p>
          <a:p>
            <a:pPr lvl="1" marL="12700" marR="5080">
              <a:lnSpc>
                <a:spcPts val="1250"/>
              </a:lnSpc>
              <a:spcBef>
                <a:spcPts val="710"/>
              </a:spcBef>
              <a:buAutoNum type="alphaUcPeriod"/>
              <a:tabLst>
                <a:tab pos="183515" algn="l"/>
              </a:tabLst>
            </a:pPr>
            <a:r>
              <a:rPr dirty="0" sz="1050" spc="-5">
                <a:solidFill>
                  <a:srgbClr val="333333"/>
                </a:solidFill>
                <a:latin typeface="Arial MT"/>
                <a:cs typeface="Arial MT"/>
              </a:rPr>
              <a:t>Photoreceptors </a:t>
            </a:r>
            <a:r>
              <a:rPr dirty="0" sz="1050">
                <a:solidFill>
                  <a:srgbClr val="333333"/>
                </a:solidFill>
                <a:latin typeface="Arial MT"/>
                <a:cs typeface="Arial MT"/>
              </a:rPr>
              <a:t>in the </a:t>
            </a:r>
            <a:r>
              <a:rPr dirty="0" sz="1050" spc="5">
                <a:solidFill>
                  <a:srgbClr val="333333"/>
                </a:solidFill>
                <a:latin typeface="Arial MT"/>
                <a:cs typeface="Arial MT"/>
              </a:rPr>
              <a:t>human </a:t>
            </a:r>
            <a:r>
              <a:rPr dirty="0" sz="1050" spc="-15">
                <a:solidFill>
                  <a:srgbClr val="333333"/>
                </a:solidFill>
                <a:latin typeface="Arial MT"/>
                <a:cs typeface="Arial MT"/>
              </a:rPr>
              <a:t>eye </a:t>
            </a:r>
            <a:r>
              <a:rPr dirty="0" sz="1050" spc="-5">
                <a:solidFill>
                  <a:srgbClr val="333333"/>
                </a:solidFill>
                <a:latin typeface="Arial MT"/>
                <a:cs typeface="Arial MT"/>
              </a:rPr>
              <a:t>are depolarized during darkness </a:t>
            </a:r>
            <a:r>
              <a:rPr dirty="0" sz="1050">
                <a:solidFill>
                  <a:srgbClr val="333333"/>
                </a:solidFill>
                <a:latin typeface="Arial MT"/>
                <a:cs typeface="Arial MT"/>
              </a:rPr>
              <a:t>and </a:t>
            </a:r>
            <a:r>
              <a:rPr dirty="0" sz="1050" spc="5">
                <a:solidFill>
                  <a:srgbClr val="333333"/>
                </a:solidFill>
                <a:latin typeface="Arial MT"/>
                <a:cs typeface="Arial MT"/>
              </a:rPr>
              <a:t>become </a:t>
            </a:r>
            <a:r>
              <a:rPr dirty="0" sz="1050" spc="-5">
                <a:solidFill>
                  <a:srgbClr val="333333"/>
                </a:solidFill>
                <a:latin typeface="Arial MT"/>
                <a:cs typeface="Arial MT"/>
              </a:rPr>
              <a:t>hyperpolarized </a:t>
            </a:r>
            <a:r>
              <a:rPr dirty="0" sz="1050">
                <a:solidFill>
                  <a:srgbClr val="333333"/>
                </a:solidFill>
                <a:latin typeface="Arial MT"/>
                <a:cs typeface="Arial MT"/>
              </a:rPr>
              <a:t>in </a:t>
            </a:r>
            <a:r>
              <a:rPr dirty="0" sz="1050" spc="-28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dirty="0" sz="1050" spc="-5">
                <a:solidFill>
                  <a:srgbClr val="333333"/>
                </a:solidFill>
                <a:latin typeface="Arial MT"/>
                <a:cs typeface="Arial MT"/>
              </a:rPr>
              <a:t>response</a:t>
            </a:r>
            <a:r>
              <a:rPr dirty="0" sz="1050" spc="-25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dirty="0" sz="1050" spc="-5">
                <a:solidFill>
                  <a:srgbClr val="333333"/>
                </a:solidFill>
                <a:latin typeface="Arial MT"/>
                <a:cs typeface="Arial MT"/>
              </a:rPr>
              <a:t>to</a:t>
            </a:r>
            <a:r>
              <a:rPr dirty="0" sz="1050" spc="-2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333333"/>
                </a:solidFill>
                <a:latin typeface="Arial MT"/>
                <a:cs typeface="Arial MT"/>
              </a:rPr>
              <a:t>the</a:t>
            </a:r>
            <a:r>
              <a:rPr dirty="0" sz="1050" spc="-2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333333"/>
                </a:solidFill>
                <a:latin typeface="Arial MT"/>
                <a:cs typeface="Arial MT"/>
              </a:rPr>
              <a:t>light</a:t>
            </a:r>
            <a:r>
              <a:rPr dirty="0" sz="1050" spc="-1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dirty="0" sz="1050" spc="-5">
                <a:solidFill>
                  <a:srgbClr val="333333"/>
                </a:solidFill>
                <a:latin typeface="Arial MT"/>
                <a:cs typeface="Arial MT"/>
              </a:rPr>
              <a:t>stimulus</a:t>
            </a:r>
            <a:endParaRPr sz="1050">
              <a:latin typeface="Arial MT"/>
              <a:cs typeface="Arial MT"/>
            </a:endParaRPr>
          </a:p>
          <a:p>
            <a:pPr marL="158750" indent="-146685">
              <a:lnSpc>
                <a:spcPct val="100000"/>
              </a:lnSpc>
              <a:spcBef>
                <a:spcPts val="620"/>
              </a:spcBef>
              <a:buAutoNum type="arabicPeriod" startAt="4"/>
              <a:tabLst>
                <a:tab pos="159385" algn="l"/>
              </a:tabLst>
            </a:pPr>
            <a:r>
              <a:rPr dirty="0" sz="1050" spc="-5" b="1">
                <a:solidFill>
                  <a:srgbClr val="333333"/>
                </a:solidFill>
                <a:latin typeface="Arial"/>
                <a:cs typeface="Arial"/>
              </a:rPr>
              <a:t>Destruction</a:t>
            </a:r>
            <a:r>
              <a:rPr dirty="0" sz="1050" spc="5" b="1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dirty="0" sz="1050" b="1">
                <a:solidFill>
                  <a:srgbClr val="333333"/>
                </a:solidFill>
                <a:latin typeface="Arial"/>
                <a:cs typeface="Arial"/>
              </a:rPr>
              <a:t>of</a:t>
            </a:r>
            <a:r>
              <a:rPr dirty="0" sz="1050" spc="15" b="1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dirty="0" sz="1050" b="1">
                <a:solidFill>
                  <a:srgbClr val="333333"/>
                </a:solidFill>
                <a:latin typeface="Arial"/>
                <a:cs typeface="Arial"/>
              </a:rPr>
              <a:t>the</a:t>
            </a:r>
            <a:r>
              <a:rPr dirty="0" sz="1050" spc="-5" b="1">
                <a:solidFill>
                  <a:srgbClr val="333333"/>
                </a:solidFill>
                <a:latin typeface="Arial"/>
                <a:cs typeface="Arial"/>
              </a:rPr>
              <a:t> anterior</a:t>
            </a:r>
            <a:r>
              <a:rPr dirty="0" sz="1050" b="1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dirty="0" sz="1050" spc="-5" b="1">
                <a:solidFill>
                  <a:srgbClr val="333333"/>
                </a:solidFill>
                <a:latin typeface="Arial"/>
                <a:cs typeface="Arial"/>
              </a:rPr>
              <a:t>horn</a:t>
            </a:r>
            <a:r>
              <a:rPr dirty="0" sz="1050" spc="10" b="1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dirty="0" sz="1050" spc="-10" b="1">
                <a:solidFill>
                  <a:srgbClr val="333333"/>
                </a:solidFill>
                <a:latin typeface="Arial"/>
                <a:cs typeface="Arial"/>
              </a:rPr>
              <a:t>cells </a:t>
            </a:r>
            <a:r>
              <a:rPr dirty="0" sz="1050" b="1">
                <a:solidFill>
                  <a:srgbClr val="333333"/>
                </a:solidFill>
                <a:latin typeface="Arial"/>
                <a:cs typeface="Arial"/>
              </a:rPr>
              <a:t>of</a:t>
            </a:r>
            <a:r>
              <a:rPr dirty="0" sz="1050" spc="10" b="1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dirty="0" sz="1050" b="1">
                <a:solidFill>
                  <a:srgbClr val="333333"/>
                </a:solidFill>
                <a:latin typeface="Arial"/>
                <a:cs typeface="Arial"/>
              </a:rPr>
              <a:t>the</a:t>
            </a:r>
            <a:r>
              <a:rPr dirty="0" sz="1050" spc="-5" b="1">
                <a:solidFill>
                  <a:srgbClr val="333333"/>
                </a:solidFill>
                <a:latin typeface="Arial"/>
                <a:cs typeface="Arial"/>
              </a:rPr>
              <a:t> spinal</a:t>
            </a:r>
            <a:r>
              <a:rPr dirty="0" sz="1050" b="1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dirty="0" sz="1050" spc="-5" b="1">
                <a:solidFill>
                  <a:srgbClr val="333333"/>
                </a:solidFill>
                <a:latin typeface="Arial"/>
                <a:cs typeface="Arial"/>
              </a:rPr>
              <a:t>cord</a:t>
            </a:r>
            <a:r>
              <a:rPr dirty="0" sz="1050" spc="5" b="1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dirty="0" sz="1050" b="1">
                <a:solidFill>
                  <a:srgbClr val="333333"/>
                </a:solidFill>
                <a:latin typeface="Arial"/>
                <a:cs typeface="Arial"/>
              </a:rPr>
              <a:t>would</a:t>
            </a:r>
            <a:r>
              <a:rPr dirty="0" sz="1050" spc="10" b="1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dirty="0" sz="1050" spc="-5" b="1">
                <a:solidFill>
                  <a:srgbClr val="333333"/>
                </a:solidFill>
                <a:latin typeface="Arial"/>
                <a:cs typeface="Arial"/>
              </a:rPr>
              <a:t>result</a:t>
            </a:r>
            <a:r>
              <a:rPr dirty="0" sz="1050" spc="10" b="1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dirty="0" sz="1050" spc="-5" b="1">
                <a:solidFill>
                  <a:srgbClr val="333333"/>
                </a:solidFill>
                <a:latin typeface="Arial"/>
                <a:cs typeface="Arial"/>
              </a:rPr>
              <a:t>in</a:t>
            </a:r>
            <a:r>
              <a:rPr dirty="0" sz="1050" spc="5" b="1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dirty="0" sz="1050" spc="-5" b="1">
                <a:solidFill>
                  <a:srgbClr val="333333"/>
                </a:solidFill>
                <a:latin typeface="Arial"/>
                <a:cs typeface="Arial"/>
              </a:rPr>
              <a:t>loss</a:t>
            </a:r>
            <a:r>
              <a:rPr dirty="0" sz="1050" spc="-10" b="1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dirty="0" sz="1050" b="1">
                <a:solidFill>
                  <a:srgbClr val="333333"/>
                </a:solidFill>
                <a:latin typeface="Arial"/>
                <a:cs typeface="Arial"/>
              </a:rPr>
              <a:t>of</a:t>
            </a:r>
            <a:r>
              <a:rPr dirty="0" sz="1050" spc="15" b="1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dirty="0" sz="1050" spc="-10" b="1">
                <a:solidFill>
                  <a:srgbClr val="333333"/>
                </a:solidFill>
                <a:latin typeface="Arial"/>
                <a:cs typeface="Arial"/>
              </a:rPr>
              <a:t>(2015)</a:t>
            </a:r>
            <a:endParaRPr sz="1050">
              <a:latin typeface="Arial"/>
              <a:cs typeface="Arial"/>
            </a:endParaRPr>
          </a:p>
          <a:p>
            <a:pPr lvl="1" marL="173990" indent="-161925">
              <a:lnSpc>
                <a:spcPct val="100000"/>
              </a:lnSpc>
              <a:spcBef>
                <a:spcPts val="735"/>
              </a:spcBef>
              <a:buAutoNum type="alphaUcPeriod"/>
              <a:tabLst>
                <a:tab pos="174625" algn="l"/>
              </a:tabLst>
            </a:pPr>
            <a:r>
              <a:rPr dirty="0" sz="1050" spc="-5">
                <a:solidFill>
                  <a:srgbClr val="333333"/>
                </a:solidFill>
                <a:latin typeface="Arial MT"/>
                <a:cs typeface="Arial MT"/>
              </a:rPr>
              <a:t>voluntary</a:t>
            </a:r>
            <a:r>
              <a:rPr dirty="0" sz="1050" spc="-5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333333"/>
                </a:solidFill>
                <a:latin typeface="Arial MT"/>
                <a:cs typeface="Arial MT"/>
              </a:rPr>
              <a:t>motor</a:t>
            </a:r>
            <a:r>
              <a:rPr dirty="0" sz="1050" spc="-25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333333"/>
                </a:solidFill>
                <a:latin typeface="Arial MT"/>
                <a:cs typeface="Arial MT"/>
              </a:rPr>
              <a:t>impulses</a:t>
            </a:r>
            <a:endParaRPr sz="1050">
              <a:latin typeface="Arial MT"/>
              <a:cs typeface="Arial MT"/>
            </a:endParaRPr>
          </a:p>
          <a:p>
            <a:pPr lvl="1" marL="173990" indent="-161925">
              <a:lnSpc>
                <a:spcPct val="100000"/>
              </a:lnSpc>
              <a:spcBef>
                <a:spcPts val="680"/>
              </a:spcBef>
              <a:buAutoNum type="alphaUcPeriod"/>
              <a:tabLst>
                <a:tab pos="174625" algn="l"/>
              </a:tabLst>
            </a:pPr>
            <a:r>
              <a:rPr dirty="0" sz="1050">
                <a:solidFill>
                  <a:srgbClr val="333333"/>
                </a:solidFill>
                <a:latin typeface="Arial MT"/>
                <a:cs typeface="Arial MT"/>
              </a:rPr>
              <a:t>sensory</a:t>
            </a:r>
            <a:r>
              <a:rPr dirty="0" sz="1050" spc="-7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333333"/>
                </a:solidFill>
                <a:latin typeface="Arial MT"/>
                <a:cs typeface="Arial MT"/>
              </a:rPr>
              <a:t>impulses</a:t>
            </a:r>
            <a:endParaRPr sz="1050">
              <a:latin typeface="Arial MT"/>
              <a:cs typeface="Arial MT"/>
            </a:endParaRPr>
          </a:p>
          <a:p>
            <a:pPr lvl="1" marL="182880" indent="-170815">
              <a:lnSpc>
                <a:spcPct val="100000"/>
              </a:lnSpc>
              <a:spcBef>
                <a:spcPts val="710"/>
              </a:spcBef>
              <a:buAutoNum type="alphaUcPeriod"/>
              <a:tabLst>
                <a:tab pos="183515" algn="l"/>
              </a:tabLst>
            </a:pPr>
            <a:r>
              <a:rPr dirty="0" sz="1050" spc="-5">
                <a:solidFill>
                  <a:srgbClr val="333333"/>
                </a:solidFill>
                <a:latin typeface="Arial MT"/>
                <a:cs typeface="Arial MT"/>
              </a:rPr>
              <a:t>integrating</a:t>
            </a:r>
            <a:r>
              <a:rPr dirty="0" sz="1050" spc="-25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dirty="0" sz="1050" spc="-5">
                <a:solidFill>
                  <a:srgbClr val="333333"/>
                </a:solidFill>
                <a:latin typeface="Arial MT"/>
                <a:cs typeface="Arial MT"/>
              </a:rPr>
              <a:t>impulses</a:t>
            </a:r>
            <a:endParaRPr sz="1050">
              <a:latin typeface="Arial MT"/>
              <a:cs typeface="Arial MT"/>
            </a:endParaRPr>
          </a:p>
          <a:p>
            <a:pPr lvl="1" marL="182880" indent="-170815">
              <a:lnSpc>
                <a:spcPct val="100000"/>
              </a:lnSpc>
              <a:spcBef>
                <a:spcPts val="685"/>
              </a:spcBef>
              <a:buAutoNum type="alphaUcPeriod"/>
              <a:tabLst>
                <a:tab pos="183515" algn="l"/>
              </a:tabLst>
            </a:pPr>
            <a:r>
              <a:rPr dirty="0" sz="1050" spc="-5">
                <a:solidFill>
                  <a:srgbClr val="333333"/>
                </a:solidFill>
                <a:latin typeface="Arial MT"/>
                <a:cs typeface="Arial MT"/>
              </a:rPr>
              <a:t>commissural</a:t>
            </a:r>
            <a:r>
              <a:rPr dirty="0" sz="1050" spc="-2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dirty="0" sz="1050" spc="-5">
                <a:solidFill>
                  <a:srgbClr val="333333"/>
                </a:solidFill>
                <a:latin typeface="Arial MT"/>
                <a:cs typeface="Arial MT"/>
              </a:rPr>
              <a:t>impulses</a:t>
            </a:r>
            <a:endParaRPr sz="1050">
              <a:latin typeface="Arial MT"/>
              <a:cs typeface="Arial MT"/>
            </a:endParaRPr>
          </a:p>
          <a:p>
            <a:pPr marL="158750" indent="-146685">
              <a:lnSpc>
                <a:spcPct val="100000"/>
              </a:lnSpc>
              <a:spcBef>
                <a:spcPts val="685"/>
              </a:spcBef>
              <a:buAutoNum type="arabicPeriod" startAt="5"/>
              <a:tabLst>
                <a:tab pos="159385" algn="l"/>
              </a:tabLst>
            </a:pPr>
            <a:r>
              <a:rPr dirty="0" sz="1050" b="1">
                <a:solidFill>
                  <a:srgbClr val="333333"/>
                </a:solidFill>
                <a:latin typeface="Arial"/>
                <a:cs typeface="Arial"/>
              </a:rPr>
              <a:t>The</a:t>
            </a:r>
            <a:r>
              <a:rPr dirty="0" sz="1050" spc="-15" b="1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dirty="0" sz="1050" spc="-5" b="1">
                <a:solidFill>
                  <a:srgbClr val="333333"/>
                </a:solidFill>
                <a:latin typeface="Arial"/>
                <a:cs typeface="Arial"/>
              </a:rPr>
              <a:t>‘fovea’ in</a:t>
            </a:r>
            <a:r>
              <a:rPr dirty="0" sz="1050" spc="10" b="1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dirty="0" sz="1050" b="1">
                <a:solidFill>
                  <a:srgbClr val="333333"/>
                </a:solidFill>
                <a:latin typeface="Arial"/>
                <a:cs typeface="Arial"/>
              </a:rPr>
              <a:t>the</a:t>
            </a:r>
            <a:r>
              <a:rPr dirty="0" sz="1050" spc="-10" b="1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dirty="0" sz="1050" spc="-5" b="1">
                <a:solidFill>
                  <a:srgbClr val="333333"/>
                </a:solidFill>
                <a:latin typeface="Arial"/>
                <a:cs typeface="Arial"/>
              </a:rPr>
              <a:t>mammalian</a:t>
            </a:r>
            <a:r>
              <a:rPr dirty="0" sz="1050" spc="10" b="1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dirty="0" sz="1050" spc="-10" b="1">
                <a:solidFill>
                  <a:srgbClr val="333333"/>
                </a:solidFill>
                <a:latin typeface="Arial"/>
                <a:cs typeface="Arial"/>
              </a:rPr>
              <a:t>eye</a:t>
            </a:r>
            <a:r>
              <a:rPr dirty="0" sz="1050" spc="-15" b="1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dirty="0" sz="1050" spc="10" b="1">
                <a:solidFill>
                  <a:srgbClr val="333333"/>
                </a:solidFill>
                <a:latin typeface="Arial"/>
                <a:cs typeface="Arial"/>
              </a:rPr>
              <a:t>is</a:t>
            </a:r>
            <a:r>
              <a:rPr dirty="0" sz="1050" spc="-15" b="1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dirty="0" sz="1050" b="1">
                <a:solidFill>
                  <a:srgbClr val="333333"/>
                </a:solidFill>
                <a:latin typeface="Arial"/>
                <a:cs typeface="Arial"/>
              </a:rPr>
              <a:t>the</a:t>
            </a:r>
            <a:r>
              <a:rPr dirty="0" sz="1050" spc="-5" b="1">
                <a:solidFill>
                  <a:srgbClr val="333333"/>
                </a:solidFill>
                <a:latin typeface="Arial"/>
                <a:cs typeface="Arial"/>
              </a:rPr>
              <a:t> center</a:t>
            </a:r>
            <a:r>
              <a:rPr dirty="0" sz="1050" spc="20" b="1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dirty="0" sz="1050" b="1">
                <a:solidFill>
                  <a:srgbClr val="333333"/>
                </a:solidFill>
                <a:latin typeface="Arial"/>
                <a:cs typeface="Arial"/>
              </a:rPr>
              <a:t>of</a:t>
            </a:r>
            <a:r>
              <a:rPr dirty="0" sz="1050" spc="15" b="1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dirty="0" sz="1050" b="1">
                <a:solidFill>
                  <a:srgbClr val="333333"/>
                </a:solidFill>
                <a:latin typeface="Arial"/>
                <a:cs typeface="Arial"/>
              </a:rPr>
              <a:t>the</a:t>
            </a:r>
            <a:r>
              <a:rPr dirty="0" sz="1050" spc="-10" b="1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dirty="0" sz="1050" spc="-5" b="1">
                <a:solidFill>
                  <a:srgbClr val="333333"/>
                </a:solidFill>
                <a:latin typeface="Arial"/>
                <a:cs typeface="Arial"/>
              </a:rPr>
              <a:t>visual</a:t>
            </a:r>
            <a:r>
              <a:rPr dirty="0" sz="1050" b="1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dirty="0" sz="1050" spc="-5" b="1">
                <a:solidFill>
                  <a:srgbClr val="333333"/>
                </a:solidFill>
                <a:latin typeface="Arial"/>
                <a:cs typeface="Arial"/>
              </a:rPr>
              <a:t>field, where</a:t>
            </a:r>
            <a:r>
              <a:rPr dirty="0" sz="1050" spc="-10" b="1">
                <a:solidFill>
                  <a:srgbClr val="333333"/>
                </a:solidFill>
                <a:latin typeface="Arial"/>
                <a:cs typeface="Arial"/>
              </a:rPr>
              <a:t> (2015)</a:t>
            </a:r>
            <a:endParaRPr sz="1050">
              <a:latin typeface="Arial"/>
              <a:cs typeface="Arial"/>
            </a:endParaRPr>
          </a:p>
          <a:p>
            <a:pPr lvl="1" marL="173990" indent="-161925">
              <a:lnSpc>
                <a:spcPct val="100000"/>
              </a:lnSpc>
              <a:spcBef>
                <a:spcPts val="735"/>
              </a:spcBef>
              <a:buAutoNum type="alphaUcPeriod"/>
              <a:tabLst>
                <a:tab pos="174625" algn="l"/>
              </a:tabLst>
            </a:pPr>
            <a:r>
              <a:rPr dirty="0" sz="1050" spc="5">
                <a:solidFill>
                  <a:srgbClr val="333333"/>
                </a:solidFill>
                <a:latin typeface="Arial MT"/>
                <a:cs typeface="Arial MT"/>
              </a:rPr>
              <a:t>more</a:t>
            </a:r>
            <a:r>
              <a:rPr dirty="0" sz="1050" spc="-25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dirty="0" sz="1050" spc="-5">
                <a:solidFill>
                  <a:srgbClr val="333333"/>
                </a:solidFill>
                <a:latin typeface="Arial MT"/>
                <a:cs typeface="Arial MT"/>
              </a:rPr>
              <a:t>rods</a:t>
            </a:r>
            <a:r>
              <a:rPr dirty="0" sz="1050" spc="-10">
                <a:solidFill>
                  <a:srgbClr val="333333"/>
                </a:solidFill>
                <a:latin typeface="Arial MT"/>
                <a:cs typeface="Arial MT"/>
              </a:rPr>
              <a:t> than</a:t>
            </a:r>
            <a:r>
              <a:rPr dirty="0" sz="1050" spc="-25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dirty="0" sz="1050" spc="-5">
                <a:solidFill>
                  <a:srgbClr val="333333"/>
                </a:solidFill>
                <a:latin typeface="Arial MT"/>
                <a:cs typeface="Arial MT"/>
              </a:rPr>
              <a:t>cones</a:t>
            </a:r>
            <a:r>
              <a:rPr dirty="0" sz="1050" spc="-1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dirty="0" sz="1050" spc="-5">
                <a:solidFill>
                  <a:srgbClr val="333333"/>
                </a:solidFill>
                <a:latin typeface="Arial MT"/>
                <a:cs typeface="Arial MT"/>
              </a:rPr>
              <a:t>are</a:t>
            </a:r>
            <a:r>
              <a:rPr dirty="0" sz="1050" spc="-25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333333"/>
                </a:solidFill>
                <a:latin typeface="Arial MT"/>
                <a:cs typeface="Arial MT"/>
              </a:rPr>
              <a:t>found</a:t>
            </a:r>
            <a:endParaRPr sz="1050">
              <a:latin typeface="Arial MT"/>
              <a:cs typeface="Arial MT"/>
            </a:endParaRPr>
          </a:p>
          <a:p>
            <a:pPr lvl="1" marL="173990" indent="-161925">
              <a:lnSpc>
                <a:spcPct val="100000"/>
              </a:lnSpc>
              <a:spcBef>
                <a:spcPts val="680"/>
              </a:spcBef>
              <a:buAutoNum type="alphaUcPeriod"/>
              <a:tabLst>
                <a:tab pos="174625" algn="l"/>
              </a:tabLst>
            </a:pPr>
            <a:r>
              <a:rPr dirty="0" sz="1050" spc="-5">
                <a:solidFill>
                  <a:srgbClr val="333333"/>
                </a:solidFill>
                <a:latin typeface="Arial MT"/>
                <a:cs typeface="Arial MT"/>
              </a:rPr>
              <a:t>optic</a:t>
            </a:r>
            <a:r>
              <a:rPr dirty="0" sz="1050" spc="-1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333333"/>
                </a:solidFill>
                <a:latin typeface="Arial MT"/>
                <a:cs typeface="Arial MT"/>
              </a:rPr>
              <a:t>nerve</a:t>
            </a:r>
            <a:r>
              <a:rPr dirty="0" sz="1050" spc="-25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dirty="0" sz="1050" spc="-5">
                <a:solidFill>
                  <a:srgbClr val="333333"/>
                </a:solidFill>
                <a:latin typeface="Arial MT"/>
                <a:cs typeface="Arial MT"/>
              </a:rPr>
              <a:t>leaves</a:t>
            </a:r>
            <a:r>
              <a:rPr dirty="0" sz="1050" spc="-10">
                <a:solidFill>
                  <a:srgbClr val="333333"/>
                </a:solidFill>
                <a:latin typeface="Arial MT"/>
                <a:cs typeface="Arial MT"/>
              </a:rPr>
              <a:t> the</a:t>
            </a:r>
            <a:r>
              <a:rPr dirty="0" sz="1050" spc="-25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dirty="0" sz="1050" spc="-5">
                <a:solidFill>
                  <a:srgbClr val="333333"/>
                </a:solidFill>
                <a:latin typeface="Arial MT"/>
                <a:cs typeface="Arial MT"/>
              </a:rPr>
              <a:t>eye</a:t>
            </a:r>
            <a:endParaRPr sz="1050">
              <a:latin typeface="Arial MT"/>
              <a:cs typeface="Arial MT"/>
            </a:endParaRPr>
          </a:p>
          <a:p>
            <a:pPr lvl="1" marL="182880" indent="-170815">
              <a:lnSpc>
                <a:spcPct val="100000"/>
              </a:lnSpc>
              <a:spcBef>
                <a:spcPts val="710"/>
              </a:spcBef>
              <a:buAutoNum type="alphaUcPeriod"/>
              <a:tabLst>
                <a:tab pos="183515" algn="l"/>
              </a:tabLst>
            </a:pPr>
            <a:r>
              <a:rPr dirty="0" sz="1050" spc="-5">
                <a:solidFill>
                  <a:srgbClr val="333333"/>
                </a:solidFill>
                <a:latin typeface="Arial MT"/>
                <a:cs typeface="Arial MT"/>
              </a:rPr>
              <a:t>only</a:t>
            </a:r>
            <a:r>
              <a:rPr dirty="0" sz="1050" spc="-45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333333"/>
                </a:solidFill>
                <a:latin typeface="Arial MT"/>
                <a:cs typeface="Arial MT"/>
              </a:rPr>
              <a:t>rods</a:t>
            </a:r>
            <a:r>
              <a:rPr dirty="0" sz="1050" spc="-15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dirty="0" sz="1050" spc="-5">
                <a:solidFill>
                  <a:srgbClr val="333333"/>
                </a:solidFill>
                <a:latin typeface="Arial MT"/>
                <a:cs typeface="Arial MT"/>
              </a:rPr>
              <a:t>are</a:t>
            </a:r>
            <a:r>
              <a:rPr dirty="0" sz="1050" spc="-35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dirty="0" sz="1050" spc="-5">
                <a:solidFill>
                  <a:srgbClr val="333333"/>
                </a:solidFill>
                <a:latin typeface="Arial MT"/>
                <a:cs typeface="Arial MT"/>
              </a:rPr>
              <a:t>present</a:t>
            </a:r>
            <a:endParaRPr sz="1050">
              <a:latin typeface="Arial MT"/>
              <a:cs typeface="Arial MT"/>
            </a:endParaRPr>
          </a:p>
          <a:p>
            <a:pPr lvl="1" marL="182880" indent="-170815">
              <a:lnSpc>
                <a:spcPct val="100000"/>
              </a:lnSpc>
              <a:spcBef>
                <a:spcPts val="685"/>
              </a:spcBef>
              <a:buAutoNum type="alphaUcPeriod"/>
              <a:tabLst>
                <a:tab pos="183515" algn="l"/>
              </a:tabLst>
            </a:pPr>
            <a:r>
              <a:rPr dirty="0" sz="1050">
                <a:solidFill>
                  <a:srgbClr val="333333"/>
                </a:solidFill>
                <a:latin typeface="Arial MT"/>
                <a:cs typeface="Arial MT"/>
              </a:rPr>
              <a:t>high</a:t>
            </a:r>
            <a:r>
              <a:rPr dirty="0" sz="1050" spc="-15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dirty="0" sz="1050" spc="-10">
                <a:solidFill>
                  <a:srgbClr val="333333"/>
                </a:solidFill>
                <a:latin typeface="Arial MT"/>
                <a:cs typeface="Arial MT"/>
              </a:rPr>
              <a:t>density</a:t>
            </a:r>
            <a:r>
              <a:rPr dirty="0" sz="1050" spc="-5">
                <a:solidFill>
                  <a:srgbClr val="333333"/>
                </a:solidFill>
                <a:latin typeface="Arial MT"/>
                <a:cs typeface="Arial MT"/>
              </a:rPr>
              <a:t> of</a:t>
            </a:r>
            <a:r>
              <a:rPr dirty="0" sz="1050" spc="5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dirty="0" sz="1050" spc="-10">
                <a:solidFill>
                  <a:srgbClr val="333333"/>
                </a:solidFill>
                <a:latin typeface="Arial MT"/>
                <a:cs typeface="Arial MT"/>
              </a:rPr>
              <a:t>cones</a:t>
            </a:r>
            <a:r>
              <a:rPr dirty="0" sz="1050" spc="-5">
                <a:solidFill>
                  <a:srgbClr val="333333"/>
                </a:solidFill>
                <a:latin typeface="Arial MT"/>
                <a:cs typeface="Arial MT"/>
              </a:rPr>
              <a:t> occur</a:t>
            </a:r>
            <a:r>
              <a:rPr dirty="0" sz="1050">
                <a:solidFill>
                  <a:srgbClr val="333333"/>
                </a:solidFill>
                <a:latin typeface="Arial MT"/>
                <a:cs typeface="Arial MT"/>
              </a:rPr>
              <a:t> but</a:t>
            </a:r>
            <a:r>
              <a:rPr dirty="0" sz="1050" spc="-15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333333"/>
                </a:solidFill>
                <a:latin typeface="Arial MT"/>
                <a:cs typeface="Arial MT"/>
              </a:rPr>
              <a:t>has</a:t>
            </a:r>
            <a:r>
              <a:rPr dirty="0" sz="1050" spc="-5">
                <a:solidFill>
                  <a:srgbClr val="333333"/>
                </a:solidFill>
                <a:latin typeface="Arial MT"/>
                <a:cs typeface="Arial MT"/>
              </a:rPr>
              <a:t> no</a:t>
            </a:r>
            <a:r>
              <a:rPr dirty="0" sz="1050" spc="5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dirty="0" sz="1050" spc="-5">
                <a:solidFill>
                  <a:srgbClr val="333333"/>
                </a:solidFill>
                <a:latin typeface="Arial MT"/>
                <a:cs typeface="Arial MT"/>
              </a:rPr>
              <a:t>rods</a:t>
            </a:r>
            <a:endParaRPr sz="1050">
              <a:latin typeface="Arial MT"/>
              <a:cs typeface="Arial MT"/>
            </a:endParaRPr>
          </a:p>
          <a:p>
            <a:pPr marL="158750" indent="-146685">
              <a:lnSpc>
                <a:spcPct val="100000"/>
              </a:lnSpc>
              <a:spcBef>
                <a:spcPts val="685"/>
              </a:spcBef>
              <a:buAutoNum type="arabicPeriod" startAt="6"/>
              <a:tabLst>
                <a:tab pos="159385" algn="l"/>
              </a:tabLst>
            </a:pPr>
            <a:r>
              <a:rPr dirty="0" sz="1050" b="1">
                <a:solidFill>
                  <a:srgbClr val="333333"/>
                </a:solidFill>
                <a:latin typeface="Arial"/>
                <a:cs typeface="Arial"/>
              </a:rPr>
              <a:t>Injury</a:t>
            </a:r>
            <a:r>
              <a:rPr dirty="0" sz="1050" spc="-20" b="1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dirty="0" sz="1050" spc="-5" b="1">
                <a:solidFill>
                  <a:srgbClr val="333333"/>
                </a:solidFill>
                <a:latin typeface="Arial"/>
                <a:cs typeface="Arial"/>
              </a:rPr>
              <a:t>localized</a:t>
            </a:r>
            <a:r>
              <a:rPr dirty="0" sz="1050" b="1">
                <a:solidFill>
                  <a:srgbClr val="333333"/>
                </a:solidFill>
                <a:latin typeface="Arial"/>
                <a:cs typeface="Arial"/>
              </a:rPr>
              <a:t> to</a:t>
            </a:r>
            <a:r>
              <a:rPr dirty="0" sz="1050" spc="5" b="1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dirty="0" sz="1050" b="1">
                <a:solidFill>
                  <a:srgbClr val="333333"/>
                </a:solidFill>
                <a:latin typeface="Arial"/>
                <a:cs typeface="Arial"/>
              </a:rPr>
              <a:t>the</a:t>
            </a:r>
            <a:r>
              <a:rPr dirty="0" sz="1050" spc="-15" b="1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dirty="0" sz="1050" b="1">
                <a:solidFill>
                  <a:srgbClr val="333333"/>
                </a:solidFill>
                <a:latin typeface="Arial"/>
                <a:cs typeface="Arial"/>
              </a:rPr>
              <a:t>hypothalamus</a:t>
            </a:r>
            <a:r>
              <a:rPr dirty="0" sz="1050" spc="-10" b="1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dirty="0" sz="1050" spc="-5" b="1">
                <a:solidFill>
                  <a:srgbClr val="333333"/>
                </a:solidFill>
                <a:latin typeface="Arial"/>
                <a:cs typeface="Arial"/>
              </a:rPr>
              <a:t>would</a:t>
            </a:r>
            <a:r>
              <a:rPr dirty="0" sz="1050" spc="-25" b="1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dirty="0" sz="1050" spc="-5" b="1">
                <a:solidFill>
                  <a:srgbClr val="333333"/>
                </a:solidFill>
                <a:latin typeface="Arial"/>
                <a:cs typeface="Arial"/>
              </a:rPr>
              <a:t>most</a:t>
            </a:r>
            <a:r>
              <a:rPr dirty="0" sz="1050" spc="5" b="1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dirty="0" sz="1050" spc="-10" b="1">
                <a:solidFill>
                  <a:srgbClr val="333333"/>
                </a:solidFill>
                <a:latin typeface="Arial"/>
                <a:cs typeface="Arial"/>
              </a:rPr>
              <a:t>likely</a:t>
            </a:r>
            <a:r>
              <a:rPr dirty="0" sz="1050" spc="5" b="1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dirty="0" sz="1050" b="1">
                <a:solidFill>
                  <a:srgbClr val="333333"/>
                </a:solidFill>
                <a:latin typeface="Arial"/>
                <a:cs typeface="Arial"/>
              </a:rPr>
              <a:t>disrupt</a:t>
            </a:r>
            <a:r>
              <a:rPr dirty="0" sz="1050" spc="5" b="1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dirty="0" sz="1050" spc="-10" b="1">
                <a:solidFill>
                  <a:srgbClr val="333333"/>
                </a:solidFill>
                <a:latin typeface="Arial"/>
                <a:cs typeface="Arial"/>
              </a:rPr>
              <a:t>(2014)</a:t>
            </a:r>
            <a:endParaRPr sz="1050">
              <a:latin typeface="Arial"/>
              <a:cs typeface="Arial"/>
            </a:endParaRPr>
          </a:p>
          <a:p>
            <a:pPr lvl="1" marL="173990" indent="-161925">
              <a:lnSpc>
                <a:spcPct val="100000"/>
              </a:lnSpc>
              <a:spcBef>
                <a:spcPts val="710"/>
              </a:spcBef>
              <a:buAutoNum type="alphaUcPeriod"/>
              <a:tabLst>
                <a:tab pos="174625" algn="l"/>
              </a:tabLst>
            </a:pPr>
            <a:r>
              <a:rPr dirty="0" sz="1050" spc="-5">
                <a:solidFill>
                  <a:srgbClr val="333333"/>
                </a:solidFill>
                <a:latin typeface="Arial MT"/>
                <a:cs typeface="Arial MT"/>
              </a:rPr>
              <a:t>regulation</a:t>
            </a:r>
            <a:r>
              <a:rPr dirty="0" sz="1050" spc="-35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dirty="0" sz="1050" spc="-5">
                <a:solidFill>
                  <a:srgbClr val="333333"/>
                </a:solidFill>
                <a:latin typeface="Arial MT"/>
                <a:cs typeface="Arial MT"/>
              </a:rPr>
              <a:t>of</a:t>
            </a:r>
            <a:r>
              <a:rPr dirty="0" sz="1050" spc="-1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dirty="0" sz="1050" spc="-5">
                <a:solidFill>
                  <a:srgbClr val="333333"/>
                </a:solidFill>
                <a:latin typeface="Arial MT"/>
                <a:cs typeface="Arial MT"/>
              </a:rPr>
              <a:t>body</a:t>
            </a:r>
            <a:r>
              <a:rPr dirty="0" sz="1050" spc="-25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333333"/>
                </a:solidFill>
                <a:latin typeface="Arial MT"/>
                <a:cs typeface="Arial MT"/>
              </a:rPr>
              <a:t>temperature</a:t>
            </a:r>
            <a:endParaRPr sz="1050">
              <a:latin typeface="Arial MT"/>
              <a:cs typeface="Arial MT"/>
            </a:endParaRPr>
          </a:p>
          <a:p>
            <a:pPr lvl="1" marL="173990" indent="-161925">
              <a:lnSpc>
                <a:spcPct val="100000"/>
              </a:lnSpc>
              <a:spcBef>
                <a:spcPts val="710"/>
              </a:spcBef>
              <a:buAutoNum type="alphaUcPeriod"/>
              <a:tabLst>
                <a:tab pos="174625" algn="l"/>
              </a:tabLst>
            </a:pPr>
            <a:r>
              <a:rPr dirty="0" sz="1050" spc="-5">
                <a:solidFill>
                  <a:srgbClr val="333333"/>
                </a:solidFill>
                <a:latin typeface="Arial MT"/>
                <a:cs typeface="Arial MT"/>
              </a:rPr>
              <a:t>short-term</a:t>
            </a:r>
            <a:r>
              <a:rPr dirty="0" sz="1050" spc="-3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333333"/>
                </a:solidFill>
                <a:latin typeface="Arial MT"/>
                <a:cs typeface="Arial MT"/>
              </a:rPr>
              <a:t>memory</a:t>
            </a:r>
            <a:endParaRPr sz="105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63904" y="803808"/>
            <a:ext cx="6007100" cy="8246109"/>
          </a:xfrm>
          <a:prstGeom prst="rect">
            <a:avLst/>
          </a:prstGeom>
        </p:spPr>
        <p:txBody>
          <a:bodyPr wrap="square" lIns="0" tIns="102235" rIns="0" bIns="0" rtlCol="0" vert="horz">
            <a:spAutoFit/>
          </a:bodyPr>
          <a:lstStyle/>
          <a:p>
            <a:pPr marL="50800">
              <a:lnSpc>
                <a:spcPct val="100000"/>
              </a:lnSpc>
              <a:spcBef>
                <a:spcPts val="805"/>
              </a:spcBef>
            </a:pPr>
            <a:r>
              <a:rPr dirty="0" sz="1050">
                <a:solidFill>
                  <a:srgbClr val="333333"/>
                </a:solidFill>
                <a:latin typeface="Arial MT"/>
                <a:cs typeface="Arial MT"/>
              </a:rPr>
              <a:t>C.</a:t>
            </a:r>
            <a:r>
              <a:rPr dirty="0" sz="1050" spc="-15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dirty="0" sz="1050" spc="-5">
                <a:solidFill>
                  <a:srgbClr val="333333"/>
                </a:solidFill>
                <a:latin typeface="Arial MT"/>
                <a:cs typeface="Arial MT"/>
              </a:rPr>
              <a:t>executive</a:t>
            </a:r>
            <a:r>
              <a:rPr dirty="0" sz="1050" spc="-2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dirty="0" sz="1050" spc="-5">
                <a:solidFill>
                  <a:srgbClr val="333333"/>
                </a:solidFill>
                <a:latin typeface="Arial MT"/>
                <a:cs typeface="Arial MT"/>
              </a:rPr>
              <a:t>functions,</a:t>
            </a:r>
            <a:r>
              <a:rPr dirty="0" sz="1050" spc="-1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dirty="0" sz="1050" spc="-5">
                <a:solidFill>
                  <a:srgbClr val="333333"/>
                </a:solidFill>
                <a:latin typeface="Arial MT"/>
                <a:cs typeface="Arial MT"/>
              </a:rPr>
              <a:t>such</a:t>
            </a:r>
            <a:r>
              <a:rPr dirty="0" sz="1050" spc="-2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dirty="0" sz="1050" spc="-5">
                <a:solidFill>
                  <a:srgbClr val="333333"/>
                </a:solidFill>
                <a:latin typeface="Arial MT"/>
                <a:cs typeface="Arial MT"/>
              </a:rPr>
              <a:t>as </a:t>
            </a:r>
            <a:r>
              <a:rPr dirty="0" sz="1050">
                <a:solidFill>
                  <a:srgbClr val="333333"/>
                </a:solidFill>
                <a:latin typeface="Arial MT"/>
                <a:cs typeface="Arial MT"/>
              </a:rPr>
              <a:t>decision</a:t>
            </a:r>
            <a:r>
              <a:rPr dirty="0" sz="1050" spc="-2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333333"/>
                </a:solidFill>
                <a:latin typeface="Arial MT"/>
                <a:cs typeface="Arial MT"/>
              </a:rPr>
              <a:t>making</a:t>
            </a:r>
            <a:endParaRPr sz="1050">
              <a:latin typeface="Arial MT"/>
              <a:cs typeface="Arial MT"/>
            </a:endParaRPr>
          </a:p>
          <a:p>
            <a:pPr marL="50800">
              <a:lnSpc>
                <a:spcPct val="100000"/>
              </a:lnSpc>
              <a:spcBef>
                <a:spcPts val="710"/>
              </a:spcBef>
            </a:pPr>
            <a:r>
              <a:rPr dirty="0" sz="1050">
                <a:solidFill>
                  <a:srgbClr val="333333"/>
                </a:solidFill>
                <a:latin typeface="Arial MT"/>
                <a:cs typeface="Arial MT"/>
              </a:rPr>
              <a:t>D.</a:t>
            </a:r>
            <a:r>
              <a:rPr dirty="0" sz="1050" spc="-10">
                <a:solidFill>
                  <a:srgbClr val="333333"/>
                </a:solidFill>
                <a:latin typeface="Arial MT"/>
                <a:cs typeface="Arial MT"/>
              </a:rPr>
              <a:t> coordination</a:t>
            </a:r>
            <a:r>
              <a:rPr dirty="0" sz="1050" spc="5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dirty="0" sz="1050" spc="-5">
                <a:solidFill>
                  <a:srgbClr val="333333"/>
                </a:solidFill>
                <a:latin typeface="Arial MT"/>
                <a:cs typeface="Arial MT"/>
              </a:rPr>
              <a:t>during</a:t>
            </a:r>
            <a:r>
              <a:rPr dirty="0" sz="1050" spc="5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dirty="0" sz="1050" spc="-5">
                <a:solidFill>
                  <a:srgbClr val="333333"/>
                </a:solidFill>
                <a:latin typeface="Arial MT"/>
                <a:cs typeface="Arial MT"/>
              </a:rPr>
              <a:t>locomotion</a:t>
            </a:r>
            <a:endParaRPr sz="1050">
              <a:latin typeface="Arial MT"/>
              <a:cs typeface="Arial MT"/>
            </a:endParaRPr>
          </a:p>
          <a:p>
            <a:pPr marL="196850" indent="-146685">
              <a:lnSpc>
                <a:spcPct val="100000"/>
              </a:lnSpc>
              <a:spcBef>
                <a:spcPts val="660"/>
              </a:spcBef>
              <a:buAutoNum type="arabicPeriod" startAt="7"/>
              <a:tabLst>
                <a:tab pos="197485" algn="l"/>
              </a:tabLst>
            </a:pPr>
            <a:r>
              <a:rPr dirty="0" sz="1050" b="1">
                <a:solidFill>
                  <a:srgbClr val="333333"/>
                </a:solidFill>
                <a:latin typeface="Arial"/>
                <a:cs typeface="Arial"/>
              </a:rPr>
              <a:t>The</a:t>
            </a:r>
            <a:r>
              <a:rPr dirty="0" sz="1050" spc="-20" b="1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dirty="0" sz="1050" spc="5" b="1">
                <a:solidFill>
                  <a:srgbClr val="333333"/>
                </a:solidFill>
                <a:latin typeface="Arial"/>
                <a:cs typeface="Arial"/>
              </a:rPr>
              <a:t>most</a:t>
            </a:r>
            <a:r>
              <a:rPr dirty="0" sz="1050" spc="-5" b="1">
                <a:solidFill>
                  <a:srgbClr val="333333"/>
                </a:solidFill>
                <a:latin typeface="Arial"/>
                <a:cs typeface="Arial"/>
              </a:rPr>
              <a:t> abundant</a:t>
            </a:r>
            <a:r>
              <a:rPr dirty="0" sz="1050" spc="5" b="1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dirty="0" sz="1050" spc="-5" b="1">
                <a:solidFill>
                  <a:srgbClr val="333333"/>
                </a:solidFill>
                <a:latin typeface="Arial"/>
                <a:cs typeface="Arial"/>
              </a:rPr>
              <a:t>intracellular</a:t>
            </a:r>
            <a:r>
              <a:rPr dirty="0" sz="1050" spc="-15" b="1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dirty="0" sz="1050" spc="-5" b="1">
                <a:solidFill>
                  <a:srgbClr val="333333"/>
                </a:solidFill>
                <a:latin typeface="Arial"/>
                <a:cs typeface="Arial"/>
              </a:rPr>
              <a:t>cation is</a:t>
            </a:r>
            <a:r>
              <a:rPr dirty="0" sz="1050" spc="-20" b="1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dirty="0" sz="1050" b="1">
                <a:solidFill>
                  <a:srgbClr val="333333"/>
                </a:solidFill>
                <a:latin typeface="Arial"/>
                <a:cs typeface="Arial"/>
              </a:rPr>
              <a:t>(NEET</a:t>
            </a:r>
            <a:r>
              <a:rPr dirty="0" sz="1050" spc="-5" b="1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dirty="0" sz="1050" spc="-10" b="1">
                <a:solidFill>
                  <a:srgbClr val="333333"/>
                </a:solidFill>
                <a:latin typeface="Arial"/>
                <a:cs typeface="Arial"/>
              </a:rPr>
              <a:t>2013)</a:t>
            </a:r>
            <a:endParaRPr sz="1050">
              <a:latin typeface="Arial"/>
              <a:cs typeface="Arial"/>
            </a:endParaRPr>
          </a:p>
          <a:p>
            <a:pPr lvl="1" marL="212090" indent="-161925">
              <a:lnSpc>
                <a:spcPct val="100000"/>
              </a:lnSpc>
              <a:spcBef>
                <a:spcPts val="735"/>
              </a:spcBef>
              <a:buAutoNum type="alphaUcPeriod"/>
              <a:tabLst>
                <a:tab pos="212725" algn="l"/>
              </a:tabLst>
            </a:pPr>
            <a:r>
              <a:rPr dirty="0" sz="1050">
                <a:solidFill>
                  <a:srgbClr val="333333"/>
                </a:solidFill>
                <a:latin typeface="Arial MT"/>
                <a:cs typeface="Arial MT"/>
              </a:rPr>
              <a:t>C</a:t>
            </a:r>
            <a:r>
              <a:rPr dirty="0" sz="1050" spc="-10">
                <a:solidFill>
                  <a:srgbClr val="333333"/>
                </a:solidFill>
                <a:latin typeface="Arial MT"/>
                <a:cs typeface="Arial MT"/>
              </a:rPr>
              <a:t>a</a:t>
            </a:r>
            <a:r>
              <a:rPr dirty="0" baseline="33333" sz="750" spc="-15">
                <a:solidFill>
                  <a:srgbClr val="333333"/>
                </a:solidFill>
                <a:latin typeface="Arial MT"/>
                <a:cs typeface="Arial MT"/>
              </a:rPr>
              <a:t>++</a:t>
            </a:r>
            <a:endParaRPr baseline="33333" sz="750">
              <a:latin typeface="Arial MT"/>
              <a:cs typeface="Arial MT"/>
            </a:endParaRPr>
          </a:p>
          <a:p>
            <a:pPr lvl="1" marL="212090" indent="-161925">
              <a:lnSpc>
                <a:spcPct val="100000"/>
              </a:lnSpc>
              <a:spcBef>
                <a:spcPts val="680"/>
              </a:spcBef>
              <a:buAutoNum type="alphaUcPeriod"/>
              <a:tabLst>
                <a:tab pos="212725" algn="l"/>
              </a:tabLst>
            </a:pPr>
            <a:r>
              <a:rPr dirty="0" sz="1050" spc="-10">
                <a:solidFill>
                  <a:srgbClr val="333333"/>
                </a:solidFill>
                <a:latin typeface="Arial MT"/>
                <a:cs typeface="Arial MT"/>
              </a:rPr>
              <a:t>K</a:t>
            </a:r>
            <a:r>
              <a:rPr dirty="0" baseline="33333" sz="750">
                <a:solidFill>
                  <a:srgbClr val="333333"/>
                </a:solidFill>
                <a:latin typeface="Arial MT"/>
                <a:cs typeface="Arial MT"/>
              </a:rPr>
              <a:t>+</a:t>
            </a:r>
            <a:endParaRPr baseline="33333" sz="750">
              <a:latin typeface="Arial MT"/>
              <a:cs typeface="Arial MT"/>
            </a:endParaRPr>
          </a:p>
          <a:p>
            <a:pPr lvl="1" marL="220979" indent="-170815">
              <a:lnSpc>
                <a:spcPct val="100000"/>
              </a:lnSpc>
              <a:spcBef>
                <a:spcPts val="710"/>
              </a:spcBef>
              <a:buAutoNum type="alphaUcPeriod"/>
              <a:tabLst>
                <a:tab pos="221615" algn="l"/>
              </a:tabLst>
            </a:pPr>
            <a:r>
              <a:rPr dirty="0" sz="1050">
                <a:solidFill>
                  <a:srgbClr val="333333"/>
                </a:solidFill>
                <a:latin typeface="Arial MT"/>
                <a:cs typeface="Arial MT"/>
              </a:rPr>
              <a:t>N</a:t>
            </a:r>
            <a:r>
              <a:rPr dirty="0" sz="1050" spc="-10">
                <a:solidFill>
                  <a:srgbClr val="333333"/>
                </a:solidFill>
                <a:latin typeface="Arial MT"/>
                <a:cs typeface="Arial MT"/>
              </a:rPr>
              <a:t>a</a:t>
            </a:r>
            <a:r>
              <a:rPr dirty="0" baseline="33333" sz="750">
                <a:solidFill>
                  <a:srgbClr val="333333"/>
                </a:solidFill>
                <a:latin typeface="Arial MT"/>
                <a:cs typeface="Arial MT"/>
              </a:rPr>
              <a:t>+</a:t>
            </a:r>
            <a:endParaRPr baseline="33333" sz="750">
              <a:latin typeface="Arial MT"/>
              <a:cs typeface="Arial MT"/>
            </a:endParaRPr>
          </a:p>
          <a:p>
            <a:pPr lvl="1" marL="220979" indent="-170815">
              <a:lnSpc>
                <a:spcPct val="100000"/>
              </a:lnSpc>
              <a:spcBef>
                <a:spcPts val="685"/>
              </a:spcBef>
              <a:buAutoNum type="alphaUcPeriod"/>
              <a:tabLst>
                <a:tab pos="221615" algn="l"/>
              </a:tabLst>
            </a:pPr>
            <a:r>
              <a:rPr dirty="0" sz="1050" spc="5">
                <a:solidFill>
                  <a:srgbClr val="333333"/>
                </a:solidFill>
                <a:latin typeface="Arial MT"/>
                <a:cs typeface="Arial MT"/>
              </a:rPr>
              <a:t>H</a:t>
            </a:r>
            <a:r>
              <a:rPr dirty="0" baseline="33333" sz="750">
                <a:solidFill>
                  <a:srgbClr val="333333"/>
                </a:solidFill>
                <a:latin typeface="Arial MT"/>
                <a:cs typeface="Arial MT"/>
              </a:rPr>
              <a:t>+</a:t>
            </a:r>
            <a:endParaRPr baseline="33333" sz="750">
              <a:latin typeface="Arial MT"/>
              <a:cs typeface="Arial MT"/>
            </a:endParaRPr>
          </a:p>
          <a:p>
            <a:pPr marL="50800" marR="302895">
              <a:lnSpc>
                <a:spcPts val="1220"/>
              </a:lnSpc>
              <a:spcBef>
                <a:spcPts val="735"/>
              </a:spcBef>
              <a:buAutoNum type="arabicPeriod" startAt="8"/>
              <a:tabLst>
                <a:tab pos="197485" algn="l"/>
              </a:tabLst>
            </a:pPr>
            <a:r>
              <a:rPr dirty="0" sz="1050" b="1">
                <a:solidFill>
                  <a:srgbClr val="333333"/>
                </a:solidFill>
                <a:latin typeface="Arial"/>
                <a:cs typeface="Arial"/>
              </a:rPr>
              <a:t>This part of the human </a:t>
            </a:r>
            <a:r>
              <a:rPr dirty="0" sz="1050" spc="-10" b="1">
                <a:solidFill>
                  <a:srgbClr val="333333"/>
                </a:solidFill>
                <a:latin typeface="Arial"/>
                <a:cs typeface="Arial"/>
              </a:rPr>
              <a:t>ear </a:t>
            </a:r>
            <a:r>
              <a:rPr dirty="0" sz="1050" spc="-5" b="1">
                <a:solidFill>
                  <a:srgbClr val="333333"/>
                </a:solidFill>
                <a:latin typeface="Arial"/>
                <a:cs typeface="Arial"/>
              </a:rPr>
              <a:t>plays </a:t>
            </a:r>
            <a:r>
              <a:rPr dirty="0" sz="1050" b="1">
                <a:solidFill>
                  <a:srgbClr val="333333"/>
                </a:solidFill>
                <a:latin typeface="Arial"/>
                <a:cs typeface="Arial"/>
              </a:rPr>
              <a:t>no role </a:t>
            </a:r>
            <a:r>
              <a:rPr dirty="0" sz="1050" spc="-5" b="1">
                <a:solidFill>
                  <a:srgbClr val="333333"/>
                </a:solidFill>
                <a:latin typeface="Arial"/>
                <a:cs typeface="Arial"/>
              </a:rPr>
              <a:t>in </a:t>
            </a:r>
            <a:r>
              <a:rPr dirty="0" sz="1050" b="1">
                <a:solidFill>
                  <a:srgbClr val="333333"/>
                </a:solidFill>
                <a:latin typeface="Arial"/>
                <a:cs typeface="Arial"/>
              </a:rPr>
              <a:t>hearing </a:t>
            </a:r>
            <a:r>
              <a:rPr dirty="0" sz="1050" spc="-5" b="1">
                <a:solidFill>
                  <a:srgbClr val="333333"/>
                </a:solidFill>
                <a:latin typeface="Arial"/>
                <a:cs typeface="Arial"/>
              </a:rPr>
              <a:t>as such </a:t>
            </a:r>
            <a:r>
              <a:rPr dirty="0" sz="1050" b="1">
                <a:solidFill>
                  <a:srgbClr val="333333"/>
                </a:solidFill>
                <a:latin typeface="Arial"/>
                <a:cs typeface="Arial"/>
              </a:rPr>
              <a:t>but </a:t>
            </a:r>
            <a:r>
              <a:rPr dirty="0" sz="1050" spc="-5" b="1">
                <a:solidFill>
                  <a:srgbClr val="333333"/>
                </a:solidFill>
                <a:latin typeface="Arial"/>
                <a:cs typeface="Arial"/>
              </a:rPr>
              <a:t>is </a:t>
            </a:r>
            <a:r>
              <a:rPr dirty="0" sz="1050" b="1">
                <a:solidFill>
                  <a:srgbClr val="333333"/>
                </a:solidFill>
                <a:latin typeface="Arial"/>
                <a:cs typeface="Arial"/>
              </a:rPr>
              <a:t>otherwise very </a:t>
            </a:r>
            <a:r>
              <a:rPr dirty="0" sz="1050" spc="5" b="1">
                <a:solidFill>
                  <a:srgbClr val="333333"/>
                </a:solidFill>
                <a:latin typeface="Arial"/>
                <a:cs typeface="Arial"/>
              </a:rPr>
              <a:t>much </a:t>
            </a:r>
            <a:r>
              <a:rPr dirty="0" sz="1050" spc="-280" b="1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dirty="0" sz="1050" spc="-5" b="1">
                <a:solidFill>
                  <a:srgbClr val="333333"/>
                </a:solidFill>
                <a:latin typeface="Arial"/>
                <a:cs typeface="Arial"/>
              </a:rPr>
              <a:t>required </a:t>
            </a:r>
            <a:r>
              <a:rPr dirty="0" sz="1050" spc="-10" b="1">
                <a:solidFill>
                  <a:srgbClr val="333333"/>
                </a:solidFill>
                <a:latin typeface="Arial"/>
                <a:cs typeface="Arial"/>
              </a:rPr>
              <a:t>(2012)</a:t>
            </a:r>
            <a:endParaRPr sz="1050">
              <a:latin typeface="Arial"/>
              <a:cs typeface="Arial"/>
            </a:endParaRPr>
          </a:p>
          <a:p>
            <a:pPr lvl="1" marL="212090" indent="-161925">
              <a:lnSpc>
                <a:spcPct val="100000"/>
              </a:lnSpc>
              <a:spcBef>
                <a:spcPts val="700"/>
              </a:spcBef>
              <a:buAutoNum type="alphaUcPeriod"/>
              <a:tabLst>
                <a:tab pos="212725" algn="l"/>
              </a:tabLst>
            </a:pPr>
            <a:r>
              <a:rPr dirty="0" sz="1050">
                <a:solidFill>
                  <a:srgbClr val="333333"/>
                </a:solidFill>
                <a:latin typeface="Arial MT"/>
                <a:cs typeface="Arial MT"/>
              </a:rPr>
              <a:t>Organ</a:t>
            </a:r>
            <a:r>
              <a:rPr dirty="0" sz="1050" spc="-45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dirty="0" sz="1050" spc="-5">
                <a:solidFill>
                  <a:srgbClr val="333333"/>
                </a:solidFill>
                <a:latin typeface="Arial MT"/>
                <a:cs typeface="Arial MT"/>
              </a:rPr>
              <a:t>of</a:t>
            </a:r>
            <a:r>
              <a:rPr dirty="0" sz="1050" spc="-15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dirty="0" sz="1050" spc="-5">
                <a:solidFill>
                  <a:srgbClr val="333333"/>
                </a:solidFill>
                <a:latin typeface="Arial MT"/>
                <a:cs typeface="Arial MT"/>
              </a:rPr>
              <a:t>Corti</a:t>
            </a:r>
            <a:endParaRPr sz="1050">
              <a:latin typeface="Arial MT"/>
              <a:cs typeface="Arial MT"/>
            </a:endParaRPr>
          </a:p>
          <a:p>
            <a:pPr lvl="1" marL="212090" indent="-161925">
              <a:lnSpc>
                <a:spcPct val="100000"/>
              </a:lnSpc>
              <a:spcBef>
                <a:spcPts val="685"/>
              </a:spcBef>
              <a:buAutoNum type="alphaUcPeriod"/>
              <a:tabLst>
                <a:tab pos="212725" algn="l"/>
              </a:tabLst>
            </a:pPr>
            <a:r>
              <a:rPr dirty="0" sz="1050" spc="-5">
                <a:solidFill>
                  <a:srgbClr val="333333"/>
                </a:solidFill>
                <a:latin typeface="Arial MT"/>
                <a:cs typeface="Arial MT"/>
              </a:rPr>
              <a:t>Eustachian</a:t>
            </a:r>
            <a:r>
              <a:rPr dirty="0" sz="1050" spc="-55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dirty="0" sz="1050" spc="5">
                <a:solidFill>
                  <a:srgbClr val="333333"/>
                </a:solidFill>
                <a:latin typeface="Arial MT"/>
                <a:cs typeface="Arial MT"/>
              </a:rPr>
              <a:t>tube</a:t>
            </a:r>
            <a:endParaRPr sz="1050">
              <a:latin typeface="Arial MT"/>
              <a:cs typeface="Arial MT"/>
            </a:endParaRPr>
          </a:p>
          <a:p>
            <a:pPr lvl="1" marL="220979" indent="-170815">
              <a:lnSpc>
                <a:spcPct val="100000"/>
              </a:lnSpc>
              <a:spcBef>
                <a:spcPts val="710"/>
              </a:spcBef>
              <a:buAutoNum type="alphaUcPeriod"/>
              <a:tabLst>
                <a:tab pos="221615" algn="l"/>
              </a:tabLst>
            </a:pPr>
            <a:r>
              <a:rPr dirty="0" sz="1050" spc="-10">
                <a:solidFill>
                  <a:srgbClr val="333333"/>
                </a:solidFill>
                <a:latin typeface="Arial MT"/>
                <a:cs typeface="Arial MT"/>
              </a:rPr>
              <a:t>Ear</a:t>
            </a:r>
            <a:r>
              <a:rPr dirty="0" sz="1050" spc="-25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dirty="0" sz="1050" spc="-5">
                <a:solidFill>
                  <a:srgbClr val="333333"/>
                </a:solidFill>
                <a:latin typeface="Arial MT"/>
                <a:cs typeface="Arial MT"/>
              </a:rPr>
              <a:t>ossicles</a:t>
            </a:r>
            <a:endParaRPr sz="1050">
              <a:latin typeface="Arial MT"/>
              <a:cs typeface="Arial MT"/>
            </a:endParaRPr>
          </a:p>
          <a:p>
            <a:pPr lvl="1" marL="220979" indent="-170815">
              <a:lnSpc>
                <a:spcPct val="100000"/>
              </a:lnSpc>
              <a:spcBef>
                <a:spcPts val="685"/>
              </a:spcBef>
              <a:buAutoNum type="alphaUcPeriod"/>
              <a:tabLst>
                <a:tab pos="221615" algn="l"/>
              </a:tabLst>
            </a:pPr>
            <a:r>
              <a:rPr dirty="0" sz="1050" spc="-5">
                <a:solidFill>
                  <a:srgbClr val="333333"/>
                </a:solidFill>
                <a:latin typeface="Arial MT"/>
                <a:cs typeface="Arial MT"/>
              </a:rPr>
              <a:t>Vestibular</a:t>
            </a:r>
            <a:r>
              <a:rPr dirty="0" sz="1050" spc="-3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dirty="0" sz="1050" spc="-5">
                <a:solidFill>
                  <a:srgbClr val="333333"/>
                </a:solidFill>
                <a:latin typeface="Arial MT"/>
                <a:cs typeface="Arial MT"/>
              </a:rPr>
              <a:t>apparatus</a:t>
            </a:r>
            <a:endParaRPr sz="1050">
              <a:latin typeface="Arial MT"/>
              <a:cs typeface="Arial MT"/>
            </a:endParaRPr>
          </a:p>
          <a:p>
            <a:pPr marL="50800" marR="43180">
              <a:lnSpc>
                <a:spcPts val="1220"/>
              </a:lnSpc>
              <a:spcBef>
                <a:spcPts val="735"/>
              </a:spcBef>
              <a:buAutoNum type="arabicPeriod" startAt="9"/>
              <a:tabLst>
                <a:tab pos="197485" algn="l"/>
              </a:tabLst>
            </a:pPr>
            <a:r>
              <a:rPr dirty="0" sz="1050" spc="5" b="1">
                <a:solidFill>
                  <a:srgbClr val="333333"/>
                </a:solidFill>
                <a:latin typeface="Arial"/>
                <a:cs typeface="Arial"/>
              </a:rPr>
              <a:t>When </a:t>
            </a:r>
            <a:r>
              <a:rPr dirty="0" sz="1050" b="1">
                <a:solidFill>
                  <a:srgbClr val="333333"/>
                </a:solidFill>
                <a:latin typeface="Arial"/>
                <a:cs typeface="Arial"/>
              </a:rPr>
              <a:t>a neuron </a:t>
            </a:r>
            <a:r>
              <a:rPr dirty="0" sz="1050" spc="-5" b="1">
                <a:solidFill>
                  <a:srgbClr val="333333"/>
                </a:solidFill>
                <a:latin typeface="Arial"/>
                <a:cs typeface="Arial"/>
              </a:rPr>
              <a:t>is in </a:t>
            </a:r>
            <a:r>
              <a:rPr dirty="0" sz="1050" b="1">
                <a:solidFill>
                  <a:srgbClr val="333333"/>
                </a:solidFill>
                <a:latin typeface="Arial"/>
                <a:cs typeface="Arial"/>
              </a:rPr>
              <a:t>a </a:t>
            </a:r>
            <a:r>
              <a:rPr dirty="0" sz="1050" spc="-5" b="1">
                <a:solidFill>
                  <a:srgbClr val="333333"/>
                </a:solidFill>
                <a:latin typeface="Arial"/>
                <a:cs typeface="Arial"/>
              </a:rPr>
              <a:t>resting state, </a:t>
            </a:r>
            <a:r>
              <a:rPr dirty="0" sz="1050" spc="-10" b="1">
                <a:solidFill>
                  <a:srgbClr val="333333"/>
                </a:solidFill>
                <a:latin typeface="Arial"/>
                <a:cs typeface="Arial"/>
              </a:rPr>
              <a:t>i.e., </a:t>
            </a:r>
            <a:r>
              <a:rPr dirty="0" sz="1050" b="1">
                <a:solidFill>
                  <a:srgbClr val="333333"/>
                </a:solidFill>
                <a:latin typeface="Arial"/>
                <a:cs typeface="Arial"/>
              </a:rPr>
              <a:t>not conducting </a:t>
            </a:r>
            <a:r>
              <a:rPr dirty="0" sz="1050" spc="-5" b="1">
                <a:solidFill>
                  <a:srgbClr val="333333"/>
                </a:solidFill>
                <a:latin typeface="Arial"/>
                <a:cs typeface="Arial"/>
              </a:rPr>
              <a:t>any impulse, </a:t>
            </a:r>
            <a:r>
              <a:rPr dirty="0" sz="1050" b="1">
                <a:solidFill>
                  <a:srgbClr val="333333"/>
                </a:solidFill>
                <a:latin typeface="Arial"/>
                <a:cs typeface="Arial"/>
              </a:rPr>
              <a:t>the </a:t>
            </a:r>
            <a:r>
              <a:rPr dirty="0" sz="1050" spc="-5" b="1">
                <a:solidFill>
                  <a:srgbClr val="333333"/>
                </a:solidFill>
                <a:latin typeface="Arial"/>
                <a:cs typeface="Arial"/>
              </a:rPr>
              <a:t>axonal </a:t>
            </a:r>
            <a:r>
              <a:rPr dirty="0" sz="1050" b="1">
                <a:solidFill>
                  <a:srgbClr val="333333"/>
                </a:solidFill>
                <a:latin typeface="Arial"/>
                <a:cs typeface="Arial"/>
              </a:rPr>
              <a:t>membrane </a:t>
            </a:r>
            <a:r>
              <a:rPr dirty="0" sz="1050" spc="-280" b="1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dirty="0" sz="1050" spc="-5" b="1">
                <a:solidFill>
                  <a:srgbClr val="333333"/>
                </a:solidFill>
                <a:latin typeface="Arial"/>
                <a:cs typeface="Arial"/>
              </a:rPr>
              <a:t>is</a:t>
            </a:r>
            <a:r>
              <a:rPr dirty="0" sz="1050" spc="-25" b="1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dirty="0" sz="1050" spc="-5" b="1">
                <a:solidFill>
                  <a:srgbClr val="333333"/>
                </a:solidFill>
                <a:latin typeface="Arial"/>
                <a:cs typeface="Arial"/>
              </a:rPr>
              <a:t>(2011)</a:t>
            </a:r>
            <a:endParaRPr sz="1050">
              <a:latin typeface="Arial"/>
              <a:cs typeface="Arial"/>
            </a:endParaRPr>
          </a:p>
          <a:p>
            <a:pPr lvl="1" marL="212090" indent="-161925">
              <a:lnSpc>
                <a:spcPct val="100000"/>
              </a:lnSpc>
              <a:spcBef>
                <a:spcPts val="700"/>
              </a:spcBef>
              <a:buAutoNum type="alphaUcPeriod"/>
              <a:tabLst>
                <a:tab pos="212725" algn="l"/>
              </a:tabLst>
            </a:pPr>
            <a:r>
              <a:rPr dirty="0" sz="1050">
                <a:solidFill>
                  <a:srgbClr val="333333"/>
                </a:solidFill>
                <a:latin typeface="Arial MT"/>
                <a:cs typeface="Arial MT"/>
              </a:rPr>
              <a:t>i</a:t>
            </a:r>
            <a:r>
              <a:rPr dirty="0" sz="1050" spc="10">
                <a:solidFill>
                  <a:srgbClr val="333333"/>
                </a:solidFill>
                <a:latin typeface="Arial MT"/>
                <a:cs typeface="Arial MT"/>
              </a:rPr>
              <a:t>m</a:t>
            </a:r>
            <a:r>
              <a:rPr dirty="0" sz="1050" spc="10">
                <a:solidFill>
                  <a:srgbClr val="333333"/>
                </a:solidFill>
                <a:latin typeface="Arial MT"/>
                <a:cs typeface="Arial MT"/>
              </a:rPr>
              <a:t>p</a:t>
            </a:r>
            <a:r>
              <a:rPr dirty="0" sz="1050" spc="-15">
                <a:solidFill>
                  <a:srgbClr val="333333"/>
                </a:solidFill>
                <a:latin typeface="Arial MT"/>
                <a:cs typeface="Arial MT"/>
              </a:rPr>
              <a:t>e</a:t>
            </a:r>
            <a:r>
              <a:rPr dirty="0" sz="1050" spc="-20">
                <a:solidFill>
                  <a:srgbClr val="333333"/>
                </a:solidFill>
                <a:latin typeface="Arial MT"/>
                <a:cs typeface="Arial MT"/>
              </a:rPr>
              <a:t>r</a:t>
            </a:r>
            <a:r>
              <a:rPr dirty="0" sz="1050" spc="35">
                <a:solidFill>
                  <a:srgbClr val="333333"/>
                </a:solidFill>
                <a:latin typeface="Arial MT"/>
                <a:cs typeface="Arial MT"/>
              </a:rPr>
              <a:t>m</a:t>
            </a:r>
            <a:r>
              <a:rPr dirty="0" sz="1050" spc="-15">
                <a:solidFill>
                  <a:srgbClr val="333333"/>
                </a:solidFill>
                <a:latin typeface="Arial MT"/>
                <a:cs typeface="Arial MT"/>
              </a:rPr>
              <a:t>e</a:t>
            </a:r>
            <a:r>
              <a:rPr dirty="0" sz="1050" spc="-35">
                <a:solidFill>
                  <a:srgbClr val="333333"/>
                </a:solidFill>
                <a:latin typeface="Arial MT"/>
                <a:cs typeface="Arial MT"/>
              </a:rPr>
              <a:t>a</a:t>
            </a:r>
            <a:r>
              <a:rPr dirty="0" sz="1050" spc="10">
                <a:solidFill>
                  <a:srgbClr val="333333"/>
                </a:solidFill>
                <a:latin typeface="Arial MT"/>
                <a:cs typeface="Arial MT"/>
              </a:rPr>
              <a:t>b</a:t>
            </a:r>
            <a:r>
              <a:rPr dirty="0" sz="1050">
                <a:solidFill>
                  <a:srgbClr val="333333"/>
                </a:solidFill>
                <a:latin typeface="Arial MT"/>
                <a:cs typeface="Arial MT"/>
              </a:rPr>
              <a:t>l</a:t>
            </a:r>
            <a:r>
              <a:rPr dirty="0" sz="1050">
                <a:solidFill>
                  <a:srgbClr val="333333"/>
                </a:solidFill>
                <a:latin typeface="Arial MT"/>
                <a:cs typeface="Arial MT"/>
              </a:rPr>
              <a:t>e</a:t>
            </a:r>
            <a:r>
              <a:rPr dirty="0" sz="1050" spc="-2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dirty="0" sz="1050" spc="-10">
                <a:solidFill>
                  <a:srgbClr val="333333"/>
                </a:solidFill>
                <a:latin typeface="Arial MT"/>
                <a:cs typeface="Arial MT"/>
              </a:rPr>
              <a:t>t</a:t>
            </a:r>
            <a:r>
              <a:rPr dirty="0" sz="1050">
                <a:solidFill>
                  <a:srgbClr val="333333"/>
                </a:solidFill>
                <a:latin typeface="Arial MT"/>
                <a:cs typeface="Arial MT"/>
              </a:rPr>
              <a:t>o</a:t>
            </a:r>
            <a:r>
              <a:rPr dirty="0" sz="1050" spc="-2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dirty="0" sz="1050" spc="10">
                <a:solidFill>
                  <a:srgbClr val="333333"/>
                </a:solidFill>
                <a:latin typeface="Arial MT"/>
                <a:cs typeface="Arial MT"/>
              </a:rPr>
              <a:t>b</a:t>
            </a:r>
            <a:r>
              <a:rPr dirty="0" sz="1050" spc="-15">
                <a:solidFill>
                  <a:srgbClr val="333333"/>
                </a:solidFill>
                <a:latin typeface="Arial MT"/>
                <a:cs typeface="Arial MT"/>
              </a:rPr>
              <a:t>o</a:t>
            </a:r>
            <a:r>
              <a:rPr dirty="0" sz="1050" spc="-10">
                <a:solidFill>
                  <a:srgbClr val="333333"/>
                </a:solidFill>
                <a:latin typeface="Arial MT"/>
                <a:cs typeface="Arial MT"/>
              </a:rPr>
              <a:t>t</a:t>
            </a:r>
            <a:r>
              <a:rPr dirty="0" sz="1050">
                <a:solidFill>
                  <a:srgbClr val="333333"/>
                </a:solidFill>
                <a:latin typeface="Arial MT"/>
                <a:cs typeface="Arial MT"/>
              </a:rPr>
              <a:t>h</a:t>
            </a:r>
            <a:r>
              <a:rPr dirty="0" sz="1050" spc="-2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333333"/>
                </a:solidFill>
                <a:latin typeface="Arial MT"/>
                <a:cs typeface="Arial MT"/>
              </a:rPr>
              <a:t>Na</a:t>
            </a:r>
            <a:r>
              <a:rPr dirty="0" baseline="33333" sz="750">
                <a:solidFill>
                  <a:srgbClr val="333333"/>
                </a:solidFill>
                <a:latin typeface="Arial MT"/>
                <a:cs typeface="Arial MT"/>
              </a:rPr>
              <a:t>+</a:t>
            </a:r>
            <a:r>
              <a:rPr dirty="0" baseline="33333" sz="750">
                <a:solidFill>
                  <a:srgbClr val="333333"/>
                </a:solidFill>
                <a:latin typeface="Arial MT"/>
                <a:cs typeface="Arial MT"/>
              </a:rPr>
              <a:t>  </a:t>
            </a:r>
            <a:r>
              <a:rPr dirty="0" sz="1050" spc="-15">
                <a:solidFill>
                  <a:srgbClr val="333333"/>
                </a:solidFill>
                <a:latin typeface="Arial MT"/>
                <a:cs typeface="Arial MT"/>
              </a:rPr>
              <a:t>a</a:t>
            </a:r>
            <a:r>
              <a:rPr dirty="0" sz="1050" spc="10">
                <a:solidFill>
                  <a:srgbClr val="333333"/>
                </a:solidFill>
                <a:latin typeface="Arial MT"/>
                <a:cs typeface="Arial MT"/>
              </a:rPr>
              <a:t>n</a:t>
            </a:r>
            <a:r>
              <a:rPr dirty="0" sz="1050">
                <a:solidFill>
                  <a:srgbClr val="333333"/>
                </a:solidFill>
                <a:latin typeface="Arial MT"/>
                <a:cs typeface="Arial MT"/>
              </a:rPr>
              <a:t>d</a:t>
            </a:r>
            <a:r>
              <a:rPr dirty="0" sz="1050" spc="-2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dirty="0" sz="1050" spc="-5">
                <a:solidFill>
                  <a:srgbClr val="333333"/>
                </a:solidFill>
                <a:latin typeface="Arial MT"/>
                <a:cs typeface="Arial MT"/>
              </a:rPr>
              <a:t>K</a:t>
            </a:r>
            <a:r>
              <a:rPr dirty="0" baseline="33333" sz="750">
                <a:solidFill>
                  <a:srgbClr val="333333"/>
                </a:solidFill>
                <a:latin typeface="Arial MT"/>
                <a:cs typeface="Arial MT"/>
              </a:rPr>
              <a:t>+</a:t>
            </a:r>
            <a:r>
              <a:rPr dirty="0" baseline="33333" sz="750">
                <a:solidFill>
                  <a:srgbClr val="333333"/>
                </a:solidFill>
                <a:latin typeface="Arial MT"/>
                <a:cs typeface="Arial MT"/>
              </a:rPr>
              <a:t>  </a:t>
            </a:r>
            <a:r>
              <a:rPr dirty="0" sz="1050">
                <a:solidFill>
                  <a:srgbClr val="333333"/>
                </a:solidFill>
                <a:latin typeface="Arial MT"/>
                <a:cs typeface="Arial MT"/>
              </a:rPr>
              <a:t>i</a:t>
            </a:r>
            <a:r>
              <a:rPr dirty="0" sz="1050" spc="10">
                <a:solidFill>
                  <a:srgbClr val="333333"/>
                </a:solidFill>
                <a:latin typeface="Arial MT"/>
                <a:cs typeface="Arial MT"/>
              </a:rPr>
              <a:t>o</a:t>
            </a:r>
            <a:r>
              <a:rPr dirty="0" sz="1050" spc="-15">
                <a:solidFill>
                  <a:srgbClr val="333333"/>
                </a:solidFill>
                <a:latin typeface="Arial MT"/>
                <a:cs typeface="Arial MT"/>
              </a:rPr>
              <a:t>n</a:t>
            </a:r>
            <a:r>
              <a:rPr dirty="0" sz="1050">
                <a:solidFill>
                  <a:srgbClr val="333333"/>
                </a:solidFill>
                <a:latin typeface="Arial MT"/>
                <a:cs typeface="Arial MT"/>
              </a:rPr>
              <a:t>s</a:t>
            </a:r>
            <a:endParaRPr sz="1050">
              <a:latin typeface="Arial MT"/>
              <a:cs typeface="Arial MT"/>
            </a:endParaRPr>
          </a:p>
          <a:p>
            <a:pPr lvl="1" marL="212090" indent="-161925">
              <a:lnSpc>
                <a:spcPct val="100000"/>
              </a:lnSpc>
              <a:spcBef>
                <a:spcPts val="690"/>
              </a:spcBef>
              <a:buAutoNum type="alphaUcPeriod"/>
              <a:tabLst>
                <a:tab pos="212725" algn="l"/>
              </a:tabLst>
            </a:pPr>
            <a:r>
              <a:rPr dirty="0" sz="1050" spc="-15">
                <a:solidFill>
                  <a:srgbClr val="333333"/>
                </a:solidFill>
                <a:latin typeface="Arial MT"/>
                <a:cs typeface="Arial MT"/>
              </a:rPr>
              <a:t>e</a:t>
            </a:r>
            <a:r>
              <a:rPr dirty="0" sz="1050" spc="10">
                <a:solidFill>
                  <a:srgbClr val="333333"/>
                </a:solidFill>
                <a:latin typeface="Arial MT"/>
                <a:cs typeface="Arial MT"/>
              </a:rPr>
              <a:t>q</a:t>
            </a:r>
            <a:r>
              <a:rPr dirty="0" sz="1050" spc="-15">
                <a:solidFill>
                  <a:srgbClr val="333333"/>
                </a:solidFill>
                <a:latin typeface="Arial MT"/>
                <a:cs typeface="Arial MT"/>
              </a:rPr>
              <a:t>ua</a:t>
            </a:r>
            <a:r>
              <a:rPr dirty="0" sz="1050">
                <a:solidFill>
                  <a:srgbClr val="333333"/>
                </a:solidFill>
                <a:latin typeface="Arial MT"/>
                <a:cs typeface="Arial MT"/>
              </a:rPr>
              <a:t>ll</a:t>
            </a:r>
            <a:r>
              <a:rPr dirty="0" sz="1050">
                <a:solidFill>
                  <a:srgbClr val="333333"/>
                </a:solidFill>
                <a:latin typeface="Arial MT"/>
                <a:cs typeface="Arial MT"/>
              </a:rPr>
              <a:t>y</a:t>
            </a:r>
            <a:r>
              <a:rPr dirty="0" sz="1050" spc="-3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dirty="0" sz="1050" spc="10">
                <a:solidFill>
                  <a:srgbClr val="333333"/>
                </a:solidFill>
                <a:latin typeface="Arial MT"/>
                <a:cs typeface="Arial MT"/>
              </a:rPr>
              <a:t>p</a:t>
            </a:r>
            <a:r>
              <a:rPr dirty="0" sz="1050" spc="-15">
                <a:solidFill>
                  <a:srgbClr val="333333"/>
                </a:solidFill>
                <a:latin typeface="Arial MT"/>
                <a:cs typeface="Arial MT"/>
              </a:rPr>
              <a:t>e</a:t>
            </a:r>
            <a:r>
              <a:rPr dirty="0" sz="1050" spc="5">
                <a:solidFill>
                  <a:srgbClr val="333333"/>
                </a:solidFill>
                <a:latin typeface="Arial MT"/>
                <a:cs typeface="Arial MT"/>
              </a:rPr>
              <a:t>r</a:t>
            </a:r>
            <a:r>
              <a:rPr dirty="0" sz="1050" spc="35">
                <a:solidFill>
                  <a:srgbClr val="333333"/>
                </a:solidFill>
                <a:latin typeface="Arial MT"/>
                <a:cs typeface="Arial MT"/>
              </a:rPr>
              <a:t>m</a:t>
            </a:r>
            <a:r>
              <a:rPr dirty="0" sz="1050" spc="-15">
                <a:solidFill>
                  <a:srgbClr val="333333"/>
                </a:solidFill>
                <a:latin typeface="Arial MT"/>
                <a:cs typeface="Arial MT"/>
              </a:rPr>
              <a:t>ea</a:t>
            </a:r>
            <a:r>
              <a:rPr dirty="0" sz="1050" spc="10">
                <a:solidFill>
                  <a:srgbClr val="333333"/>
                </a:solidFill>
                <a:latin typeface="Arial MT"/>
                <a:cs typeface="Arial MT"/>
              </a:rPr>
              <a:t>b</a:t>
            </a:r>
            <a:r>
              <a:rPr dirty="0" sz="1050">
                <a:solidFill>
                  <a:srgbClr val="333333"/>
                </a:solidFill>
                <a:latin typeface="Arial MT"/>
                <a:cs typeface="Arial MT"/>
              </a:rPr>
              <a:t>l</a:t>
            </a:r>
            <a:r>
              <a:rPr dirty="0" sz="1050">
                <a:solidFill>
                  <a:srgbClr val="333333"/>
                </a:solidFill>
                <a:latin typeface="Arial MT"/>
                <a:cs typeface="Arial MT"/>
              </a:rPr>
              <a:t>e</a:t>
            </a:r>
            <a:r>
              <a:rPr dirty="0" sz="1050" spc="-2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dirty="0" sz="1050" spc="-10">
                <a:solidFill>
                  <a:srgbClr val="333333"/>
                </a:solidFill>
                <a:latin typeface="Arial MT"/>
                <a:cs typeface="Arial MT"/>
              </a:rPr>
              <a:t>t</a:t>
            </a:r>
            <a:r>
              <a:rPr dirty="0" sz="1050">
                <a:solidFill>
                  <a:srgbClr val="333333"/>
                </a:solidFill>
                <a:latin typeface="Arial MT"/>
                <a:cs typeface="Arial MT"/>
              </a:rPr>
              <a:t>o</a:t>
            </a:r>
            <a:r>
              <a:rPr dirty="0" sz="1050" spc="-2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dirty="0" sz="1050" spc="10">
                <a:solidFill>
                  <a:srgbClr val="333333"/>
                </a:solidFill>
                <a:latin typeface="Arial MT"/>
                <a:cs typeface="Arial MT"/>
              </a:rPr>
              <a:t>b</a:t>
            </a:r>
            <a:r>
              <a:rPr dirty="0" sz="1050" spc="-15">
                <a:solidFill>
                  <a:srgbClr val="333333"/>
                </a:solidFill>
                <a:latin typeface="Arial MT"/>
                <a:cs typeface="Arial MT"/>
              </a:rPr>
              <a:t>o</a:t>
            </a:r>
            <a:r>
              <a:rPr dirty="0" sz="1050" spc="-10">
                <a:solidFill>
                  <a:srgbClr val="333333"/>
                </a:solidFill>
                <a:latin typeface="Arial MT"/>
                <a:cs typeface="Arial MT"/>
              </a:rPr>
              <a:t>t</a:t>
            </a:r>
            <a:r>
              <a:rPr dirty="0" sz="1050">
                <a:solidFill>
                  <a:srgbClr val="333333"/>
                </a:solidFill>
                <a:latin typeface="Arial MT"/>
                <a:cs typeface="Arial MT"/>
              </a:rPr>
              <a:t>h</a:t>
            </a:r>
            <a:r>
              <a:rPr dirty="0" sz="1050" spc="-2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333333"/>
                </a:solidFill>
                <a:latin typeface="Arial MT"/>
                <a:cs typeface="Arial MT"/>
              </a:rPr>
              <a:t>N</a:t>
            </a:r>
            <a:r>
              <a:rPr dirty="0" sz="1050" spc="5">
                <a:solidFill>
                  <a:srgbClr val="333333"/>
                </a:solidFill>
                <a:latin typeface="Arial MT"/>
                <a:cs typeface="Arial MT"/>
              </a:rPr>
              <a:t>a</a:t>
            </a:r>
            <a:r>
              <a:rPr dirty="0" baseline="33333" sz="750">
                <a:solidFill>
                  <a:srgbClr val="333333"/>
                </a:solidFill>
                <a:latin typeface="Arial MT"/>
                <a:cs typeface="Arial MT"/>
              </a:rPr>
              <a:t>+</a:t>
            </a:r>
            <a:r>
              <a:rPr dirty="0" baseline="33333" sz="75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dirty="0" sz="1050" spc="-15">
                <a:solidFill>
                  <a:srgbClr val="333333"/>
                </a:solidFill>
                <a:latin typeface="Arial MT"/>
                <a:cs typeface="Arial MT"/>
              </a:rPr>
              <a:t>an</a:t>
            </a:r>
            <a:r>
              <a:rPr dirty="0" sz="1050">
                <a:solidFill>
                  <a:srgbClr val="333333"/>
                </a:solidFill>
                <a:latin typeface="Arial MT"/>
                <a:cs typeface="Arial MT"/>
              </a:rPr>
              <a:t>d</a:t>
            </a:r>
            <a:r>
              <a:rPr dirty="0" sz="1050" spc="-2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dirty="0" sz="1050" spc="-10">
                <a:solidFill>
                  <a:srgbClr val="333333"/>
                </a:solidFill>
                <a:latin typeface="Arial MT"/>
                <a:cs typeface="Arial MT"/>
              </a:rPr>
              <a:t>K</a:t>
            </a:r>
            <a:r>
              <a:rPr dirty="0" baseline="33333" sz="750">
                <a:solidFill>
                  <a:srgbClr val="333333"/>
                </a:solidFill>
                <a:latin typeface="Arial MT"/>
                <a:cs typeface="Arial MT"/>
              </a:rPr>
              <a:t>+</a:t>
            </a:r>
            <a:r>
              <a:rPr dirty="0" baseline="33333" sz="75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dirty="0" baseline="33333" sz="750" spc="37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333333"/>
                </a:solidFill>
                <a:latin typeface="Arial MT"/>
                <a:cs typeface="Arial MT"/>
              </a:rPr>
              <a:t>i</a:t>
            </a:r>
            <a:r>
              <a:rPr dirty="0" sz="1050" spc="-15">
                <a:solidFill>
                  <a:srgbClr val="333333"/>
                </a:solidFill>
                <a:latin typeface="Arial MT"/>
                <a:cs typeface="Arial MT"/>
              </a:rPr>
              <a:t>on</a:t>
            </a:r>
            <a:r>
              <a:rPr dirty="0" sz="1050">
                <a:solidFill>
                  <a:srgbClr val="333333"/>
                </a:solidFill>
                <a:latin typeface="Arial MT"/>
                <a:cs typeface="Arial MT"/>
              </a:rPr>
              <a:t>s</a:t>
            </a:r>
            <a:endParaRPr sz="1050">
              <a:latin typeface="Arial MT"/>
              <a:cs typeface="Arial MT"/>
            </a:endParaRPr>
          </a:p>
          <a:p>
            <a:pPr lvl="1" marL="220979" indent="-170815">
              <a:lnSpc>
                <a:spcPct val="100000"/>
              </a:lnSpc>
              <a:spcBef>
                <a:spcPts val="705"/>
              </a:spcBef>
              <a:buAutoNum type="alphaUcPeriod"/>
              <a:tabLst>
                <a:tab pos="221615" algn="l"/>
              </a:tabLst>
            </a:pPr>
            <a:r>
              <a:rPr dirty="0" sz="1050">
                <a:solidFill>
                  <a:srgbClr val="333333"/>
                </a:solidFill>
                <a:latin typeface="Arial MT"/>
                <a:cs typeface="Arial MT"/>
              </a:rPr>
              <a:t>c</a:t>
            </a:r>
            <a:r>
              <a:rPr dirty="0" sz="1050" spc="-15">
                <a:solidFill>
                  <a:srgbClr val="333333"/>
                </a:solidFill>
                <a:latin typeface="Arial MT"/>
                <a:cs typeface="Arial MT"/>
              </a:rPr>
              <a:t>o</a:t>
            </a:r>
            <a:r>
              <a:rPr dirty="0" sz="1050" spc="10">
                <a:solidFill>
                  <a:srgbClr val="333333"/>
                </a:solidFill>
                <a:latin typeface="Arial MT"/>
                <a:cs typeface="Arial MT"/>
              </a:rPr>
              <a:t>m</a:t>
            </a:r>
            <a:r>
              <a:rPr dirty="0" sz="1050" spc="10">
                <a:solidFill>
                  <a:srgbClr val="333333"/>
                </a:solidFill>
                <a:latin typeface="Arial MT"/>
                <a:cs typeface="Arial MT"/>
              </a:rPr>
              <a:t>p</a:t>
            </a:r>
            <a:r>
              <a:rPr dirty="0" sz="1050" spc="-15">
                <a:solidFill>
                  <a:srgbClr val="333333"/>
                </a:solidFill>
                <a:latin typeface="Arial MT"/>
                <a:cs typeface="Arial MT"/>
              </a:rPr>
              <a:t>a</a:t>
            </a:r>
            <a:r>
              <a:rPr dirty="0" sz="1050" spc="5">
                <a:solidFill>
                  <a:srgbClr val="333333"/>
                </a:solidFill>
                <a:latin typeface="Arial MT"/>
                <a:cs typeface="Arial MT"/>
              </a:rPr>
              <a:t>r</a:t>
            </a:r>
            <a:r>
              <a:rPr dirty="0" sz="1050" spc="-15">
                <a:solidFill>
                  <a:srgbClr val="333333"/>
                </a:solidFill>
                <a:latin typeface="Arial MT"/>
                <a:cs typeface="Arial MT"/>
              </a:rPr>
              <a:t>a</a:t>
            </a:r>
            <a:r>
              <a:rPr dirty="0" sz="1050" spc="-10">
                <a:solidFill>
                  <a:srgbClr val="333333"/>
                </a:solidFill>
                <a:latin typeface="Arial MT"/>
                <a:cs typeface="Arial MT"/>
              </a:rPr>
              <a:t>t</a:t>
            </a:r>
            <a:r>
              <a:rPr dirty="0" sz="1050" spc="-20">
                <a:solidFill>
                  <a:srgbClr val="333333"/>
                </a:solidFill>
                <a:latin typeface="Arial MT"/>
                <a:cs typeface="Arial MT"/>
              </a:rPr>
              <a:t>i</a:t>
            </a:r>
            <a:r>
              <a:rPr dirty="0" sz="1050" spc="20">
                <a:solidFill>
                  <a:srgbClr val="333333"/>
                </a:solidFill>
                <a:latin typeface="Arial MT"/>
                <a:cs typeface="Arial MT"/>
              </a:rPr>
              <a:t>v</a:t>
            </a:r>
            <a:r>
              <a:rPr dirty="0" sz="1050" spc="-15">
                <a:solidFill>
                  <a:srgbClr val="333333"/>
                </a:solidFill>
                <a:latin typeface="Arial MT"/>
                <a:cs typeface="Arial MT"/>
              </a:rPr>
              <a:t>e</a:t>
            </a:r>
            <a:r>
              <a:rPr dirty="0" sz="1050">
                <a:solidFill>
                  <a:srgbClr val="333333"/>
                </a:solidFill>
                <a:latin typeface="Arial MT"/>
                <a:cs typeface="Arial MT"/>
              </a:rPr>
              <a:t>l</a:t>
            </a:r>
            <a:r>
              <a:rPr dirty="0" sz="1050">
                <a:solidFill>
                  <a:srgbClr val="333333"/>
                </a:solidFill>
                <a:latin typeface="Arial MT"/>
                <a:cs typeface="Arial MT"/>
              </a:rPr>
              <a:t>y</a:t>
            </a:r>
            <a:r>
              <a:rPr dirty="0" sz="1050" spc="-55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dirty="0" sz="1050" spc="35">
                <a:solidFill>
                  <a:srgbClr val="333333"/>
                </a:solidFill>
                <a:latin typeface="Arial MT"/>
                <a:cs typeface="Arial MT"/>
              </a:rPr>
              <a:t>m</a:t>
            </a:r>
            <a:r>
              <a:rPr dirty="0" sz="1050" spc="-15">
                <a:solidFill>
                  <a:srgbClr val="333333"/>
                </a:solidFill>
                <a:latin typeface="Arial MT"/>
                <a:cs typeface="Arial MT"/>
              </a:rPr>
              <a:t>o</a:t>
            </a:r>
            <a:r>
              <a:rPr dirty="0" sz="1050" spc="5">
                <a:solidFill>
                  <a:srgbClr val="333333"/>
                </a:solidFill>
                <a:latin typeface="Arial MT"/>
                <a:cs typeface="Arial MT"/>
              </a:rPr>
              <a:t>r</a:t>
            </a:r>
            <a:r>
              <a:rPr dirty="0" sz="1050">
                <a:solidFill>
                  <a:srgbClr val="333333"/>
                </a:solidFill>
                <a:latin typeface="Arial MT"/>
                <a:cs typeface="Arial MT"/>
              </a:rPr>
              <a:t>e</a:t>
            </a:r>
            <a:r>
              <a:rPr dirty="0" sz="1050" spc="-2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dirty="0" sz="1050" spc="10">
                <a:solidFill>
                  <a:srgbClr val="333333"/>
                </a:solidFill>
                <a:latin typeface="Arial MT"/>
                <a:cs typeface="Arial MT"/>
              </a:rPr>
              <a:t>p</a:t>
            </a:r>
            <a:r>
              <a:rPr dirty="0" sz="1050" spc="-15">
                <a:solidFill>
                  <a:srgbClr val="333333"/>
                </a:solidFill>
                <a:latin typeface="Arial MT"/>
                <a:cs typeface="Arial MT"/>
              </a:rPr>
              <a:t>e</a:t>
            </a:r>
            <a:r>
              <a:rPr dirty="0" sz="1050" spc="-20">
                <a:solidFill>
                  <a:srgbClr val="333333"/>
                </a:solidFill>
                <a:latin typeface="Arial MT"/>
                <a:cs typeface="Arial MT"/>
              </a:rPr>
              <a:t>r</a:t>
            </a:r>
            <a:r>
              <a:rPr dirty="0" sz="1050" spc="35">
                <a:solidFill>
                  <a:srgbClr val="333333"/>
                </a:solidFill>
                <a:latin typeface="Arial MT"/>
                <a:cs typeface="Arial MT"/>
              </a:rPr>
              <a:t>m</a:t>
            </a:r>
            <a:r>
              <a:rPr dirty="0" sz="1050" spc="-15">
                <a:solidFill>
                  <a:srgbClr val="333333"/>
                </a:solidFill>
                <a:latin typeface="Arial MT"/>
                <a:cs typeface="Arial MT"/>
              </a:rPr>
              <a:t>e</a:t>
            </a:r>
            <a:r>
              <a:rPr dirty="0" sz="1050" spc="-35">
                <a:solidFill>
                  <a:srgbClr val="333333"/>
                </a:solidFill>
                <a:latin typeface="Arial MT"/>
                <a:cs typeface="Arial MT"/>
              </a:rPr>
              <a:t>a</a:t>
            </a:r>
            <a:r>
              <a:rPr dirty="0" sz="1050" spc="10">
                <a:solidFill>
                  <a:srgbClr val="333333"/>
                </a:solidFill>
                <a:latin typeface="Arial MT"/>
                <a:cs typeface="Arial MT"/>
              </a:rPr>
              <a:t>b</a:t>
            </a:r>
            <a:r>
              <a:rPr dirty="0" sz="1050">
                <a:solidFill>
                  <a:srgbClr val="333333"/>
                </a:solidFill>
                <a:latin typeface="Arial MT"/>
                <a:cs typeface="Arial MT"/>
              </a:rPr>
              <a:t>l</a:t>
            </a:r>
            <a:r>
              <a:rPr dirty="0" sz="1050">
                <a:solidFill>
                  <a:srgbClr val="333333"/>
                </a:solidFill>
                <a:latin typeface="Arial MT"/>
                <a:cs typeface="Arial MT"/>
              </a:rPr>
              <a:t>e</a:t>
            </a:r>
            <a:r>
              <a:rPr dirty="0" sz="1050" spc="-2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dirty="0" sz="1050" spc="-10">
                <a:solidFill>
                  <a:srgbClr val="333333"/>
                </a:solidFill>
                <a:latin typeface="Arial MT"/>
                <a:cs typeface="Arial MT"/>
              </a:rPr>
              <a:t>t</a:t>
            </a:r>
            <a:r>
              <a:rPr dirty="0" sz="1050">
                <a:solidFill>
                  <a:srgbClr val="333333"/>
                </a:solidFill>
                <a:latin typeface="Arial MT"/>
                <a:cs typeface="Arial MT"/>
              </a:rPr>
              <a:t>o</a:t>
            </a:r>
            <a:r>
              <a:rPr dirty="0" sz="1050" spc="-2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333333"/>
                </a:solidFill>
                <a:latin typeface="Arial MT"/>
                <a:cs typeface="Arial MT"/>
              </a:rPr>
              <a:t>N</a:t>
            </a:r>
            <a:r>
              <a:rPr dirty="0" sz="1050" spc="10">
                <a:solidFill>
                  <a:srgbClr val="333333"/>
                </a:solidFill>
                <a:latin typeface="Arial MT"/>
                <a:cs typeface="Arial MT"/>
              </a:rPr>
              <a:t>a</a:t>
            </a:r>
            <a:r>
              <a:rPr dirty="0" baseline="33333" sz="750">
                <a:solidFill>
                  <a:srgbClr val="333333"/>
                </a:solidFill>
                <a:latin typeface="Arial MT"/>
                <a:cs typeface="Arial MT"/>
              </a:rPr>
              <a:t>+</a:t>
            </a:r>
            <a:r>
              <a:rPr dirty="0" baseline="33333" sz="750">
                <a:solidFill>
                  <a:srgbClr val="333333"/>
                </a:solidFill>
                <a:latin typeface="Arial MT"/>
                <a:cs typeface="Arial MT"/>
              </a:rPr>
              <a:t>  </a:t>
            </a:r>
            <a:r>
              <a:rPr dirty="0" sz="1050">
                <a:solidFill>
                  <a:srgbClr val="333333"/>
                </a:solidFill>
                <a:latin typeface="Arial MT"/>
                <a:cs typeface="Arial MT"/>
              </a:rPr>
              <a:t>i</a:t>
            </a:r>
            <a:r>
              <a:rPr dirty="0" sz="1050" spc="-15">
                <a:solidFill>
                  <a:srgbClr val="333333"/>
                </a:solidFill>
                <a:latin typeface="Arial MT"/>
                <a:cs typeface="Arial MT"/>
              </a:rPr>
              <a:t>on</a:t>
            </a:r>
            <a:r>
              <a:rPr dirty="0" sz="1050">
                <a:solidFill>
                  <a:srgbClr val="333333"/>
                </a:solidFill>
                <a:latin typeface="Arial MT"/>
                <a:cs typeface="Arial MT"/>
              </a:rPr>
              <a:t>s</a:t>
            </a:r>
            <a:r>
              <a:rPr dirty="0" sz="1050" spc="-5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dirty="0" sz="1050" spc="-15">
                <a:solidFill>
                  <a:srgbClr val="333333"/>
                </a:solidFill>
                <a:latin typeface="Arial MT"/>
                <a:cs typeface="Arial MT"/>
              </a:rPr>
              <a:t>a</a:t>
            </a:r>
            <a:r>
              <a:rPr dirty="0" sz="1050" spc="10">
                <a:solidFill>
                  <a:srgbClr val="333333"/>
                </a:solidFill>
                <a:latin typeface="Arial MT"/>
                <a:cs typeface="Arial MT"/>
              </a:rPr>
              <a:t>n</a:t>
            </a:r>
            <a:r>
              <a:rPr dirty="0" sz="1050">
                <a:solidFill>
                  <a:srgbClr val="333333"/>
                </a:solidFill>
                <a:latin typeface="Arial MT"/>
                <a:cs typeface="Arial MT"/>
              </a:rPr>
              <a:t>d</a:t>
            </a:r>
            <a:r>
              <a:rPr dirty="0" sz="1050" spc="-2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dirty="0" sz="1050" spc="10">
                <a:solidFill>
                  <a:srgbClr val="333333"/>
                </a:solidFill>
                <a:latin typeface="Arial MT"/>
                <a:cs typeface="Arial MT"/>
              </a:rPr>
              <a:t>n</a:t>
            </a:r>
            <a:r>
              <a:rPr dirty="0" sz="1050" spc="-15">
                <a:solidFill>
                  <a:srgbClr val="333333"/>
                </a:solidFill>
                <a:latin typeface="Arial MT"/>
                <a:cs typeface="Arial MT"/>
              </a:rPr>
              <a:t>ea</a:t>
            </a:r>
            <a:r>
              <a:rPr dirty="0" sz="1050" spc="5">
                <a:solidFill>
                  <a:srgbClr val="333333"/>
                </a:solidFill>
                <a:latin typeface="Arial MT"/>
                <a:cs typeface="Arial MT"/>
              </a:rPr>
              <a:t>r</a:t>
            </a:r>
            <a:r>
              <a:rPr dirty="0" sz="1050">
                <a:solidFill>
                  <a:srgbClr val="333333"/>
                </a:solidFill>
                <a:latin typeface="Arial MT"/>
                <a:cs typeface="Arial MT"/>
              </a:rPr>
              <a:t>l</a:t>
            </a:r>
            <a:r>
              <a:rPr dirty="0" sz="1050">
                <a:solidFill>
                  <a:srgbClr val="333333"/>
                </a:solidFill>
                <a:latin typeface="Arial MT"/>
                <a:cs typeface="Arial MT"/>
              </a:rPr>
              <a:t>y</a:t>
            </a:r>
            <a:r>
              <a:rPr dirty="0" sz="1050" spc="-3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333333"/>
                </a:solidFill>
                <a:latin typeface="Arial MT"/>
                <a:cs typeface="Arial MT"/>
              </a:rPr>
              <a:t>i</a:t>
            </a:r>
            <a:r>
              <a:rPr dirty="0" sz="1050" spc="10">
                <a:solidFill>
                  <a:srgbClr val="333333"/>
                </a:solidFill>
                <a:latin typeface="Arial MT"/>
                <a:cs typeface="Arial MT"/>
              </a:rPr>
              <a:t>m</a:t>
            </a:r>
            <a:r>
              <a:rPr dirty="0" sz="1050" spc="10">
                <a:solidFill>
                  <a:srgbClr val="333333"/>
                </a:solidFill>
                <a:latin typeface="Arial MT"/>
                <a:cs typeface="Arial MT"/>
              </a:rPr>
              <a:t>p</a:t>
            </a:r>
            <a:r>
              <a:rPr dirty="0" sz="1050" spc="-15">
                <a:solidFill>
                  <a:srgbClr val="333333"/>
                </a:solidFill>
                <a:latin typeface="Arial MT"/>
                <a:cs typeface="Arial MT"/>
              </a:rPr>
              <a:t>e</a:t>
            </a:r>
            <a:r>
              <a:rPr dirty="0" sz="1050" spc="-20">
                <a:solidFill>
                  <a:srgbClr val="333333"/>
                </a:solidFill>
                <a:latin typeface="Arial MT"/>
                <a:cs typeface="Arial MT"/>
              </a:rPr>
              <a:t>r</a:t>
            </a:r>
            <a:r>
              <a:rPr dirty="0" sz="1050" spc="35">
                <a:solidFill>
                  <a:srgbClr val="333333"/>
                </a:solidFill>
                <a:latin typeface="Arial MT"/>
                <a:cs typeface="Arial MT"/>
              </a:rPr>
              <a:t>m</a:t>
            </a:r>
            <a:r>
              <a:rPr dirty="0" sz="1050" spc="-15">
                <a:solidFill>
                  <a:srgbClr val="333333"/>
                </a:solidFill>
                <a:latin typeface="Arial MT"/>
                <a:cs typeface="Arial MT"/>
              </a:rPr>
              <a:t>ea</a:t>
            </a:r>
            <a:r>
              <a:rPr dirty="0" sz="1050" spc="5">
                <a:solidFill>
                  <a:srgbClr val="333333"/>
                </a:solidFill>
                <a:latin typeface="Arial MT"/>
                <a:cs typeface="Arial MT"/>
              </a:rPr>
              <a:t>b</a:t>
            </a:r>
            <a:r>
              <a:rPr dirty="0" sz="1050">
                <a:solidFill>
                  <a:srgbClr val="333333"/>
                </a:solidFill>
                <a:latin typeface="Arial MT"/>
                <a:cs typeface="Arial MT"/>
              </a:rPr>
              <a:t>l</a:t>
            </a:r>
            <a:r>
              <a:rPr dirty="0" sz="1050">
                <a:solidFill>
                  <a:srgbClr val="333333"/>
                </a:solidFill>
                <a:latin typeface="Arial MT"/>
                <a:cs typeface="Arial MT"/>
              </a:rPr>
              <a:t>e</a:t>
            </a:r>
            <a:r>
              <a:rPr dirty="0" sz="1050" spc="-2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dirty="0" sz="1050" spc="-10">
                <a:solidFill>
                  <a:srgbClr val="333333"/>
                </a:solidFill>
                <a:latin typeface="Arial MT"/>
                <a:cs typeface="Arial MT"/>
              </a:rPr>
              <a:t>t</a:t>
            </a:r>
            <a:r>
              <a:rPr dirty="0" sz="1050">
                <a:solidFill>
                  <a:srgbClr val="333333"/>
                </a:solidFill>
                <a:latin typeface="Arial MT"/>
                <a:cs typeface="Arial MT"/>
              </a:rPr>
              <a:t>o</a:t>
            </a:r>
            <a:r>
              <a:rPr dirty="0" sz="1050" spc="-2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dirty="0" sz="1050" spc="-5">
                <a:solidFill>
                  <a:srgbClr val="333333"/>
                </a:solidFill>
                <a:latin typeface="Arial MT"/>
                <a:cs typeface="Arial MT"/>
              </a:rPr>
              <a:t>K</a:t>
            </a:r>
            <a:r>
              <a:rPr dirty="0" baseline="33333" sz="750">
                <a:solidFill>
                  <a:srgbClr val="333333"/>
                </a:solidFill>
                <a:latin typeface="Arial MT"/>
                <a:cs typeface="Arial MT"/>
              </a:rPr>
              <a:t>+</a:t>
            </a:r>
            <a:r>
              <a:rPr dirty="0" baseline="33333" sz="750">
                <a:solidFill>
                  <a:srgbClr val="333333"/>
                </a:solidFill>
                <a:latin typeface="Arial MT"/>
                <a:cs typeface="Arial MT"/>
              </a:rPr>
              <a:t>  </a:t>
            </a:r>
            <a:r>
              <a:rPr dirty="0" sz="1050">
                <a:solidFill>
                  <a:srgbClr val="333333"/>
                </a:solidFill>
                <a:latin typeface="Arial MT"/>
                <a:cs typeface="Arial MT"/>
              </a:rPr>
              <a:t>i</a:t>
            </a:r>
            <a:r>
              <a:rPr dirty="0" sz="1050" spc="-15">
                <a:solidFill>
                  <a:srgbClr val="333333"/>
                </a:solidFill>
                <a:latin typeface="Arial MT"/>
                <a:cs typeface="Arial MT"/>
              </a:rPr>
              <a:t>on</a:t>
            </a:r>
            <a:r>
              <a:rPr dirty="0" sz="1050">
                <a:solidFill>
                  <a:srgbClr val="333333"/>
                </a:solidFill>
                <a:latin typeface="Arial MT"/>
                <a:cs typeface="Arial MT"/>
              </a:rPr>
              <a:t>s</a:t>
            </a:r>
            <a:endParaRPr sz="1050">
              <a:latin typeface="Arial MT"/>
              <a:cs typeface="Arial MT"/>
            </a:endParaRPr>
          </a:p>
          <a:p>
            <a:pPr lvl="1" marL="220979" indent="-170815">
              <a:lnSpc>
                <a:spcPct val="100000"/>
              </a:lnSpc>
              <a:spcBef>
                <a:spcPts val="710"/>
              </a:spcBef>
              <a:buAutoNum type="alphaUcPeriod"/>
              <a:tabLst>
                <a:tab pos="221615" algn="l"/>
              </a:tabLst>
            </a:pPr>
            <a:r>
              <a:rPr dirty="0" sz="1050">
                <a:solidFill>
                  <a:srgbClr val="333333"/>
                </a:solidFill>
                <a:latin typeface="Arial MT"/>
                <a:cs typeface="Arial MT"/>
              </a:rPr>
              <a:t>c</a:t>
            </a:r>
            <a:r>
              <a:rPr dirty="0" sz="1050" spc="-15">
                <a:solidFill>
                  <a:srgbClr val="333333"/>
                </a:solidFill>
                <a:latin typeface="Arial MT"/>
                <a:cs typeface="Arial MT"/>
              </a:rPr>
              <a:t>o</a:t>
            </a:r>
            <a:r>
              <a:rPr dirty="0" sz="1050" spc="10">
                <a:solidFill>
                  <a:srgbClr val="333333"/>
                </a:solidFill>
                <a:latin typeface="Arial MT"/>
                <a:cs typeface="Arial MT"/>
              </a:rPr>
              <a:t>m</a:t>
            </a:r>
            <a:r>
              <a:rPr dirty="0" sz="1050" spc="10">
                <a:solidFill>
                  <a:srgbClr val="333333"/>
                </a:solidFill>
                <a:latin typeface="Arial MT"/>
                <a:cs typeface="Arial MT"/>
              </a:rPr>
              <a:t>p</a:t>
            </a:r>
            <a:r>
              <a:rPr dirty="0" sz="1050" spc="-15">
                <a:solidFill>
                  <a:srgbClr val="333333"/>
                </a:solidFill>
                <a:latin typeface="Arial MT"/>
                <a:cs typeface="Arial MT"/>
              </a:rPr>
              <a:t>a</a:t>
            </a:r>
            <a:r>
              <a:rPr dirty="0" sz="1050" spc="5">
                <a:solidFill>
                  <a:srgbClr val="333333"/>
                </a:solidFill>
                <a:latin typeface="Arial MT"/>
                <a:cs typeface="Arial MT"/>
              </a:rPr>
              <a:t>r</a:t>
            </a:r>
            <a:r>
              <a:rPr dirty="0" sz="1050" spc="-15">
                <a:solidFill>
                  <a:srgbClr val="333333"/>
                </a:solidFill>
                <a:latin typeface="Arial MT"/>
                <a:cs typeface="Arial MT"/>
              </a:rPr>
              <a:t>a</a:t>
            </a:r>
            <a:r>
              <a:rPr dirty="0" sz="1050" spc="-10">
                <a:solidFill>
                  <a:srgbClr val="333333"/>
                </a:solidFill>
                <a:latin typeface="Arial MT"/>
                <a:cs typeface="Arial MT"/>
              </a:rPr>
              <a:t>t</a:t>
            </a:r>
            <a:r>
              <a:rPr dirty="0" sz="1050" spc="-20">
                <a:solidFill>
                  <a:srgbClr val="333333"/>
                </a:solidFill>
                <a:latin typeface="Arial MT"/>
                <a:cs typeface="Arial MT"/>
              </a:rPr>
              <a:t>i</a:t>
            </a:r>
            <a:r>
              <a:rPr dirty="0" sz="1050" spc="20">
                <a:solidFill>
                  <a:srgbClr val="333333"/>
                </a:solidFill>
                <a:latin typeface="Arial MT"/>
                <a:cs typeface="Arial MT"/>
              </a:rPr>
              <a:t>v</a:t>
            </a:r>
            <a:r>
              <a:rPr dirty="0" sz="1050" spc="-15">
                <a:solidFill>
                  <a:srgbClr val="333333"/>
                </a:solidFill>
                <a:latin typeface="Arial MT"/>
                <a:cs typeface="Arial MT"/>
              </a:rPr>
              <a:t>e</a:t>
            </a:r>
            <a:r>
              <a:rPr dirty="0" sz="1050">
                <a:solidFill>
                  <a:srgbClr val="333333"/>
                </a:solidFill>
                <a:latin typeface="Arial MT"/>
                <a:cs typeface="Arial MT"/>
              </a:rPr>
              <a:t>l</a:t>
            </a:r>
            <a:r>
              <a:rPr dirty="0" sz="1050">
                <a:solidFill>
                  <a:srgbClr val="333333"/>
                </a:solidFill>
                <a:latin typeface="Arial MT"/>
                <a:cs typeface="Arial MT"/>
              </a:rPr>
              <a:t>y</a:t>
            </a:r>
            <a:r>
              <a:rPr dirty="0" sz="1050" spc="-55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dirty="0" sz="1050" spc="35">
                <a:solidFill>
                  <a:srgbClr val="333333"/>
                </a:solidFill>
                <a:latin typeface="Arial MT"/>
                <a:cs typeface="Arial MT"/>
              </a:rPr>
              <a:t>m</a:t>
            </a:r>
            <a:r>
              <a:rPr dirty="0" sz="1050" spc="-15">
                <a:solidFill>
                  <a:srgbClr val="333333"/>
                </a:solidFill>
                <a:latin typeface="Arial MT"/>
                <a:cs typeface="Arial MT"/>
              </a:rPr>
              <a:t>o</a:t>
            </a:r>
            <a:r>
              <a:rPr dirty="0" sz="1050" spc="5">
                <a:solidFill>
                  <a:srgbClr val="333333"/>
                </a:solidFill>
                <a:latin typeface="Arial MT"/>
                <a:cs typeface="Arial MT"/>
              </a:rPr>
              <a:t>r</a:t>
            </a:r>
            <a:r>
              <a:rPr dirty="0" sz="1050">
                <a:solidFill>
                  <a:srgbClr val="333333"/>
                </a:solidFill>
                <a:latin typeface="Arial MT"/>
                <a:cs typeface="Arial MT"/>
              </a:rPr>
              <a:t>e</a:t>
            </a:r>
            <a:r>
              <a:rPr dirty="0" sz="1050" spc="-2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dirty="0" sz="1050" spc="10">
                <a:solidFill>
                  <a:srgbClr val="333333"/>
                </a:solidFill>
                <a:latin typeface="Arial MT"/>
                <a:cs typeface="Arial MT"/>
              </a:rPr>
              <a:t>p</a:t>
            </a:r>
            <a:r>
              <a:rPr dirty="0" sz="1050" spc="-15">
                <a:solidFill>
                  <a:srgbClr val="333333"/>
                </a:solidFill>
                <a:latin typeface="Arial MT"/>
                <a:cs typeface="Arial MT"/>
              </a:rPr>
              <a:t>e</a:t>
            </a:r>
            <a:r>
              <a:rPr dirty="0" sz="1050" spc="-20">
                <a:solidFill>
                  <a:srgbClr val="333333"/>
                </a:solidFill>
                <a:latin typeface="Arial MT"/>
                <a:cs typeface="Arial MT"/>
              </a:rPr>
              <a:t>r</a:t>
            </a:r>
            <a:r>
              <a:rPr dirty="0" sz="1050" spc="35">
                <a:solidFill>
                  <a:srgbClr val="333333"/>
                </a:solidFill>
                <a:latin typeface="Arial MT"/>
                <a:cs typeface="Arial MT"/>
              </a:rPr>
              <a:t>m</a:t>
            </a:r>
            <a:r>
              <a:rPr dirty="0" sz="1050" spc="-15">
                <a:solidFill>
                  <a:srgbClr val="333333"/>
                </a:solidFill>
                <a:latin typeface="Arial MT"/>
                <a:cs typeface="Arial MT"/>
              </a:rPr>
              <a:t>e</a:t>
            </a:r>
            <a:r>
              <a:rPr dirty="0" sz="1050" spc="-35">
                <a:solidFill>
                  <a:srgbClr val="333333"/>
                </a:solidFill>
                <a:latin typeface="Arial MT"/>
                <a:cs typeface="Arial MT"/>
              </a:rPr>
              <a:t>a</a:t>
            </a:r>
            <a:r>
              <a:rPr dirty="0" sz="1050" spc="10">
                <a:solidFill>
                  <a:srgbClr val="333333"/>
                </a:solidFill>
                <a:latin typeface="Arial MT"/>
                <a:cs typeface="Arial MT"/>
              </a:rPr>
              <a:t>b</a:t>
            </a:r>
            <a:r>
              <a:rPr dirty="0" sz="1050">
                <a:solidFill>
                  <a:srgbClr val="333333"/>
                </a:solidFill>
                <a:latin typeface="Arial MT"/>
                <a:cs typeface="Arial MT"/>
              </a:rPr>
              <a:t>l</a:t>
            </a:r>
            <a:r>
              <a:rPr dirty="0" sz="1050">
                <a:solidFill>
                  <a:srgbClr val="333333"/>
                </a:solidFill>
                <a:latin typeface="Arial MT"/>
                <a:cs typeface="Arial MT"/>
              </a:rPr>
              <a:t>e</a:t>
            </a:r>
            <a:r>
              <a:rPr dirty="0" sz="1050" spc="-2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dirty="0" sz="1050" spc="-10">
                <a:solidFill>
                  <a:srgbClr val="333333"/>
                </a:solidFill>
                <a:latin typeface="Arial MT"/>
                <a:cs typeface="Arial MT"/>
              </a:rPr>
              <a:t>t</a:t>
            </a:r>
            <a:r>
              <a:rPr dirty="0" sz="1050">
                <a:solidFill>
                  <a:srgbClr val="333333"/>
                </a:solidFill>
                <a:latin typeface="Arial MT"/>
                <a:cs typeface="Arial MT"/>
              </a:rPr>
              <a:t>o</a:t>
            </a:r>
            <a:r>
              <a:rPr dirty="0" sz="1050" spc="-2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dirty="0" sz="1050" spc="10">
                <a:solidFill>
                  <a:srgbClr val="333333"/>
                </a:solidFill>
                <a:latin typeface="Arial MT"/>
                <a:cs typeface="Arial MT"/>
              </a:rPr>
              <a:t>K</a:t>
            </a:r>
            <a:r>
              <a:rPr dirty="0" baseline="33333" sz="750">
                <a:solidFill>
                  <a:srgbClr val="333333"/>
                </a:solidFill>
                <a:latin typeface="Arial MT"/>
                <a:cs typeface="Arial MT"/>
              </a:rPr>
              <a:t>+</a:t>
            </a:r>
            <a:r>
              <a:rPr dirty="0" baseline="33333" sz="750">
                <a:solidFill>
                  <a:srgbClr val="333333"/>
                </a:solidFill>
                <a:latin typeface="Arial MT"/>
                <a:cs typeface="Arial MT"/>
              </a:rPr>
              <a:t>  </a:t>
            </a:r>
            <a:r>
              <a:rPr dirty="0" sz="1050">
                <a:solidFill>
                  <a:srgbClr val="333333"/>
                </a:solidFill>
                <a:latin typeface="Arial MT"/>
                <a:cs typeface="Arial MT"/>
              </a:rPr>
              <a:t>i</a:t>
            </a:r>
            <a:r>
              <a:rPr dirty="0" sz="1050" spc="-15">
                <a:solidFill>
                  <a:srgbClr val="333333"/>
                </a:solidFill>
                <a:latin typeface="Arial MT"/>
                <a:cs typeface="Arial MT"/>
              </a:rPr>
              <a:t>on</a:t>
            </a:r>
            <a:r>
              <a:rPr dirty="0" sz="1050">
                <a:solidFill>
                  <a:srgbClr val="333333"/>
                </a:solidFill>
                <a:latin typeface="Arial MT"/>
                <a:cs typeface="Arial MT"/>
              </a:rPr>
              <a:t>s</a:t>
            </a:r>
            <a:r>
              <a:rPr dirty="0" sz="1050" spc="-5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dirty="0" sz="1050" spc="10">
                <a:solidFill>
                  <a:srgbClr val="333333"/>
                </a:solidFill>
                <a:latin typeface="Arial MT"/>
                <a:cs typeface="Arial MT"/>
              </a:rPr>
              <a:t>a</a:t>
            </a:r>
            <a:r>
              <a:rPr dirty="0" sz="1050" spc="-15">
                <a:solidFill>
                  <a:srgbClr val="333333"/>
                </a:solidFill>
                <a:latin typeface="Arial MT"/>
                <a:cs typeface="Arial MT"/>
              </a:rPr>
              <a:t>n</a:t>
            </a:r>
            <a:r>
              <a:rPr dirty="0" sz="1050">
                <a:solidFill>
                  <a:srgbClr val="333333"/>
                </a:solidFill>
                <a:latin typeface="Arial MT"/>
                <a:cs typeface="Arial MT"/>
              </a:rPr>
              <a:t>d</a:t>
            </a:r>
            <a:r>
              <a:rPr dirty="0" sz="1050" spc="5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dirty="0" sz="1050" spc="-15">
                <a:solidFill>
                  <a:srgbClr val="333333"/>
                </a:solidFill>
                <a:latin typeface="Arial MT"/>
                <a:cs typeface="Arial MT"/>
              </a:rPr>
              <a:t>ne</a:t>
            </a:r>
            <a:r>
              <a:rPr dirty="0" sz="1050" spc="10">
                <a:solidFill>
                  <a:srgbClr val="333333"/>
                </a:solidFill>
                <a:latin typeface="Arial MT"/>
                <a:cs typeface="Arial MT"/>
              </a:rPr>
              <a:t>a</a:t>
            </a:r>
            <a:r>
              <a:rPr dirty="0" sz="1050" spc="5">
                <a:solidFill>
                  <a:srgbClr val="333333"/>
                </a:solidFill>
                <a:latin typeface="Arial MT"/>
                <a:cs typeface="Arial MT"/>
              </a:rPr>
              <a:t>r</a:t>
            </a:r>
            <a:r>
              <a:rPr dirty="0" sz="1050">
                <a:solidFill>
                  <a:srgbClr val="333333"/>
                </a:solidFill>
                <a:latin typeface="Arial MT"/>
                <a:cs typeface="Arial MT"/>
              </a:rPr>
              <a:t>l</a:t>
            </a:r>
            <a:r>
              <a:rPr dirty="0" sz="1050">
                <a:solidFill>
                  <a:srgbClr val="333333"/>
                </a:solidFill>
                <a:latin typeface="Arial MT"/>
                <a:cs typeface="Arial MT"/>
              </a:rPr>
              <a:t>y</a:t>
            </a:r>
            <a:r>
              <a:rPr dirty="0" sz="1050" spc="-3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dirty="0" sz="1050" spc="-20">
                <a:solidFill>
                  <a:srgbClr val="333333"/>
                </a:solidFill>
                <a:latin typeface="Arial MT"/>
                <a:cs typeface="Arial MT"/>
              </a:rPr>
              <a:t>i</a:t>
            </a:r>
            <a:r>
              <a:rPr dirty="0" sz="1050" spc="35">
                <a:solidFill>
                  <a:srgbClr val="333333"/>
                </a:solidFill>
                <a:latin typeface="Arial MT"/>
                <a:cs typeface="Arial MT"/>
              </a:rPr>
              <a:t>m</a:t>
            </a:r>
            <a:r>
              <a:rPr dirty="0" sz="1050" spc="10">
                <a:solidFill>
                  <a:srgbClr val="333333"/>
                </a:solidFill>
                <a:latin typeface="Arial MT"/>
                <a:cs typeface="Arial MT"/>
              </a:rPr>
              <a:t>p</a:t>
            </a:r>
            <a:r>
              <a:rPr dirty="0" sz="1050" spc="-15">
                <a:solidFill>
                  <a:srgbClr val="333333"/>
                </a:solidFill>
                <a:latin typeface="Arial MT"/>
                <a:cs typeface="Arial MT"/>
              </a:rPr>
              <a:t>e</a:t>
            </a:r>
            <a:r>
              <a:rPr dirty="0" sz="1050" spc="-20">
                <a:solidFill>
                  <a:srgbClr val="333333"/>
                </a:solidFill>
                <a:latin typeface="Arial MT"/>
                <a:cs typeface="Arial MT"/>
              </a:rPr>
              <a:t>r</a:t>
            </a:r>
            <a:r>
              <a:rPr dirty="0" sz="1050" spc="10">
                <a:solidFill>
                  <a:srgbClr val="333333"/>
                </a:solidFill>
                <a:latin typeface="Arial MT"/>
                <a:cs typeface="Arial MT"/>
              </a:rPr>
              <a:t>m</a:t>
            </a:r>
            <a:r>
              <a:rPr dirty="0" sz="1050" spc="-15">
                <a:solidFill>
                  <a:srgbClr val="333333"/>
                </a:solidFill>
                <a:latin typeface="Arial MT"/>
                <a:cs typeface="Arial MT"/>
              </a:rPr>
              <a:t>ea</a:t>
            </a:r>
            <a:r>
              <a:rPr dirty="0" sz="1050" spc="10">
                <a:solidFill>
                  <a:srgbClr val="333333"/>
                </a:solidFill>
                <a:latin typeface="Arial MT"/>
                <a:cs typeface="Arial MT"/>
              </a:rPr>
              <a:t>b</a:t>
            </a:r>
            <a:r>
              <a:rPr dirty="0" sz="1050">
                <a:solidFill>
                  <a:srgbClr val="333333"/>
                </a:solidFill>
                <a:latin typeface="Arial MT"/>
                <a:cs typeface="Arial MT"/>
              </a:rPr>
              <a:t>l</a:t>
            </a:r>
            <a:r>
              <a:rPr dirty="0" sz="1050">
                <a:solidFill>
                  <a:srgbClr val="333333"/>
                </a:solidFill>
                <a:latin typeface="Arial MT"/>
                <a:cs typeface="Arial MT"/>
              </a:rPr>
              <a:t>e</a:t>
            </a:r>
            <a:r>
              <a:rPr dirty="0" sz="1050" spc="-2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dirty="0" sz="1050" spc="-10">
                <a:solidFill>
                  <a:srgbClr val="333333"/>
                </a:solidFill>
                <a:latin typeface="Arial MT"/>
                <a:cs typeface="Arial MT"/>
              </a:rPr>
              <a:t>t</a:t>
            </a:r>
            <a:r>
              <a:rPr dirty="0" sz="1050">
                <a:solidFill>
                  <a:srgbClr val="333333"/>
                </a:solidFill>
                <a:latin typeface="Arial MT"/>
                <a:cs typeface="Arial MT"/>
              </a:rPr>
              <a:t>o</a:t>
            </a:r>
            <a:r>
              <a:rPr dirty="0" sz="1050" spc="-2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333333"/>
                </a:solidFill>
                <a:latin typeface="Arial MT"/>
                <a:cs typeface="Arial MT"/>
              </a:rPr>
              <a:t>N</a:t>
            </a:r>
            <a:r>
              <a:rPr dirty="0" sz="1050" spc="-15">
                <a:solidFill>
                  <a:srgbClr val="333333"/>
                </a:solidFill>
                <a:latin typeface="Arial MT"/>
                <a:cs typeface="Arial MT"/>
              </a:rPr>
              <a:t>a</a:t>
            </a:r>
            <a:r>
              <a:rPr dirty="0" sz="1050">
                <a:solidFill>
                  <a:srgbClr val="333333"/>
                </a:solidFill>
                <a:latin typeface="Arial MT"/>
                <a:cs typeface="Arial MT"/>
              </a:rPr>
              <a:t>+</a:t>
            </a:r>
            <a:r>
              <a:rPr dirty="0" sz="105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333333"/>
                </a:solidFill>
                <a:latin typeface="Arial MT"/>
                <a:cs typeface="Arial MT"/>
              </a:rPr>
              <a:t>i</a:t>
            </a:r>
            <a:r>
              <a:rPr dirty="0" sz="1050" spc="-15">
                <a:solidFill>
                  <a:srgbClr val="333333"/>
                </a:solidFill>
                <a:latin typeface="Arial MT"/>
                <a:cs typeface="Arial MT"/>
              </a:rPr>
              <a:t>on</a:t>
            </a:r>
            <a:r>
              <a:rPr dirty="0" sz="1050">
                <a:solidFill>
                  <a:srgbClr val="333333"/>
                </a:solidFill>
                <a:latin typeface="Arial MT"/>
                <a:cs typeface="Arial MT"/>
              </a:rPr>
              <a:t>s</a:t>
            </a:r>
            <a:endParaRPr sz="1050">
              <a:latin typeface="Arial MT"/>
              <a:cs typeface="Arial MT"/>
            </a:endParaRPr>
          </a:p>
          <a:p>
            <a:pPr marL="50800">
              <a:lnSpc>
                <a:spcPct val="100000"/>
              </a:lnSpc>
              <a:spcBef>
                <a:spcPts val="660"/>
              </a:spcBef>
            </a:pPr>
            <a:r>
              <a:rPr dirty="0" sz="1050" spc="-10" b="1">
                <a:solidFill>
                  <a:srgbClr val="333333"/>
                </a:solidFill>
                <a:latin typeface="Arial"/>
                <a:cs typeface="Arial"/>
              </a:rPr>
              <a:t>10.</a:t>
            </a:r>
            <a:r>
              <a:rPr dirty="0" sz="1050" spc="-5" b="1">
                <a:solidFill>
                  <a:srgbClr val="333333"/>
                </a:solidFill>
                <a:latin typeface="Arial"/>
                <a:cs typeface="Arial"/>
              </a:rPr>
              <a:t> In</a:t>
            </a:r>
            <a:r>
              <a:rPr dirty="0" sz="1050" spc="5" b="1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dirty="0" sz="1050" b="1">
                <a:solidFill>
                  <a:srgbClr val="333333"/>
                </a:solidFill>
                <a:latin typeface="Arial"/>
                <a:cs typeface="Arial"/>
              </a:rPr>
              <a:t>humans, </a:t>
            </a:r>
            <a:r>
              <a:rPr dirty="0" sz="1050" spc="-5" b="1">
                <a:solidFill>
                  <a:srgbClr val="333333"/>
                </a:solidFill>
                <a:latin typeface="Arial"/>
                <a:cs typeface="Arial"/>
              </a:rPr>
              <a:t>Alzheimer’s</a:t>
            </a:r>
            <a:r>
              <a:rPr dirty="0" sz="1050" spc="-15" b="1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dirty="0" sz="1050" spc="-5" b="1">
                <a:solidFill>
                  <a:srgbClr val="333333"/>
                </a:solidFill>
                <a:latin typeface="Arial"/>
                <a:cs typeface="Arial"/>
              </a:rPr>
              <a:t>disease</a:t>
            </a:r>
            <a:r>
              <a:rPr dirty="0" sz="1050" spc="10" b="1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dirty="0" sz="1050" spc="-5" b="1">
                <a:solidFill>
                  <a:srgbClr val="333333"/>
                </a:solidFill>
                <a:latin typeface="Arial"/>
                <a:cs typeface="Arial"/>
              </a:rPr>
              <a:t>is</a:t>
            </a:r>
            <a:r>
              <a:rPr dirty="0" sz="1050" spc="-10" b="1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dirty="0" sz="1050" spc="-5" b="1">
                <a:solidFill>
                  <a:srgbClr val="333333"/>
                </a:solidFill>
                <a:latin typeface="Arial"/>
                <a:cs typeface="Arial"/>
              </a:rPr>
              <a:t>associated</a:t>
            </a:r>
            <a:r>
              <a:rPr dirty="0" sz="1050" spc="5" b="1">
                <a:solidFill>
                  <a:srgbClr val="333333"/>
                </a:solidFill>
                <a:latin typeface="Arial"/>
                <a:cs typeface="Arial"/>
              </a:rPr>
              <a:t> with</a:t>
            </a:r>
            <a:r>
              <a:rPr dirty="0" sz="1050" spc="-20" b="1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dirty="0" sz="1050" b="1">
                <a:solidFill>
                  <a:srgbClr val="333333"/>
                </a:solidFill>
                <a:latin typeface="Arial"/>
                <a:cs typeface="Arial"/>
              </a:rPr>
              <a:t>the</a:t>
            </a:r>
            <a:r>
              <a:rPr dirty="0" sz="1050" spc="-5" b="1">
                <a:solidFill>
                  <a:srgbClr val="333333"/>
                </a:solidFill>
                <a:latin typeface="Arial"/>
                <a:cs typeface="Arial"/>
              </a:rPr>
              <a:t> deficiency</a:t>
            </a:r>
            <a:r>
              <a:rPr dirty="0" sz="1050" spc="-15" b="1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dirty="0" sz="1050" b="1">
                <a:solidFill>
                  <a:srgbClr val="333333"/>
                </a:solidFill>
                <a:latin typeface="Arial"/>
                <a:cs typeface="Arial"/>
              </a:rPr>
              <a:t>of</a:t>
            </a:r>
            <a:r>
              <a:rPr dirty="0" sz="1050" spc="10" b="1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dirty="0" sz="1050" spc="-10" b="1">
                <a:solidFill>
                  <a:srgbClr val="333333"/>
                </a:solidFill>
                <a:latin typeface="Arial"/>
                <a:cs typeface="Arial"/>
              </a:rPr>
              <a:t>(2009)</a:t>
            </a:r>
            <a:endParaRPr sz="1050">
              <a:latin typeface="Arial"/>
              <a:cs typeface="Arial"/>
            </a:endParaRPr>
          </a:p>
          <a:p>
            <a:pPr marL="212090" indent="-161925">
              <a:lnSpc>
                <a:spcPct val="100000"/>
              </a:lnSpc>
              <a:spcBef>
                <a:spcPts val="735"/>
              </a:spcBef>
              <a:buAutoNum type="alphaUcPeriod"/>
              <a:tabLst>
                <a:tab pos="212725" algn="l"/>
              </a:tabLst>
            </a:pPr>
            <a:r>
              <a:rPr dirty="0" sz="1050">
                <a:solidFill>
                  <a:srgbClr val="333333"/>
                </a:solidFill>
                <a:latin typeface="Arial MT"/>
                <a:cs typeface="Arial MT"/>
              </a:rPr>
              <a:t>dopamine</a:t>
            </a:r>
            <a:endParaRPr sz="1050">
              <a:latin typeface="Arial MT"/>
              <a:cs typeface="Arial MT"/>
            </a:endParaRPr>
          </a:p>
          <a:p>
            <a:pPr marL="212090" indent="-161925">
              <a:lnSpc>
                <a:spcPct val="100000"/>
              </a:lnSpc>
              <a:spcBef>
                <a:spcPts val="680"/>
              </a:spcBef>
              <a:buAutoNum type="alphaUcPeriod"/>
              <a:tabLst>
                <a:tab pos="212725" algn="l"/>
              </a:tabLst>
            </a:pPr>
            <a:r>
              <a:rPr dirty="0" sz="1050" spc="-5">
                <a:solidFill>
                  <a:srgbClr val="333333"/>
                </a:solidFill>
                <a:latin typeface="Arial MT"/>
                <a:cs typeface="Arial MT"/>
              </a:rPr>
              <a:t>acetylcholine</a:t>
            </a:r>
            <a:endParaRPr sz="1050">
              <a:latin typeface="Arial MT"/>
              <a:cs typeface="Arial MT"/>
            </a:endParaRPr>
          </a:p>
          <a:p>
            <a:pPr marL="220979" indent="-170815">
              <a:lnSpc>
                <a:spcPct val="100000"/>
              </a:lnSpc>
              <a:spcBef>
                <a:spcPts val="710"/>
              </a:spcBef>
              <a:buAutoNum type="alphaUcPeriod"/>
              <a:tabLst>
                <a:tab pos="221615" algn="l"/>
              </a:tabLst>
            </a:pPr>
            <a:r>
              <a:rPr dirty="0" sz="1050">
                <a:solidFill>
                  <a:srgbClr val="333333"/>
                </a:solidFill>
                <a:latin typeface="Arial MT"/>
                <a:cs typeface="Arial MT"/>
              </a:rPr>
              <a:t>glutamic</a:t>
            </a:r>
            <a:r>
              <a:rPr dirty="0" sz="1050" spc="-45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dirty="0" sz="1050" spc="-5">
                <a:solidFill>
                  <a:srgbClr val="333333"/>
                </a:solidFill>
                <a:latin typeface="Arial MT"/>
                <a:cs typeface="Arial MT"/>
              </a:rPr>
              <a:t>acid</a:t>
            </a:r>
            <a:endParaRPr sz="1050">
              <a:latin typeface="Arial MT"/>
              <a:cs typeface="Arial MT"/>
            </a:endParaRPr>
          </a:p>
          <a:p>
            <a:pPr marL="220979" indent="-170815">
              <a:lnSpc>
                <a:spcPct val="100000"/>
              </a:lnSpc>
              <a:spcBef>
                <a:spcPts val="685"/>
              </a:spcBef>
              <a:buAutoNum type="alphaUcPeriod"/>
              <a:tabLst>
                <a:tab pos="221615" algn="l"/>
              </a:tabLst>
            </a:pPr>
            <a:r>
              <a:rPr dirty="0" sz="1050" spc="-5">
                <a:solidFill>
                  <a:srgbClr val="333333"/>
                </a:solidFill>
                <a:latin typeface="Arial MT"/>
                <a:cs typeface="Arial MT"/>
              </a:rPr>
              <a:t>gamma-aminobutyric</a:t>
            </a:r>
            <a:r>
              <a:rPr dirty="0" sz="1050" spc="-1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dirty="0" sz="1050" spc="-5">
                <a:solidFill>
                  <a:srgbClr val="333333"/>
                </a:solidFill>
                <a:latin typeface="Arial MT"/>
                <a:cs typeface="Arial MT"/>
              </a:rPr>
              <a:t>acid</a:t>
            </a:r>
            <a:r>
              <a:rPr dirty="0" sz="1050" spc="-25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dirty="0" sz="1050" spc="-5">
                <a:solidFill>
                  <a:srgbClr val="333333"/>
                </a:solidFill>
                <a:latin typeface="Arial MT"/>
                <a:cs typeface="Arial MT"/>
              </a:rPr>
              <a:t>(GABA)</a:t>
            </a:r>
            <a:endParaRPr sz="1050">
              <a:latin typeface="Arial MT"/>
              <a:cs typeface="Arial MT"/>
            </a:endParaRPr>
          </a:p>
          <a:p>
            <a:pPr marL="50800">
              <a:lnSpc>
                <a:spcPts val="1405"/>
              </a:lnSpc>
              <a:spcBef>
                <a:spcPts val="655"/>
              </a:spcBef>
            </a:pPr>
            <a:r>
              <a:rPr dirty="0" sz="1200" b="1">
                <a:solidFill>
                  <a:srgbClr val="212121"/>
                </a:solidFill>
                <a:latin typeface="Arial"/>
                <a:cs typeface="Arial"/>
              </a:rPr>
              <a:t>Q1. </a:t>
            </a:r>
            <a:r>
              <a:rPr dirty="0" sz="1200" spc="-5" b="1">
                <a:solidFill>
                  <a:srgbClr val="212121"/>
                </a:solidFill>
                <a:latin typeface="Arial"/>
                <a:cs typeface="Arial"/>
              </a:rPr>
              <a:t>Chemicals</a:t>
            </a:r>
            <a:r>
              <a:rPr dirty="0" sz="1200" spc="10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spc="-5" b="1">
                <a:solidFill>
                  <a:srgbClr val="212121"/>
                </a:solidFill>
                <a:latin typeface="Arial"/>
                <a:cs typeface="Arial"/>
              </a:rPr>
              <a:t>which</a:t>
            </a:r>
            <a:r>
              <a:rPr dirty="0" sz="1200" spc="-10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spc="-5" b="1">
                <a:solidFill>
                  <a:srgbClr val="212121"/>
                </a:solidFill>
                <a:latin typeface="Arial"/>
                <a:cs typeface="Arial"/>
              </a:rPr>
              <a:t>are</a:t>
            </a:r>
            <a:r>
              <a:rPr dirty="0" sz="1200" spc="5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spc="-5" b="1">
                <a:solidFill>
                  <a:srgbClr val="212121"/>
                </a:solidFill>
                <a:latin typeface="Arial"/>
                <a:cs typeface="Arial"/>
              </a:rPr>
              <a:t>released</a:t>
            </a:r>
            <a:r>
              <a:rPr dirty="0" sz="1200" spc="10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spc="-15" b="1">
                <a:solidFill>
                  <a:srgbClr val="212121"/>
                </a:solidFill>
                <a:latin typeface="Arial"/>
                <a:cs typeface="Arial"/>
              </a:rPr>
              <a:t>at</a:t>
            </a:r>
            <a:r>
              <a:rPr dirty="0" sz="1200" spc="10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spc="-5" b="1">
                <a:solidFill>
                  <a:srgbClr val="212121"/>
                </a:solidFill>
                <a:latin typeface="Arial"/>
                <a:cs typeface="Arial"/>
              </a:rPr>
              <a:t>the</a:t>
            </a:r>
            <a:r>
              <a:rPr dirty="0" sz="1200" spc="5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spc="-5" b="1">
                <a:solidFill>
                  <a:srgbClr val="212121"/>
                </a:solidFill>
                <a:latin typeface="Arial"/>
                <a:cs typeface="Arial"/>
              </a:rPr>
              <a:t>synaptic</a:t>
            </a:r>
            <a:r>
              <a:rPr dirty="0" sz="1200" spc="10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spc="-5" b="1">
                <a:solidFill>
                  <a:srgbClr val="212121"/>
                </a:solidFill>
                <a:latin typeface="Arial"/>
                <a:cs typeface="Arial"/>
              </a:rPr>
              <a:t>junction</a:t>
            </a:r>
            <a:r>
              <a:rPr dirty="0" sz="1200" spc="-15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spc="-5" b="1">
                <a:solidFill>
                  <a:srgbClr val="212121"/>
                </a:solidFill>
                <a:latin typeface="Arial"/>
                <a:cs typeface="Arial"/>
              </a:rPr>
              <a:t>are</a:t>
            </a:r>
            <a:r>
              <a:rPr dirty="0" sz="1200" spc="5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spc="-5" b="1">
                <a:solidFill>
                  <a:srgbClr val="212121"/>
                </a:solidFill>
                <a:latin typeface="Arial"/>
                <a:cs typeface="Arial"/>
              </a:rPr>
              <a:t>called</a:t>
            </a:r>
            <a:endParaRPr sz="1200">
              <a:latin typeface="Arial"/>
              <a:cs typeface="Arial"/>
            </a:endParaRPr>
          </a:p>
          <a:p>
            <a:pPr marL="281305" indent="-231140">
              <a:lnSpc>
                <a:spcPts val="1380"/>
              </a:lnSpc>
              <a:buAutoNum type="alphaLcParenBoth"/>
              <a:tabLst>
                <a:tab pos="281940" algn="l"/>
              </a:tabLst>
            </a:pPr>
            <a:r>
              <a:rPr dirty="0" sz="1200" spc="-5" b="1">
                <a:solidFill>
                  <a:srgbClr val="212121"/>
                </a:solidFill>
                <a:latin typeface="Arial"/>
                <a:cs typeface="Arial"/>
              </a:rPr>
              <a:t>Hormones</a:t>
            </a:r>
            <a:endParaRPr sz="1200">
              <a:latin typeface="Arial"/>
              <a:cs typeface="Arial"/>
            </a:endParaRPr>
          </a:p>
          <a:p>
            <a:pPr marL="290195" indent="-240029">
              <a:lnSpc>
                <a:spcPts val="1380"/>
              </a:lnSpc>
              <a:buAutoNum type="alphaLcParenBoth"/>
              <a:tabLst>
                <a:tab pos="290830" algn="l"/>
              </a:tabLst>
            </a:pPr>
            <a:r>
              <a:rPr dirty="0" sz="1200" spc="-5" b="1">
                <a:solidFill>
                  <a:srgbClr val="212121"/>
                </a:solidFill>
                <a:latin typeface="Arial"/>
                <a:cs typeface="Arial"/>
              </a:rPr>
              <a:t>Neurotransmitters</a:t>
            </a:r>
            <a:endParaRPr sz="1200">
              <a:latin typeface="Arial"/>
              <a:cs typeface="Arial"/>
            </a:endParaRPr>
          </a:p>
          <a:p>
            <a:pPr marL="281305" indent="-231140">
              <a:lnSpc>
                <a:spcPts val="1380"/>
              </a:lnSpc>
              <a:buAutoNum type="alphaLcParenBoth"/>
              <a:tabLst>
                <a:tab pos="281940" algn="l"/>
              </a:tabLst>
            </a:pPr>
            <a:r>
              <a:rPr dirty="0" sz="1200" spc="-5" b="1">
                <a:solidFill>
                  <a:srgbClr val="212121"/>
                </a:solidFill>
                <a:latin typeface="Arial"/>
                <a:cs typeface="Arial"/>
              </a:rPr>
              <a:t>Cerebrospinal</a:t>
            </a:r>
            <a:r>
              <a:rPr dirty="0" sz="1200" spc="-35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spc="-5" b="1">
                <a:solidFill>
                  <a:srgbClr val="212121"/>
                </a:solidFill>
                <a:latin typeface="Arial"/>
                <a:cs typeface="Arial"/>
              </a:rPr>
              <a:t>fluid</a:t>
            </a:r>
            <a:endParaRPr sz="1200">
              <a:latin typeface="Arial"/>
              <a:cs typeface="Arial"/>
            </a:endParaRPr>
          </a:p>
          <a:p>
            <a:pPr marL="287655" indent="-237490">
              <a:lnSpc>
                <a:spcPts val="1390"/>
              </a:lnSpc>
              <a:buAutoNum type="alphaLcParenBoth"/>
              <a:tabLst>
                <a:tab pos="288290" algn="l"/>
              </a:tabLst>
            </a:pPr>
            <a:r>
              <a:rPr dirty="0" sz="1200" spc="-10" b="1">
                <a:solidFill>
                  <a:srgbClr val="212121"/>
                </a:solidFill>
                <a:latin typeface="Arial"/>
                <a:cs typeface="Arial"/>
              </a:rPr>
              <a:t>Lymph</a:t>
            </a:r>
            <a:endParaRPr sz="1200">
              <a:latin typeface="Arial"/>
              <a:cs typeface="Arial"/>
            </a:endParaRPr>
          </a:p>
          <a:p>
            <a:pPr marL="50800">
              <a:lnSpc>
                <a:spcPts val="1415"/>
              </a:lnSpc>
            </a:pPr>
            <a:r>
              <a:rPr dirty="0" sz="1200" spc="-10" b="1">
                <a:solidFill>
                  <a:srgbClr val="212121"/>
                </a:solidFill>
                <a:latin typeface="Arial"/>
                <a:cs typeface="Arial"/>
              </a:rPr>
              <a:t>Ans:</a:t>
            </a:r>
            <a:r>
              <a:rPr dirty="0" sz="1200" spc="20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(b)</a:t>
            </a:r>
            <a:r>
              <a:rPr dirty="0" sz="1200" spc="1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Chemicals</a:t>
            </a:r>
            <a:r>
              <a:rPr dirty="0" sz="1200" spc="1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released</a:t>
            </a:r>
            <a:r>
              <a:rPr dirty="0" sz="1200" spc="1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at</a:t>
            </a:r>
            <a:r>
              <a:rPr dirty="0" sz="1200" spc="-1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the</a:t>
            </a:r>
            <a:r>
              <a:rPr dirty="0" sz="1200" spc="1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synaptic</a:t>
            </a:r>
            <a:r>
              <a:rPr dirty="0" sz="1200" spc="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junction</a:t>
            </a:r>
            <a:r>
              <a:rPr dirty="0" sz="1200" spc="1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212121"/>
                </a:solidFill>
                <a:latin typeface="Arial MT"/>
                <a:cs typeface="Arial MT"/>
              </a:rPr>
              <a:t>are</a:t>
            </a:r>
            <a:r>
              <a:rPr dirty="0" sz="1200" spc="1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called</a:t>
            </a:r>
            <a:r>
              <a:rPr dirty="0" sz="1200" spc="1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neurotransmitters.</a:t>
            </a:r>
            <a:endParaRPr sz="12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700">
              <a:latin typeface="Arial MT"/>
              <a:cs typeface="Arial MT"/>
            </a:endParaRPr>
          </a:p>
          <a:p>
            <a:pPr marL="50800" marR="190500">
              <a:lnSpc>
                <a:spcPts val="1390"/>
              </a:lnSpc>
            </a:pPr>
            <a:r>
              <a:rPr dirty="0" sz="1200" b="1">
                <a:solidFill>
                  <a:srgbClr val="212121"/>
                </a:solidFill>
                <a:latin typeface="Arial"/>
                <a:cs typeface="Arial"/>
              </a:rPr>
              <a:t>Q2.</a:t>
            </a:r>
            <a:r>
              <a:rPr dirty="0" sz="1200" spc="10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spc="-5" b="1">
                <a:solidFill>
                  <a:srgbClr val="212121"/>
                </a:solidFill>
                <a:latin typeface="Arial"/>
                <a:cs typeface="Arial"/>
              </a:rPr>
              <a:t>Potential</a:t>
            </a:r>
            <a:r>
              <a:rPr dirty="0" sz="1200" spc="-20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spc="-5" b="1">
                <a:solidFill>
                  <a:srgbClr val="212121"/>
                </a:solidFill>
                <a:latin typeface="Arial"/>
                <a:cs typeface="Arial"/>
              </a:rPr>
              <a:t>difference</a:t>
            </a:r>
            <a:r>
              <a:rPr dirty="0" sz="1200" spc="5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spc="-5" b="1">
                <a:solidFill>
                  <a:srgbClr val="212121"/>
                </a:solidFill>
                <a:latin typeface="Arial"/>
                <a:cs typeface="Arial"/>
              </a:rPr>
              <a:t>across</a:t>
            </a:r>
            <a:r>
              <a:rPr dirty="0" sz="1200" spc="10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b="1">
                <a:solidFill>
                  <a:srgbClr val="212121"/>
                </a:solidFill>
                <a:latin typeface="Arial"/>
                <a:cs typeface="Arial"/>
              </a:rPr>
              <a:t>resting</a:t>
            </a:r>
            <a:r>
              <a:rPr dirty="0" sz="1200" spc="10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spc="-10" b="1">
                <a:solidFill>
                  <a:srgbClr val="212121"/>
                </a:solidFill>
                <a:latin typeface="Arial"/>
                <a:cs typeface="Arial"/>
              </a:rPr>
              <a:t>membrane</a:t>
            </a:r>
            <a:r>
              <a:rPr dirty="0" sz="1200" spc="5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spc="-5" b="1">
                <a:solidFill>
                  <a:srgbClr val="212121"/>
                </a:solidFill>
                <a:latin typeface="Arial"/>
                <a:cs typeface="Arial"/>
              </a:rPr>
              <a:t>is</a:t>
            </a:r>
            <a:r>
              <a:rPr dirty="0" sz="1200" spc="10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spc="-5" b="1">
                <a:solidFill>
                  <a:srgbClr val="212121"/>
                </a:solidFill>
                <a:latin typeface="Arial"/>
                <a:cs typeface="Arial"/>
              </a:rPr>
              <a:t>negatively</a:t>
            </a:r>
            <a:r>
              <a:rPr dirty="0" sz="1200" spc="-15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spc="-5" b="1">
                <a:solidFill>
                  <a:srgbClr val="212121"/>
                </a:solidFill>
                <a:latin typeface="Arial"/>
                <a:cs typeface="Arial"/>
              </a:rPr>
              <a:t>charged.</a:t>
            </a:r>
            <a:r>
              <a:rPr dirty="0" sz="1200" spc="-15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b="1">
                <a:solidFill>
                  <a:srgbClr val="212121"/>
                </a:solidFill>
                <a:latin typeface="Arial"/>
                <a:cs typeface="Arial"/>
              </a:rPr>
              <a:t>This</a:t>
            </a:r>
            <a:r>
              <a:rPr dirty="0" sz="1200" spc="15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spc="-5" b="1">
                <a:solidFill>
                  <a:srgbClr val="212121"/>
                </a:solidFill>
                <a:latin typeface="Arial"/>
                <a:cs typeface="Arial"/>
              </a:rPr>
              <a:t>is </a:t>
            </a:r>
            <a:r>
              <a:rPr dirty="0" sz="1200" spc="-320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spc="-5" b="1">
                <a:solidFill>
                  <a:srgbClr val="212121"/>
                </a:solidFill>
                <a:latin typeface="Arial"/>
                <a:cs typeface="Arial"/>
              </a:rPr>
              <a:t>due</a:t>
            </a:r>
            <a:r>
              <a:rPr dirty="0" sz="1200" b="1">
                <a:solidFill>
                  <a:srgbClr val="212121"/>
                </a:solidFill>
                <a:latin typeface="Arial"/>
                <a:cs typeface="Arial"/>
              </a:rPr>
              <a:t> to</a:t>
            </a:r>
            <a:r>
              <a:rPr dirty="0" sz="1200" spc="-15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spc="-5" b="1">
                <a:solidFill>
                  <a:srgbClr val="212121"/>
                </a:solidFill>
                <a:latin typeface="Arial"/>
                <a:cs typeface="Arial"/>
              </a:rPr>
              <a:t>differential</a:t>
            </a:r>
            <a:r>
              <a:rPr dirty="0" sz="1200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spc="-5" b="1">
                <a:solidFill>
                  <a:srgbClr val="212121"/>
                </a:solidFill>
                <a:latin typeface="Arial"/>
                <a:cs typeface="Arial"/>
              </a:rPr>
              <a:t>distribution</a:t>
            </a:r>
            <a:r>
              <a:rPr dirty="0" sz="1200" spc="-15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spc="-10" b="1">
                <a:solidFill>
                  <a:srgbClr val="212121"/>
                </a:solidFill>
                <a:latin typeface="Arial"/>
                <a:cs typeface="Arial"/>
              </a:rPr>
              <a:t>of</a:t>
            </a:r>
            <a:r>
              <a:rPr dirty="0" sz="1200" spc="5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spc="-5" b="1">
                <a:solidFill>
                  <a:srgbClr val="212121"/>
                </a:solidFill>
                <a:latin typeface="Arial"/>
                <a:cs typeface="Arial"/>
              </a:rPr>
              <a:t>the</a:t>
            </a:r>
            <a:r>
              <a:rPr dirty="0" sz="1200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spc="-10" b="1">
                <a:solidFill>
                  <a:srgbClr val="212121"/>
                </a:solidFill>
                <a:latin typeface="Arial"/>
                <a:cs typeface="Arial"/>
              </a:rPr>
              <a:t>following</a:t>
            </a:r>
            <a:r>
              <a:rPr dirty="0" sz="1200" spc="5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spc="-5" b="1">
                <a:solidFill>
                  <a:srgbClr val="212121"/>
                </a:solidFill>
                <a:latin typeface="Arial"/>
                <a:cs typeface="Arial"/>
              </a:rPr>
              <a:t>ions</a:t>
            </a:r>
            <a:endParaRPr sz="1200">
              <a:latin typeface="Arial"/>
              <a:cs typeface="Arial"/>
            </a:endParaRPr>
          </a:p>
          <a:p>
            <a:pPr marL="238760" indent="-188595">
              <a:lnSpc>
                <a:spcPts val="1310"/>
              </a:lnSpc>
              <a:buSzPct val="91666"/>
              <a:buAutoNum type="alphaLcParenBoth"/>
              <a:tabLst>
                <a:tab pos="239395" algn="l"/>
              </a:tabLst>
            </a:pPr>
            <a:r>
              <a:rPr dirty="0" sz="1200" b="1">
                <a:solidFill>
                  <a:srgbClr val="212121"/>
                </a:solidFill>
                <a:latin typeface="Arial"/>
                <a:cs typeface="Arial"/>
              </a:rPr>
              <a:t>Na</a:t>
            </a:r>
            <a:r>
              <a:rPr dirty="0" baseline="27777" sz="900" b="1">
                <a:solidFill>
                  <a:srgbClr val="212121"/>
                </a:solidFill>
                <a:latin typeface="Arial"/>
                <a:cs typeface="Arial"/>
              </a:rPr>
              <a:t>+</a:t>
            </a:r>
            <a:r>
              <a:rPr dirty="0" baseline="27777" sz="900" spc="202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spc="-10" b="1">
                <a:solidFill>
                  <a:srgbClr val="212121"/>
                </a:solidFill>
                <a:latin typeface="Arial"/>
                <a:cs typeface="Arial"/>
              </a:rPr>
              <a:t>and </a:t>
            </a:r>
            <a:r>
              <a:rPr dirty="0" sz="1200" spc="-5" b="1">
                <a:solidFill>
                  <a:srgbClr val="212121"/>
                </a:solidFill>
                <a:latin typeface="Arial"/>
                <a:cs typeface="Arial"/>
              </a:rPr>
              <a:t>K</a:t>
            </a:r>
            <a:r>
              <a:rPr dirty="0" baseline="27777" sz="900" spc="-7" b="1">
                <a:solidFill>
                  <a:srgbClr val="212121"/>
                </a:solidFill>
                <a:latin typeface="Arial"/>
                <a:cs typeface="Arial"/>
              </a:rPr>
              <a:t>+</a:t>
            </a:r>
            <a:r>
              <a:rPr dirty="0" baseline="27777" sz="900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spc="-10" b="1">
                <a:solidFill>
                  <a:srgbClr val="212121"/>
                </a:solidFill>
                <a:latin typeface="Arial"/>
                <a:cs typeface="Arial"/>
              </a:rPr>
              <a:t>ions</a:t>
            </a:r>
            <a:endParaRPr sz="1200">
              <a:latin typeface="Arial"/>
              <a:cs typeface="Arial"/>
            </a:endParaRPr>
          </a:p>
          <a:p>
            <a:pPr marL="290195" indent="-240029">
              <a:lnSpc>
                <a:spcPts val="1380"/>
              </a:lnSpc>
              <a:buSzPct val="91666"/>
              <a:buAutoNum type="alphaLcParenBoth"/>
              <a:tabLst>
                <a:tab pos="290830" algn="l"/>
              </a:tabLst>
            </a:pPr>
            <a:r>
              <a:rPr dirty="0" sz="1200" spc="-5" b="1">
                <a:solidFill>
                  <a:srgbClr val="212121"/>
                </a:solidFill>
                <a:latin typeface="Arial"/>
                <a:cs typeface="Arial"/>
              </a:rPr>
              <a:t>C0</a:t>
            </a:r>
            <a:r>
              <a:rPr dirty="0" baseline="27777" sz="900" spc="-7" b="1">
                <a:solidFill>
                  <a:srgbClr val="212121"/>
                </a:solidFill>
                <a:latin typeface="Arial"/>
                <a:cs typeface="Arial"/>
              </a:rPr>
              <a:t>3++</a:t>
            </a:r>
            <a:r>
              <a:rPr dirty="0" sz="1200" spc="-5" b="1">
                <a:solidFill>
                  <a:srgbClr val="212121"/>
                </a:solidFill>
                <a:latin typeface="Arial"/>
                <a:cs typeface="Arial"/>
              </a:rPr>
              <a:t>and</a:t>
            </a:r>
            <a:r>
              <a:rPr dirty="0" sz="1200" spc="-35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spc="-5" b="1">
                <a:solidFill>
                  <a:srgbClr val="212121"/>
                </a:solidFill>
                <a:latin typeface="Arial"/>
                <a:cs typeface="Arial"/>
              </a:rPr>
              <a:t>Cl“</a:t>
            </a:r>
            <a:r>
              <a:rPr dirty="0" sz="1200" spc="-15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spc="-5" b="1">
                <a:solidFill>
                  <a:srgbClr val="212121"/>
                </a:solidFill>
                <a:latin typeface="Arial"/>
                <a:cs typeface="Arial"/>
              </a:rPr>
              <a:t>ions</a:t>
            </a:r>
            <a:endParaRPr sz="1200">
              <a:latin typeface="Arial"/>
              <a:cs typeface="Arial"/>
            </a:endParaRPr>
          </a:p>
          <a:p>
            <a:pPr marL="281305" indent="-231140">
              <a:lnSpc>
                <a:spcPts val="1380"/>
              </a:lnSpc>
              <a:buSzPct val="91666"/>
              <a:buAutoNum type="alphaLcParenBoth"/>
              <a:tabLst>
                <a:tab pos="281940" algn="l"/>
              </a:tabLst>
            </a:pPr>
            <a:r>
              <a:rPr dirty="0" sz="1200" spc="-5" b="1">
                <a:solidFill>
                  <a:srgbClr val="212121"/>
                </a:solidFill>
                <a:latin typeface="Arial"/>
                <a:cs typeface="Arial"/>
              </a:rPr>
              <a:t>Ca*</a:t>
            </a:r>
            <a:r>
              <a:rPr dirty="0" baseline="27777" sz="900" spc="-7" b="1">
                <a:solidFill>
                  <a:srgbClr val="212121"/>
                </a:solidFill>
                <a:latin typeface="Arial"/>
                <a:cs typeface="Arial"/>
              </a:rPr>
              <a:t>+</a:t>
            </a:r>
            <a:r>
              <a:rPr dirty="0" baseline="27777" sz="900" spc="15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spc="-10" b="1">
                <a:solidFill>
                  <a:srgbClr val="212121"/>
                </a:solidFill>
                <a:latin typeface="Arial"/>
                <a:cs typeface="Arial"/>
              </a:rPr>
              <a:t>and Mg</a:t>
            </a:r>
            <a:r>
              <a:rPr dirty="0" baseline="27777" sz="900" spc="-15" b="1">
                <a:solidFill>
                  <a:srgbClr val="212121"/>
                </a:solidFill>
                <a:latin typeface="Arial"/>
                <a:cs typeface="Arial"/>
              </a:rPr>
              <a:t>++</a:t>
            </a:r>
            <a:r>
              <a:rPr dirty="0" baseline="27777" sz="900" spc="247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spc="-10" b="1">
                <a:solidFill>
                  <a:srgbClr val="212121"/>
                </a:solidFill>
                <a:latin typeface="Arial"/>
                <a:cs typeface="Arial"/>
              </a:rPr>
              <a:t>ions</a:t>
            </a:r>
            <a:endParaRPr sz="1200">
              <a:latin typeface="Arial"/>
              <a:cs typeface="Arial"/>
            </a:endParaRPr>
          </a:p>
          <a:p>
            <a:pPr marL="290195" indent="-240029">
              <a:lnSpc>
                <a:spcPts val="1415"/>
              </a:lnSpc>
              <a:buSzPct val="91666"/>
              <a:buAutoNum type="alphaLcParenBoth"/>
              <a:tabLst>
                <a:tab pos="290830" algn="l"/>
              </a:tabLst>
            </a:pPr>
            <a:r>
              <a:rPr dirty="0" sz="1200" spc="-5" b="1">
                <a:solidFill>
                  <a:srgbClr val="212121"/>
                </a:solidFill>
                <a:latin typeface="Arial"/>
                <a:cs typeface="Arial"/>
              </a:rPr>
              <a:t>Ca</a:t>
            </a:r>
            <a:r>
              <a:rPr dirty="0" baseline="27777" sz="900" spc="-7" b="1">
                <a:solidFill>
                  <a:srgbClr val="212121"/>
                </a:solidFill>
                <a:latin typeface="Arial"/>
                <a:cs typeface="Arial"/>
              </a:rPr>
              <a:t>+4</a:t>
            </a:r>
            <a:r>
              <a:rPr dirty="0" baseline="27777" sz="900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spc="-10" b="1">
                <a:solidFill>
                  <a:srgbClr val="212121"/>
                </a:solidFill>
                <a:latin typeface="Arial"/>
                <a:cs typeface="Arial"/>
              </a:rPr>
              <a:t>and </a:t>
            </a:r>
            <a:r>
              <a:rPr dirty="0" sz="1200" spc="-15" b="1">
                <a:solidFill>
                  <a:srgbClr val="212121"/>
                </a:solidFill>
                <a:latin typeface="Arial"/>
                <a:cs typeface="Arial"/>
              </a:rPr>
              <a:t>CL</a:t>
            </a:r>
            <a:r>
              <a:rPr dirty="0" sz="1200" spc="-10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spc="-5" b="1">
                <a:solidFill>
                  <a:srgbClr val="212121"/>
                </a:solidFill>
                <a:latin typeface="Arial"/>
                <a:cs typeface="Arial"/>
              </a:rPr>
              <a:t>ions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7704" y="886714"/>
            <a:ext cx="5930900" cy="8077834"/>
          </a:xfrm>
          <a:prstGeom prst="rect">
            <a:avLst/>
          </a:prstGeom>
        </p:spPr>
        <p:txBody>
          <a:bodyPr wrap="square" lIns="0" tIns="20320" rIns="0" bIns="0" rtlCol="0" vert="horz">
            <a:spAutoFit/>
          </a:bodyPr>
          <a:lstStyle/>
          <a:p>
            <a:pPr marL="127000" marR="119380">
              <a:lnSpc>
                <a:spcPts val="1420"/>
              </a:lnSpc>
              <a:spcBef>
                <a:spcPts val="160"/>
              </a:spcBef>
            </a:pPr>
            <a:r>
              <a:rPr dirty="0" sz="1200" spc="-10" b="1">
                <a:solidFill>
                  <a:srgbClr val="212121"/>
                </a:solidFill>
                <a:latin typeface="Arial"/>
                <a:cs typeface="Arial"/>
              </a:rPr>
              <a:t>Ans:</a:t>
            </a:r>
            <a:r>
              <a:rPr dirty="0" sz="1200" spc="20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(a)</a:t>
            </a:r>
            <a:r>
              <a:rPr dirty="0" sz="1200" spc="1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Potential</a:t>
            </a:r>
            <a:r>
              <a:rPr dirty="0" sz="1200" spc="1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difference</a:t>
            </a:r>
            <a:r>
              <a:rPr dirty="0" sz="1200" spc="1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across</a:t>
            </a:r>
            <a:r>
              <a:rPr dirty="0" sz="1200" spc="1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resting</a:t>
            </a:r>
            <a:r>
              <a:rPr dirty="0" sz="1200" spc="4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212121"/>
                </a:solidFill>
                <a:latin typeface="Arial MT"/>
                <a:cs typeface="Arial MT"/>
              </a:rPr>
              <a:t>membrane</a:t>
            </a:r>
            <a:r>
              <a:rPr dirty="0" sz="1200" spc="5">
                <a:solidFill>
                  <a:srgbClr val="212121"/>
                </a:solidFill>
                <a:latin typeface="Arial MT"/>
                <a:cs typeface="Arial MT"/>
              </a:rPr>
              <a:t> is</a:t>
            </a:r>
            <a:r>
              <a:rPr dirty="0" sz="1200" spc="1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negatively</a:t>
            </a:r>
            <a:r>
              <a:rPr dirty="0" sz="1200" spc="1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charged.</a:t>
            </a:r>
            <a:r>
              <a:rPr dirty="0" sz="1200" spc="-1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This</a:t>
            </a:r>
            <a:r>
              <a:rPr dirty="0" sz="1200" spc="-2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5">
                <a:solidFill>
                  <a:srgbClr val="212121"/>
                </a:solidFill>
                <a:latin typeface="Arial MT"/>
                <a:cs typeface="Arial MT"/>
              </a:rPr>
              <a:t>is </a:t>
            </a:r>
            <a:r>
              <a:rPr dirty="0" sz="1200" spc="-31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due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 to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differential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distribution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 of Na</a:t>
            </a:r>
            <a:r>
              <a:rPr dirty="0" baseline="27777" sz="900">
                <a:solidFill>
                  <a:srgbClr val="212121"/>
                </a:solidFill>
                <a:latin typeface="Arial MT"/>
                <a:cs typeface="Arial MT"/>
              </a:rPr>
              <a:t>+</a:t>
            </a:r>
            <a:r>
              <a:rPr dirty="0" baseline="27777" sz="900" spc="22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212121"/>
                </a:solidFill>
                <a:latin typeface="Arial MT"/>
                <a:cs typeface="Arial MT"/>
              </a:rPr>
              <a:t>and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K</a:t>
            </a:r>
            <a:r>
              <a:rPr dirty="0" baseline="27777" sz="900" spc="-7">
                <a:solidFill>
                  <a:srgbClr val="212121"/>
                </a:solidFill>
                <a:latin typeface="Arial MT"/>
                <a:cs typeface="Arial MT"/>
              </a:rPr>
              <a:t>+</a:t>
            </a:r>
            <a:r>
              <a:rPr dirty="0" baseline="27777" sz="900" spc="22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ions.</a:t>
            </a:r>
            <a:endParaRPr sz="12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550">
              <a:latin typeface="Arial MT"/>
              <a:cs typeface="Arial MT"/>
            </a:endParaRPr>
          </a:p>
          <a:p>
            <a:pPr marL="127000">
              <a:lnSpc>
                <a:spcPts val="1415"/>
              </a:lnSpc>
              <a:spcBef>
                <a:spcPts val="5"/>
              </a:spcBef>
            </a:pPr>
            <a:r>
              <a:rPr dirty="0" sz="1200" b="1">
                <a:solidFill>
                  <a:srgbClr val="212121"/>
                </a:solidFill>
                <a:latin typeface="Arial"/>
                <a:cs typeface="Arial"/>
              </a:rPr>
              <a:t>Q3.</a:t>
            </a:r>
            <a:r>
              <a:rPr dirty="0" sz="1200" spc="5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spc="-5" b="1">
                <a:solidFill>
                  <a:srgbClr val="212121"/>
                </a:solidFill>
                <a:latin typeface="Arial"/>
                <a:cs typeface="Arial"/>
              </a:rPr>
              <a:t>Resting</a:t>
            </a:r>
            <a:r>
              <a:rPr dirty="0" sz="1200" spc="15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spc="-10" b="1">
                <a:solidFill>
                  <a:srgbClr val="212121"/>
                </a:solidFill>
                <a:latin typeface="Arial"/>
                <a:cs typeface="Arial"/>
              </a:rPr>
              <a:t>membrane</a:t>
            </a:r>
            <a:r>
              <a:rPr dirty="0" sz="1200" spc="5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spc="-5" b="1">
                <a:solidFill>
                  <a:srgbClr val="212121"/>
                </a:solidFill>
                <a:latin typeface="Arial"/>
                <a:cs typeface="Arial"/>
              </a:rPr>
              <a:t>potential</a:t>
            </a:r>
            <a:r>
              <a:rPr dirty="0" sz="1200" spc="-10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spc="-5" b="1">
                <a:solidFill>
                  <a:srgbClr val="212121"/>
                </a:solidFill>
                <a:latin typeface="Arial"/>
                <a:cs typeface="Arial"/>
              </a:rPr>
              <a:t>is</a:t>
            </a:r>
            <a:r>
              <a:rPr dirty="0" sz="1200" spc="10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spc="-10" b="1">
                <a:solidFill>
                  <a:srgbClr val="212121"/>
                </a:solidFill>
                <a:latin typeface="Arial"/>
                <a:cs typeface="Arial"/>
              </a:rPr>
              <a:t>maintained</a:t>
            </a:r>
            <a:r>
              <a:rPr dirty="0" sz="1200" spc="15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b="1">
                <a:solidFill>
                  <a:srgbClr val="212121"/>
                </a:solidFill>
                <a:latin typeface="Arial"/>
                <a:cs typeface="Arial"/>
              </a:rPr>
              <a:t>by</a:t>
            </a:r>
            <a:endParaRPr sz="1200">
              <a:latin typeface="Arial"/>
              <a:cs typeface="Arial"/>
            </a:endParaRPr>
          </a:p>
          <a:p>
            <a:pPr marL="127000">
              <a:lnSpc>
                <a:spcPts val="1380"/>
              </a:lnSpc>
            </a:pPr>
            <a:r>
              <a:rPr dirty="0" sz="1200" b="1">
                <a:solidFill>
                  <a:srgbClr val="212121"/>
                </a:solidFill>
                <a:latin typeface="Arial"/>
                <a:cs typeface="Arial"/>
              </a:rPr>
              <a:t>(a)</a:t>
            </a:r>
            <a:r>
              <a:rPr dirty="0" sz="1200" spc="-20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spc="-5" b="1">
                <a:solidFill>
                  <a:srgbClr val="212121"/>
                </a:solidFill>
                <a:latin typeface="Arial"/>
                <a:cs typeface="Arial"/>
              </a:rPr>
              <a:t>Hormones</a:t>
            </a:r>
            <a:r>
              <a:rPr dirty="0" sz="1200" spc="-25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spc="-5" b="1">
                <a:solidFill>
                  <a:srgbClr val="212121"/>
                </a:solidFill>
                <a:latin typeface="Arial"/>
                <a:cs typeface="Arial"/>
              </a:rPr>
              <a:t>(b)</a:t>
            </a:r>
            <a:r>
              <a:rPr dirty="0" sz="1200" spc="-20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spc="-5" b="1">
                <a:solidFill>
                  <a:srgbClr val="212121"/>
                </a:solidFill>
                <a:latin typeface="Arial"/>
                <a:cs typeface="Arial"/>
              </a:rPr>
              <a:t>Neurotransmitters</a:t>
            </a:r>
            <a:endParaRPr sz="1200">
              <a:latin typeface="Arial"/>
              <a:cs typeface="Arial"/>
            </a:endParaRPr>
          </a:p>
          <a:p>
            <a:pPr marL="127000">
              <a:lnSpc>
                <a:spcPts val="1390"/>
              </a:lnSpc>
            </a:pPr>
            <a:r>
              <a:rPr dirty="0" sz="1200" b="1">
                <a:solidFill>
                  <a:srgbClr val="212121"/>
                </a:solidFill>
                <a:latin typeface="Arial"/>
                <a:cs typeface="Arial"/>
              </a:rPr>
              <a:t>(c)</a:t>
            </a:r>
            <a:r>
              <a:rPr dirty="0" sz="1200" spc="-5" b="1">
                <a:solidFill>
                  <a:srgbClr val="212121"/>
                </a:solidFill>
                <a:latin typeface="Arial"/>
                <a:cs typeface="Arial"/>
              </a:rPr>
              <a:t> Ion</a:t>
            </a:r>
            <a:r>
              <a:rPr dirty="0" sz="1200" spc="-20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spc="-5" b="1">
                <a:solidFill>
                  <a:srgbClr val="212121"/>
                </a:solidFill>
                <a:latin typeface="Arial"/>
                <a:cs typeface="Arial"/>
              </a:rPr>
              <a:t>pumps (d)</a:t>
            </a:r>
            <a:r>
              <a:rPr dirty="0" sz="1200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spc="-5" b="1">
                <a:solidFill>
                  <a:srgbClr val="212121"/>
                </a:solidFill>
                <a:latin typeface="Arial"/>
                <a:cs typeface="Arial"/>
              </a:rPr>
              <a:t>None </a:t>
            </a:r>
            <a:r>
              <a:rPr dirty="0" sz="1200" spc="-10" b="1">
                <a:solidFill>
                  <a:srgbClr val="212121"/>
                </a:solidFill>
                <a:latin typeface="Arial"/>
                <a:cs typeface="Arial"/>
              </a:rPr>
              <a:t>of</a:t>
            </a:r>
            <a:r>
              <a:rPr dirty="0" sz="1200" spc="-5" b="1">
                <a:solidFill>
                  <a:srgbClr val="212121"/>
                </a:solidFill>
                <a:latin typeface="Arial"/>
                <a:cs typeface="Arial"/>
              </a:rPr>
              <a:t> the </a:t>
            </a:r>
            <a:r>
              <a:rPr dirty="0" sz="1200" spc="-10" b="1">
                <a:solidFill>
                  <a:srgbClr val="212121"/>
                </a:solidFill>
                <a:latin typeface="Arial"/>
                <a:cs typeface="Arial"/>
              </a:rPr>
              <a:t>above</a:t>
            </a:r>
            <a:endParaRPr sz="1200">
              <a:latin typeface="Arial"/>
              <a:cs typeface="Arial"/>
            </a:endParaRPr>
          </a:p>
          <a:p>
            <a:pPr marL="127000">
              <a:lnSpc>
                <a:spcPts val="1430"/>
              </a:lnSpc>
            </a:pPr>
            <a:r>
              <a:rPr dirty="0" sz="1200" spc="-10" b="1">
                <a:solidFill>
                  <a:srgbClr val="212121"/>
                </a:solidFill>
                <a:latin typeface="Arial"/>
                <a:cs typeface="Arial"/>
              </a:rPr>
              <a:t>Ans:</a:t>
            </a:r>
            <a:r>
              <a:rPr dirty="0" sz="1200" spc="15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(c)</a:t>
            </a:r>
            <a:r>
              <a:rPr dirty="0" sz="1200" spc="1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Resting</a:t>
            </a:r>
            <a:r>
              <a:rPr dirty="0" sz="1200" spc="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212121"/>
                </a:solidFill>
                <a:latin typeface="Arial MT"/>
                <a:cs typeface="Arial MT"/>
              </a:rPr>
              <a:t>membrane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potential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5">
                <a:solidFill>
                  <a:srgbClr val="212121"/>
                </a:solidFill>
                <a:latin typeface="Arial MT"/>
                <a:cs typeface="Arial MT"/>
              </a:rPr>
              <a:t>is 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maintained by</a:t>
            </a:r>
            <a:r>
              <a:rPr dirty="0" sz="1200" spc="-2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5">
                <a:solidFill>
                  <a:srgbClr val="212121"/>
                </a:solidFill>
                <a:latin typeface="Arial MT"/>
                <a:cs typeface="Arial MT"/>
              </a:rPr>
              <a:t>ion</a:t>
            </a:r>
            <a:r>
              <a:rPr dirty="0" sz="1200" spc="-1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212121"/>
                </a:solidFill>
                <a:latin typeface="Arial MT"/>
                <a:cs typeface="Arial MT"/>
              </a:rPr>
              <a:t>pumps.</a:t>
            </a:r>
            <a:endParaRPr sz="12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600">
              <a:latin typeface="Arial MT"/>
              <a:cs typeface="Arial MT"/>
            </a:endParaRPr>
          </a:p>
          <a:p>
            <a:pPr marL="127000">
              <a:lnSpc>
                <a:spcPts val="1415"/>
              </a:lnSpc>
            </a:pPr>
            <a:r>
              <a:rPr dirty="0" sz="1200" b="1">
                <a:solidFill>
                  <a:srgbClr val="212121"/>
                </a:solidFill>
                <a:latin typeface="Arial"/>
                <a:cs typeface="Arial"/>
              </a:rPr>
              <a:t>Q4.</a:t>
            </a:r>
            <a:r>
              <a:rPr dirty="0" sz="1200" spc="-20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b="1">
                <a:solidFill>
                  <a:srgbClr val="212121"/>
                </a:solidFill>
                <a:latin typeface="Arial"/>
                <a:cs typeface="Arial"/>
              </a:rPr>
              <a:t>The</a:t>
            </a:r>
            <a:r>
              <a:rPr dirty="0" sz="1200" spc="5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spc="-5" b="1">
                <a:solidFill>
                  <a:srgbClr val="212121"/>
                </a:solidFill>
                <a:latin typeface="Arial"/>
                <a:cs typeface="Arial"/>
              </a:rPr>
              <a:t>function</a:t>
            </a:r>
            <a:r>
              <a:rPr dirty="0" sz="1200" spc="-15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spc="-10" b="1">
                <a:solidFill>
                  <a:srgbClr val="212121"/>
                </a:solidFill>
                <a:latin typeface="Arial"/>
                <a:cs typeface="Arial"/>
              </a:rPr>
              <a:t>of</a:t>
            </a:r>
            <a:r>
              <a:rPr dirty="0" sz="1200" spc="10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spc="-5" b="1">
                <a:solidFill>
                  <a:srgbClr val="212121"/>
                </a:solidFill>
                <a:latin typeface="Arial"/>
                <a:cs typeface="Arial"/>
              </a:rPr>
              <a:t>our</a:t>
            </a:r>
            <a:r>
              <a:rPr dirty="0" sz="1200" spc="-10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spc="-5" b="1">
                <a:solidFill>
                  <a:srgbClr val="212121"/>
                </a:solidFill>
                <a:latin typeface="Arial"/>
                <a:cs typeface="Arial"/>
              </a:rPr>
              <a:t>visceral</a:t>
            </a:r>
            <a:r>
              <a:rPr dirty="0" sz="1200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spc="-5" b="1">
                <a:solidFill>
                  <a:srgbClr val="212121"/>
                </a:solidFill>
                <a:latin typeface="Arial"/>
                <a:cs typeface="Arial"/>
              </a:rPr>
              <a:t>organs</a:t>
            </a:r>
            <a:r>
              <a:rPr dirty="0" sz="1200" spc="5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spc="-5" b="1">
                <a:solidFill>
                  <a:srgbClr val="212121"/>
                </a:solidFill>
                <a:latin typeface="Arial"/>
                <a:cs typeface="Arial"/>
              </a:rPr>
              <a:t>is</a:t>
            </a:r>
            <a:r>
              <a:rPr dirty="0" sz="1200" spc="-20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spc="-5" b="1">
                <a:solidFill>
                  <a:srgbClr val="212121"/>
                </a:solidFill>
                <a:latin typeface="Arial"/>
                <a:cs typeface="Arial"/>
              </a:rPr>
              <a:t>controlled</a:t>
            </a:r>
            <a:r>
              <a:rPr dirty="0" sz="1200" spc="-10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b="1">
                <a:solidFill>
                  <a:srgbClr val="212121"/>
                </a:solidFill>
                <a:latin typeface="Arial"/>
                <a:cs typeface="Arial"/>
              </a:rPr>
              <a:t>by</a:t>
            </a:r>
            <a:endParaRPr sz="1200">
              <a:latin typeface="Arial"/>
              <a:cs typeface="Arial"/>
            </a:endParaRPr>
          </a:p>
          <a:p>
            <a:pPr marL="357505" indent="-231140">
              <a:lnSpc>
                <a:spcPts val="1380"/>
              </a:lnSpc>
              <a:buAutoNum type="alphaLcParenBoth"/>
              <a:tabLst>
                <a:tab pos="358140" algn="l"/>
              </a:tabLst>
            </a:pPr>
            <a:r>
              <a:rPr dirty="0" sz="1200" spc="-5" b="1">
                <a:solidFill>
                  <a:srgbClr val="212121"/>
                </a:solidFill>
                <a:latin typeface="Arial"/>
                <a:cs typeface="Arial"/>
              </a:rPr>
              <a:t>Sympathetic and somatic </a:t>
            </a:r>
            <a:r>
              <a:rPr dirty="0" sz="1200" spc="-10" b="1">
                <a:solidFill>
                  <a:srgbClr val="212121"/>
                </a:solidFill>
                <a:latin typeface="Arial"/>
                <a:cs typeface="Arial"/>
              </a:rPr>
              <a:t>neural </a:t>
            </a:r>
            <a:r>
              <a:rPr dirty="0" sz="1200" spc="-5" b="1">
                <a:solidFill>
                  <a:srgbClr val="212121"/>
                </a:solidFill>
                <a:latin typeface="Arial"/>
                <a:cs typeface="Arial"/>
              </a:rPr>
              <a:t>system</a:t>
            </a:r>
            <a:endParaRPr sz="1200">
              <a:latin typeface="Arial"/>
              <a:cs typeface="Arial"/>
            </a:endParaRPr>
          </a:p>
          <a:p>
            <a:pPr marL="366395" indent="-240029">
              <a:lnSpc>
                <a:spcPts val="1380"/>
              </a:lnSpc>
              <a:buAutoNum type="alphaLcParenBoth"/>
              <a:tabLst>
                <a:tab pos="367030" algn="l"/>
              </a:tabLst>
            </a:pPr>
            <a:r>
              <a:rPr dirty="0" sz="1200" spc="-5" b="1">
                <a:solidFill>
                  <a:srgbClr val="212121"/>
                </a:solidFill>
                <a:latin typeface="Arial"/>
                <a:cs typeface="Arial"/>
              </a:rPr>
              <a:t>Sympathetic and</a:t>
            </a:r>
            <a:r>
              <a:rPr dirty="0" sz="1200" spc="-20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spc="-5" b="1">
                <a:solidFill>
                  <a:srgbClr val="212121"/>
                </a:solidFill>
                <a:latin typeface="Arial"/>
                <a:cs typeface="Arial"/>
              </a:rPr>
              <a:t>parasympathetic</a:t>
            </a:r>
            <a:r>
              <a:rPr dirty="0" sz="1200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spc="-10" b="1">
                <a:solidFill>
                  <a:srgbClr val="212121"/>
                </a:solidFill>
                <a:latin typeface="Arial"/>
                <a:cs typeface="Arial"/>
              </a:rPr>
              <a:t>neural</a:t>
            </a:r>
            <a:r>
              <a:rPr dirty="0" sz="1200" spc="-5" b="1">
                <a:solidFill>
                  <a:srgbClr val="212121"/>
                </a:solidFill>
                <a:latin typeface="Arial"/>
                <a:cs typeface="Arial"/>
              </a:rPr>
              <a:t> system</a:t>
            </a:r>
            <a:endParaRPr sz="1200">
              <a:latin typeface="Arial"/>
              <a:cs typeface="Arial"/>
            </a:endParaRPr>
          </a:p>
          <a:p>
            <a:pPr marL="357505" indent="-231140">
              <a:lnSpc>
                <a:spcPts val="1380"/>
              </a:lnSpc>
              <a:buAutoNum type="alphaLcParenBoth"/>
              <a:tabLst>
                <a:tab pos="358140" algn="l"/>
              </a:tabLst>
            </a:pPr>
            <a:r>
              <a:rPr dirty="0" sz="1200" spc="-5" b="1">
                <a:solidFill>
                  <a:srgbClr val="212121"/>
                </a:solidFill>
                <a:latin typeface="Arial"/>
                <a:cs typeface="Arial"/>
              </a:rPr>
              <a:t>Central</a:t>
            </a:r>
            <a:r>
              <a:rPr dirty="0" sz="1200" spc="-10" b="1">
                <a:solidFill>
                  <a:srgbClr val="212121"/>
                </a:solidFill>
                <a:latin typeface="Arial"/>
                <a:cs typeface="Arial"/>
              </a:rPr>
              <a:t> and</a:t>
            </a:r>
            <a:r>
              <a:rPr dirty="0" sz="1200" spc="-5" b="1">
                <a:solidFill>
                  <a:srgbClr val="212121"/>
                </a:solidFill>
                <a:latin typeface="Arial"/>
                <a:cs typeface="Arial"/>
              </a:rPr>
              <a:t> somatic </a:t>
            </a:r>
            <a:r>
              <a:rPr dirty="0" sz="1200" spc="-10" b="1">
                <a:solidFill>
                  <a:srgbClr val="212121"/>
                </a:solidFill>
                <a:latin typeface="Arial"/>
                <a:cs typeface="Arial"/>
              </a:rPr>
              <a:t>neural </a:t>
            </a:r>
            <a:r>
              <a:rPr dirty="0" sz="1200" spc="-5" b="1">
                <a:solidFill>
                  <a:srgbClr val="212121"/>
                </a:solidFill>
                <a:latin typeface="Arial"/>
                <a:cs typeface="Arial"/>
              </a:rPr>
              <a:t>system.</a:t>
            </a:r>
            <a:endParaRPr sz="1200">
              <a:latin typeface="Arial"/>
              <a:cs typeface="Arial"/>
            </a:endParaRPr>
          </a:p>
          <a:p>
            <a:pPr marL="366395" indent="-240029">
              <a:lnSpc>
                <a:spcPts val="1380"/>
              </a:lnSpc>
              <a:buAutoNum type="alphaLcParenBoth"/>
              <a:tabLst>
                <a:tab pos="367030" algn="l"/>
              </a:tabLst>
            </a:pPr>
            <a:r>
              <a:rPr dirty="0" sz="1200" spc="-10" b="1">
                <a:solidFill>
                  <a:srgbClr val="212121"/>
                </a:solidFill>
                <a:latin typeface="Arial"/>
                <a:cs typeface="Arial"/>
              </a:rPr>
              <a:t>None</a:t>
            </a:r>
            <a:r>
              <a:rPr dirty="0" sz="1200" spc="-20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spc="5" b="1">
                <a:solidFill>
                  <a:srgbClr val="212121"/>
                </a:solidFill>
                <a:latin typeface="Arial"/>
                <a:cs typeface="Arial"/>
              </a:rPr>
              <a:t>of</a:t>
            </a:r>
            <a:r>
              <a:rPr dirty="0" sz="1200" spc="-30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spc="-5" b="1">
                <a:solidFill>
                  <a:srgbClr val="212121"/>
                </a:solidFill>
                <a:latin typeface="Arial"/>
                <a:cs typeface="Arial"/>
              </a:rPr>
              <a:t>the</a:t>
            </a:r>
            <a:r>
              <a:rPr dirty="0" sz="1200" spc="-15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spc="-10" b="1">
                <a:solidFill>
                  <a:srgbClr val="212121"/>
                </a:solidFill>
                <a:latin typeface="Arial"/>
                <a:cs typeface="Arial"/>
              </a:rPr>
              <a:t>above</a:t>
            </a:r>
            <a:endParaRPr sz="1200">
              <a:latin typeface="Arial"/>
              <a:cs typeface="Arial"/>
            </a:endParaRPr>
          </a:p>
          <a:p>
            <a:pPr marL="127000" marR="638810">
              <a:lnSpc>
                <a:spcPts val="1420"/>
              </a:lnSpc>
              <a:spcBef>
                <a:spcPts val="40"/>
              </a:spcBef>
            </a:pPr>
            <a:r>
              <a:rPr dirty="0" sz="1200" spc="-10" b="1">
                <a:solidFill>
                  <a:srgbClr val="212121"/>
                </a:solidFill>
                <a:latin typeface="Arial"/>
                <a:cs typeface="Arial"/>
              </a:rPr>
              <a:t>Ans:</a:t>
            </a:r>
            <a:r>
              <a:rPr dirty="0" sz="1200" spc="20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(b)</a:t>
            </a:r>
            <a:r>
              <a:rPr dirty="0" sz="1200" spc="1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212121"/>
                </a:solidFill>
                <a:latin typeface="Arial MT"/>
                <a:cs typeface="Arial MT"/>
              </a:rPr>
              <a:t>The</a:t>
            </a:r>
            <a:r>
              <a:rPr dirty="0" sz="1200" spc="1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function</a:t>
            </a:r>
            <a:r>
              <a:rPr dirty="0" sz="1200" spc="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of</a:t>
            </a:r>
            <a:r>
              <a:rPr dirty="0" sz="1200" spc="-1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5">
                <a:solidFill>
                  <a:srgbClr val="212121"/>
                </a:solidFill>
                <a:latin typeface="Arial MT"/>
                <a:cs typeface="Arial MT"/>
              </a:rPr>
              <a:t>our</a:t>
            </a:r>
            <a:r>
              <a:rPr dirty="0" sz="1200" spc="1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212121"/>
                </a:solidFill>
                <a:latin typeface="Arial MT"/>
                <a:cs typeface="Arial MT"/>
              </a:rPr>
              <a:t>visceral</a:t>
            </a:r>
            <a:r>
              <a:rPr dirty="0" sz="1200" spc="3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organs</a:t>
            </a:r>
            <a:r>
              <a:rPr dirty="0" sz="1200" spc="-2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5">
                <a:solidFill>
                  <a:srgbClr val="212121"/>
                </a:solidFill>
                <a:latin typeface="Arial MT"/>
                <a:cs typeface="Arial MT"/>
              </a:rPr>
              <a:t>is</a:t>
            </a:r>
            <a:r>
              <a:rPr dirty="0" sz="1200" spc="-2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controlled</a:t>
            </a:r>
            <a:r>
              <a:rPr dirty="0" sz="1200" spc="-1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by</a:t>
            </a:r>
            <a:r>
              <a:rPr dirty="0" sz="1200" spc="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sympathetic</a:t>
            </a:r>
            <a:r>
              <a:rPr dirty="0" sz="1200" spc="1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212121"/>
                </a:solidFill>
                <a:latin typeface="Arial MT"/>
                <a:cs typeface="Arial MT"/>
              </a:rPr>
              <a:t>and </a:t>
            </a:r>
            <a:r>
              <a:rPr dirty="0" sz="1200" spc="-32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parasympathetic</a:t>
            </a:r>
            <a:r>
              <a:rPr dirty="0" sz="1200" spc="-2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neural</a:t>
            </a:r>
            <a:r>
              <a:rPr dirty="0" sz="1200" spc="2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212121"/>
                </a:solidFill>
                <a:latin typeface="Arial MT"/>
                <a:cs typeface="Arial MT"/>
              </a:rPr>
              <a:t>systems.</a:t>
            </a:r>
            <a:endParaRPr sz="12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550">
              <a:latin typeface="Arial MT"/>
              <a:cs typeface="Arial MT"/>
            </a:endParaRPr>
          </a:p>
          <a:p>
            <a:pPr marL="127000">
              <a:lnSpc>
                <a:spcPts val="1415"/>
              </a:lnSpc>
            </a:pPr>
            <a:r>
              <a:rPr dirty="0" sz="1200" b="1">
                <a:solidFill>
                  <a:srgbClr val="212121"/>
                </a:solidFill>
                <a:latin typeface="Arial"/>
                <a:cs typeface="Arial"/>
              </a:rPr>
              <a:t>Q5. </a:t>
            </a:r>
            <a:r>
              <a:rPr dirty="0" sz="1200" spc="-5" b="1">
                <a:solidFill>
                  <a:srgbClr val="212121"/>
                </a:solidFill>
                <a:latin typeface="Arial"/>
                <a:cs typeface="Arial"/>
              </a:rPr>
              <a:t>Which</a:t>
            </a:r>
            <a:r>
              <a:rPr dirty="0" sz="1200" spc="-10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spc="5" b="1">
                <a:solidFill>
                  <a:srgbClr val="212121"/>
                </a:solidFill>
                <a:latin typeface="Arial"/>
                <a:cs typeface="Arial"/>
              </a:rPr>
              <a:t>of</a:t>
            </a:r>
            <a:r>
              <a:rPr dirty="0" sz="1200" spc="10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spc="-5" b="1">
                <a:solidFill>
                  <a:srgbClr val="212121"/>
                </a:solidFill>
                <a:latin typeface="Arial"/>
                <a:cs typeface="Arial"/>
              </a:rPr>
              <a:t>the</a:t>
            </a:r>
            <a:r>
              <a:rPr dirty="0" sz="1200" spc="5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spc="-5" b="1">
                <a:solidFill>
                  <a:srgbClr val="212121"/>
                </a:solidFill>
                <a:latin typeface="Arial"/>
                <a:cs typeface="Arial"/>
              </a:rPr>
              <a:t>following</a:t>
            </a:r>
            <a:r>
              <a:rPr dirty="0" sz="1200" spc="-10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spc="-5" b="1">
                <a:solidFill>
                  <a:srgbClr val="212121"/>
                </a:solidFill>
                <a:latin typeface="Arial"/>
                <a:cs typeface="Arial"/>
              </a:rPr>
              <a:t>is</a:t>
            </a:r>
            <a:r>
              <a:rPr dirty="0" sz="1200" spc="10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spc="-5" b="1">
                <a:solidFill>
                  <a:srgbClr val="212121"/>
                </a:solidFill>
                <a:latin typeface="Arial"/>
                <a:cs typeface="Arial"/>
              </a:rPr>
              <a:t>not</a:t>
            </a:r>
            <a:r>
              <a:rPr dirty="0" sz="1200" spc="5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spc="-10" b="1">
                <a:solidFill>
                  <a:srgbClr val="212121"/>
                </a:solidFill>
                <a:latin typeface="Arial"/>
                <a:cs typeface="Arial"/>
              </a:rPr>
              <a:t>involved</a:t>
            </a:r>
            <a:r>
              <a:rPr dirty="0" sz="1200" spc="10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spc="-10" b="1">
                <a:solidFill>
                  <a:srgbClr val="212121"/>
                </a:solidFill>
                <a:latin typeface="Arial"/>
                <a:cs typeface="Arial"/>
              </a:rPr>
              <a:t>in </a:t>
            </a:r>
            <a:r>
              <a:rPr dirty="0" sz="1200" b="1">
                <a:solidFill>
                  <a:srgbClr val="212121"/>
                </a:solidFill>
                <a:latin typeface="Arial"/>
                <a:cs typeface="Arial"/>
              </a:rPr>
              <a:t>knee-jerk</a:t>
            </a:r>
            <a:r>
              <a:rPr dirty="0" sz="1200" spc="5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spc="-5" b="1">
                <a:solidFill>
                  <a:srgbClr val="212121"/>
                </a:solidFill>
                <a:latin typeface="Arial"/>
                <a:cs typeface="Arial"/>
              </a:rPr>
              <a:t>reflex?</a:t>
            </a:r>
            <a:endParaRPr sz="1200">
              <a:latin typeface="Arial"/>
              <a:cs typeface="Arial"/>
            </a:endParaRPr>
          </a:p>
          <a:p>
            <a:pPr marL="127000">
              <a:lnSpc>
                <a:spcPts val="1380"/>
              </a:lnSpc>
            </a:pPr>
            <a:r>
              <a:rPr dirty="0" sz="1200" b="1">
                <a:solidFill>
                  <a:srgbClr val="212121"/>
                </a:solidFill>
                <a:latin typeface="Arial"/>
                <a:cs typeface="Arial"/>
              </a:rPr>
              <a:t>(a)</a:t>
            </a:r>
            <a:r>
              <a:rPr dirty="0" sz="1200" spc="-5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spc="-10" b="1">
                <a:solidFill>
                  <a:srgbClr val="212121"/>
                </a:solidFill>
                <a:latin typeface="Arial"/>
                <a:cs typeface="Arial"/>
              </a:rPr>
              <a:t>Muscle</a:t>
            </a:r>
            <a:r>
              <a:rPr dirty="0" sz="1200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spc="-5" b="1">
                <a:solidFill>
                  <a:srgbClr val="212121"/>
                </a:solidFill>
                <a:latin typeface="Arial"/>
                <a:cs typeface="Arial"/>
              </a:rPr>
              <a:t>spindle (b)</a:t>
            </a:r>
            <a:r>
              <a:rPr dirty="0" sz="1200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spc="-5" b="1">
                <a:solidFill>
                  <a:srgbClr val="212121"/>
                </a:solidFill>
                <a:latin typeface="Arial"/>
                <a:cs typeface="Arial"/>
              </a:rPr>
              <a:t>Motor</a:t>
            </a:r>
            <a:r>
              <a:rPr dirty="0" sz="1200" spc="5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neuron</a:t>
            </a:r>
            <a:endParaRPr sz="1200">
              <a:latin typeface="Arial MT"/>
              <a:cs typeface="Arial MT"/>
            </a:endParaRPr>
          </a:p>
          <a:p>
            <a:pPr marL="127000">
              <a:lnSpc>
                <a:spcPts val="1390"/>
              </a:lnSpc>
            </a:pPr>
            <a:r>
              <a:rPr dirty="0" sz="1200" b="1">
                <a:solidFill>
                  <a:srgbClr val="212121"/>
                </a:solidFill>
                <a:latin typeface="Arial"/>
                <a:cs typeface="Arial"/>
              </a:rPr>
              <a:t>(c)</a:t>
            </a:r>
            <a:r>
              <a:rPr dirty="0" sz="1200" spc="-10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spc="-5" b="1">
                <a:solidFill>
                  <a:srgbClr val="212121"/>
                </a:solidFill>
                <a:latin typeface="Arial"/>
                <a:cs typeface="Arial"/>
              </a:rPr>
              <a:t>Brain</a:t>
            </a:r>
            <a:r>
              <a:rPr dirty="0" sz="1200" spc="-25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spc="-5" b="1">
                <a:solidFill>
                  <a:srgbClr val="212121"/>
                </a:solidFill>
                <a:latin typeface="Arial"/>
                <a:cs typeface="Arial"/>
              </a:rPr>
              <a:t>(d)</a:t>
            </a:r>
            <a:r>
              <a:rPr dirty="0" sz="1200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Intemeurons</a:t>
            </a:r>
            <a:endParaRPr sz="1200">
              <a:latin typeface="Arial MT"/>
              <a:cs typeface="Arial MT"/>
            </a:endParaRPr>
          </a:p>
          <a:p>
            <a:pPr marL="127000">
              <a:lnSpc>
                <a:spcPts val="1430"/>
              </a:lnSpc>
            </a:pPr>
            <a:r>
              <a:rPr dirty="0" sz="1200" spc="-10" b="1">
                <a:solidFill>
                  <a:srgbClr val="212121"/>
                </a:solidFill>
                <a:latin typeface="Arial"/>
                <a:cs typeface="Arial"/>
              </a:rPr>
              <a:t>Ans:</a:t>
            </a:r>
            <a:r>
              <a:rPr dirty="0" sz="1200" spc="15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(c)</a:t>
            </a:r>
            <a:r>
              <a:rPr dirty="0" sz="1200" spc="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Brain</a:t>
            </a:r>
            <a:r>
              <a:rPr dirty="0" sz="1200" spc="-1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5">
                <a:solidFill>
                  <a:srgbClr val="212121"/>
                </a:solidFill>
                <a:latin typeface="Arial MT"/>
                <a:cs typeface="Arial MT"/>
              </a:rPr>
              <a:t>is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212121"/>
                </a:solidFill>
                <a:latin typeface="Arial MT"/>
                <a:cs typeface="Arial MT"/>
              </a:rPr>
              <a:t>not</a:t>
            </a:r>
            <a:r>
              <a:rPr dirty="0" sz="1200" spc="-1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involved</a:t>
            </a:r>
            <a:r>
              <a:rPr dirty="0" sz="1200" spc="-2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in</a:t>
            </a:r>
            <a:r>
              <a:rPr dirty="0" sz="1200" spc="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knee-jerk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reflex.</a:t>
            </a:r>
            <a:endParaRPr sz="12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600">
              <a:latin typeface="Arial MT"/>
              <a:cs typeface="Arial MT"/>
            </a:endParaRPr>
          </a:p>
          <a:p>
            <a:pPr marL="127000">
              <a:lnSpc>
                <a:spcPts val="1415"/>
              </a:lnSpc>
            </a:pPr>
            <a:r>
              <a:rPr dirty="0" sz="1200" b="1">
                <a:solidFill>
                  <a:srgbClr val="212121"/>
                </a:solidFill>
                <a:latin typeface="Arial"/>
                <a:cs typeface="Arial"/>
              </a:rPr>
              <a:t>Q6. </a:t>
            </a:r>
            <a:r>
              <a:rPr dirty="0" sz="1200" spc="-20" b="1">
                <a:solidFill>
                  <a:srgbClr val="212121"/>
                </a:solidFill>
                <a:latin typeface="Arial"/>
                <a:cs typeface="Arial"/>
              </a:rPr>
              <a:t>An</a:t>
            </a:r>
            <a:r>
              <a:rPr dirty="0" sz="1200" spc="-10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spc="-5" b="1">
                <a:solidFill>
                  <a:srgbClr val="212121"/>
                </a:solidFill>
                <a:latin typeface="Arial"/>
                <a:cs typeface="Arial"/>
              </a:rPr>
              <a:t>area</a:t>
            </a:r>
            <a:r>
              <a:rPr dirty="0" sz="1200" spc="5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b="1">
                <a:solidFill>
                  <a:srgbClr val="212121"/>
                </a:solidFill>
                <a:latin typeface="Arial"/>
                <a:cs typeface="Arial"/>
              </a:rPr>
              <a:t>in</a:t>
            </a:r>
            <a:r>
              <a:rPr dirty="0" sz="1200" spc="-10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spc="-5" b="1">
                <a:solidFill>
                  <a:srgbClr val="212121"/>
                </a:solidFill>
                <a:latin typeface="Arial"/>
                <a:cs typeface="Arial"/>
              </a:rPr>
              <a:t>the</a:t>
            </a:r>
            <a:r>
              <a:rPr dirty="0" sz="1200" spc="5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spc="-5" b="1">
                <a:solidFill>
                  <a:srgbClr val="212121"/>
                </a:solidFill>
                <a:latin typeface="Arial"/>
                <a:cs typeface="Arial"/>
              </a:rPr>
              <a:t>brain</a:t>
            </a:r>
            <a:r>
              <a:rPr dirty="0" sz="1200" spc="-10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b="1">
                <a:solidFill>
                  <a:srgbClr val="212121"/>
                </a:solidFill>
                <a:latin typeface="Arial"/>
                <a:cs typeface="Arial"/>
              </a:rPr>
              <a:t>which</a:t>
            </a:r>
            <a:r>
              <a:rPr dirty="0" sz="1200" spc="-15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spc="-5" b="1">
                <a:solidFill>
                  <a:srgbClr val="212121"/>
                </a:solidFill>
                <a:latin typeface="Arial"/>
                <a:cs typeface="Arial"/>
              </a:rPr>
              <a:t>is</a:t>
            </a:r>
            <a:r>
              <a:rPr dirty="0" sz="1200" spc="5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spc="-5" b="1">
                <a:solidFill>
                  <a:srgbClr val="212121"/>
                </a:solidFill>
                <a:latin typeface="Arial"/>
                <a:cs typeface="Arial"/>
              </a:rPr>
              <a:t>associated</a:t>
            </a:r>
            <a:r>
              <a:rPr dirty="0" sz="1200" spc="10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b="1">
                <a:solidFill>
                  <a:srgbClr val="212121"/>
                </a:solidFill>
                <a:latin typeface="Arial"/>
                <a:cs typeface="Arial"/>
              </a:rPr>
              <a:t>with</a:t>
            </a:r>
            <a:r>
              <a:rPr dirty="0" sz="1200" spc="-10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spc="-5" b="1">
                <a:solidFill>
                  <a:srgbClr val="212121"/>
                </a:solidFill>
                <a:latin typeface="Arial"/>
                <a:cs typeface="Arial"/>
              </a:rPr>
              <a:t>strong</a:t>
            </a:r>
            <a:r>
              <a:rPr dirty="0" sz="1200" spc="-10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spc="-5" b="1">
                <a:solidFill>
                  <a:srgbClr val="212121"/>
                </a:solidFill>
                <a:latin typeface="Arial"/>
                <a:cs typeface="Arial"/>
              </a:rPr>
              <a:t>emotions</a:t>
            </a:r>
            <a:r>
              <a:rPr dirty="0" sz="1200" spc="5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spc="-15" b="1">
                <a:solidFill>
                  <a:srgbClr val="212121"/>
                </a:solidFill>
                <a:latin typeface="Arial"/>
                <a:cs typeface="Arial"/>
              </a:rPr>
              <a:t>is</a:t>
            </a:r>
            <a:endParaRPr sz="1200">
              <a:latin typeface="Arial"/>
              <a:cs typeface="Arial"/>
            </a:endParaRPr>
          </a:p>
          <a:p>
            <a:pPr marL="127000">
              <a:lnSpc>
                <a:spcPts val="1380"/>
              </a:lnSpc>
            </a:pPr>
            <a:r>
              <a:rPr dirty="0" sz="1200" b="1">
                <a:solidFill>
                  <a:srgbClr val="212121"/>
                </a:solidFill>
                <a:latin typeface="Arial"/>
                <a:cs typeface="Arial"/>
              </a:rPr>
              <a:t>(a)</a:t>
            </a:r>
            <a:r>
              <a:rPr dirty="0" sz="1200" spc="-5" b="1">
                <a:solidFill>
                  <a:srgbClr val="212121"/>
                </a:solidFill>
                <a:latin typeface="Arial"/>
                <a:cs typeface="Arial"/>
              </a:rPr>
              <a:t> Cerebral</a:t>
            </a:r>
            <a:r>
              <a:rPr dirty="0" sz="1200" spc="-10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spc="-5" b="1">
                <a:solidFill>
                  <a:srgbClr val="212121"/>
                </a:solidFill>
                <a:latin typeface="Arial"/>
                <a:cs typeface="Arial"/>
              </a:rPr>
              <a:t>cortex</a:t>
            </a:r>
            <a:r>
              <a:rPr dirty="0" sz="1200" spc="-30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spc="-5" b="1">
                <a:solidFill>
                  <a:srgbClr val="212121"/>
                </a:solidFill>
                <a:latin typeface="Arial"/>
                <a:cs typeface="Arial"/>
              </a:rPr>
              <a:t>(b) Cerebellum</a:t>
            </a:r>
            <a:endParaRPr sz="1200">
              <a:latin typeface="Arial"/>
              <a:cs typeface="Arial"/>
            </a:endParaRPr>
          </a:p>
          <a:p>
            <a:pPr marL="127000">
              <a:lnSpc>
                <a:spcPts val="1390"/>
              </a:lnSpc>
            </a:pPr>
            <a:r>
              <a:rPr dirty="0" sz="1200" b="1">
                <a:solidFill>
                  <a:srgbClr val="212121"/>
                </a:solidFill>
                <a:latin typeface="Arial"/>
                <a:cs typeface="Arial"/>
              </a:rPr>
              <a:t>(c)</a:t>
            </a:r>
            <a:r>
              <a:rPr dirty="0" sz="1200" spc="-10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spc="-5" b="1">
                <a:solidFill>
                  <a:srgbClr val="212121"/>
                </a:solidFill>
                <a:latin typeface="Arial"/>
                <a:cs typeface="Arial"/>
              </a:rPr>
              <a:t>Limbic system</a:t>
            </a:r>
            <a:r>
              <a:rPr dirty="0" sz="1200" spc="-20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spc="-5" b="1">
                <a:solidFill>
                  <a:srgbClr val="212121"/>
                </a:solidFill>
                <a:latin typeface="Arial"/>
                <a:cs typeface="Arial"/>
              </a:rPr>
              <a:t>(d) Medulla</a:t>
            </a:r>
            <a:endParaRPr sz="1200">
              <a:latin typeface="Arial"/>
              <a:cs typeface="Arial"/>
            </a:endParaRPr>
          </a:p>
          <a:p>
            <a:pPr marL="127000">
              <a:lnSpc>
                <a:spcPts val="1430"/>
              </a:lnSpc>
            </a:pPr>
            <a:r>
              <a:rPr dirty="0" sz="1200" spc="-10" b="1">
                <a:solidFill>
                  <a:srgbClr val="212121"/>
                </a:solidFill>
                <a:latin typeface="Arial"/>
                <a:cs typeface="Arial"/>
              </a:rPr>
              <a:t>Ans:</a:t>
            </a:r>
            <a:r>
              <a:rPr dirty="0" sz="1200" spc="20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(c)</a:t>
            </a:r>
            <a:r>
              <a:rPr dirty="0" sz="1200" spc="1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212121"/>
                </a:solidFill>
                <a:latin typeface="Arial MT"/>
                <a:cs typeface="Arial MT"/>
              </a:rPr>
              <a:t>An</a:t>
            </a:r>
            <a:r>
              <a:rPr dirty="0" sz="1200" spc="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area</a:t>
            </a:r>
            <a:r>
              <a:rPr dirty="0" sz="1200" spc="-1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5">
                <a:solidFill>
                  <a:srgbClr val="212121"/>
                </a:solidFill>
                <a:latin typeface="Arial MT"/>
                <a:cs typeface="Arial MT"/>
              </a:rPr>
              <a:t>in</a:t>
            </a:r>
            <a:r>
              <a:rPr dirty="0" sz="1200" spc="1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212121"/>
                </a:solidFill>
                <a:latin typeface="Arial MT"/>
                <a:cs typeface="Arial MT"/>
              </a:rPr>
              <a:t>the</a:t>
            </a:r>
            <a:r>
              <a:rPr dirty="0" sz="1200" spc="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brain</a:t>
            </a:r>
            <a:r>
              <a:rPr dirty="0" sz="1200" spc="-1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5">
                <a:solidFill>
                  <a:srgbClr val="212121"/>
                </a:solidFill>
                <a:latin typeface="Arial MT"/>
                <a:cs typeface="Arial MT"/>
              </a:rPr>
              <a:t>is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associated</a:t>
            </a:r>
            <a:r>
              <a:rPr dirty="0" sz="1200" spc="1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212121"/>
                </a:solidFill>
                <a:latin typeface="Arial MT"/>
                <a:cs typeface="Arial MT"/>
              </a:rPr>
              <a:t>with</a:t>
            </a:r>
            <a:r>
              <a:rPr dirty="0" sz="1200" spc="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strong</a:t>
            </a:r>
            <a:r>
              <a:rPr dirty="0" sz="1200" spc="-1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emotions</a:t>
            </a:r>
            <a:r>
              <a:rPr dirty="0" sz="1200" spc="-1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5">
                <a:solidFill>
                  <a:srgbClr val="212121"/>
                </a:solidFill>
                <a:latin typeface="Arial MT"/>
                <a:cs typeface="Arial MT"/>
              </a:rPr>
              <a:t>is</a:t>
            </a:r>
            <a:r>
              <a:rPr dirty="0" sz="1200" spc="-2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limbic</a:t>
            </a:r>
            <a:r>
              <a:rPr dirty="0" sz="1200" spc="1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212121"/>
                </a:solidFill>
                <a:latin typeface="Arial MT"/>
                <a:cs typeface="Arial MT"/>
              </a:rPr>
              <a:t>system.</a:t>
            </a:r>
            <a:endParaRPr sz="12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600">
              <a:latin typeface="Arial MT"/>
              <a:cs typeface="Arial MT"/>
            </a:endParaRPr>
          </a:p>
          <a:p>
            <a:pPr marL="127000">
              <a:lnSpc>
                <a:spcPts val="1405"/>
              </a:lnSpc>
            </a:pPr>
            <a:r>
              <a:rPr dirty="0" sz="1200" b="1">
                <a:solidFill>
                  <a:srgbClr val="212121"/>
                </a:solidFill>
                <a:latin typeface="Arial"/>
                <a:cs typeface="Arial"/>
              </a:rPr>
              <a:t>Q7.</a:t>
            </a:r>
            <a:r>
              <a:rPr dirty="0" sz="1200" spc="-10" b="1">
                <a:solidFill>
                  <a:srgbClr val="212121"/>
                </a:solidFill>
                <a:latin typeface="Arial"/>
                <a:cs typeface="Arial"/>
              </a:rPr>
              <a:t> Mark</a:t>
            </a:r>
            <a:r>
              <a:rPr dirty="0" sz="1200" spc="-5" b="1">
                <a:solidFill>
                  <a:srgbClr val="212121"/>
                </a:solidFill>
                <a:latin typeface="Arial"/>
                <a:cs typeface="Arial"/>
              </a:rPr>
              <a:t> the vitamin</a:t>
            </a:r>
            <a:r>
              <a:rPr dirty="0" sz="1200" spc="-20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spc="-5" b="1">
                <a:solidFill>
                  <a:srgbClr val="212121"/>
                </a:solidFill>
                <a:latin typeface="Arial"/>
                <a:cs typeface="Arial"/>
              </a:rPr>
              <a:t>present</a:t>
            </a:r>
            <a:r>
              <a:rPr dirty="0" sz="1200" b="1">
                <a:solidFill>
                  <a:srgbClr val="212121"/>
                </a:solidFill>
                <a:latin typeface="Arial"/>
                <a:cs typeface="Arial"/>
              </a:rPr>
              <a:t> in</a:t>
            </a:r>
            <a:r>
              <a:rPr dirty="0" sz="1200" spc="5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spc="-5" b="1">
                <a:solidFill>
                  <a:srgbClr val="212121"/>
                </a:solidFill>
                <a:latin typeface="Arial"/>
                <a:cs typeface="Arial"/>
              </a:rPr>
              <a:t>rhodopsin.</a:t>
            </a:r>
            <a:endParaRPr sz="1200">
              <a:latin typeface="Arial"/>
              <a:cs typeface="Arial"/>
            </a:endParaRPr>
          </a:p>
          <a:p>
            <a:pPr marL="127000" marR="3247390">
              <a:lnSpc>
                <a:spcPts val="1420"/>
              </a:lnSpc>
              <a:spcBef>
                <a:spcPts val="30"/>
              </a:spcBef>
            </a:pPr>
            <a:r>
              <a:rPr dirty="0" sz="1200" b="1">
                <a:solidFill>
                  <a:srgbClr val="212121"/>
                </a:solidFill>
                <a:latin typeface="Arial"/>
                <a:cs typeface="Arial"/>
              </a:rPr>
              <a:t>(a) </a:t>
            </a:r>
            <a:r>
              <a:rPr dirty="0" sz="1200" spc="-5" b="1">
                <a:solidFill>
                  <a:srgbClr val="212121"/>
                </a:solidFill>
                <a:latin typeface="Arial"/>
                <a:cs typeface="Arial"/>
              </a:rPr>
              <a:t>VitA</a:t>
            </a:r>
            <a:r>
              <a:rPr dirty="0" sz="1200" spc="-30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b="1">
                <a:solidFill>
                  <a:srgbClr val="212121"/>
                </a:solidFill>
                <a:latin typeface="Arial"/>
                <a:cs typeface="Arial"/>
              </a:rPr>
              <a:t>(b)</a:t>
            </a:r>
            <a:r>
              <a:rPr dirty="0" sz="1200" spc="5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spc="-15" b="1">
                <a:solidFill>
                  <a:srgbClr val="212121"/>
                </a:solidFill>
                <a:latin typeface="Arial"/>
                <a:cs typeface="Arial"/>
              </a:rPr>
              <a:t>Vit</a:t>
            </a:r>
            <a:r>
              <a:rPr dirty="0" sz="1200" spc="5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spc="-5" b="1">
                <a:solidFill>
                  <a:srgbClr val="212121"/>
                </a:solidFill>
                <a:latin typeface="Arial"/>
                <a:cs typeface="Arial"/>
              </a:rPr>
              <a:t>B</a:t>
            </a:r>
            <a:r>
              <a:rPr dirty="0" sz="1200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spc="-10" b="1">
                <a:solidFill>
                  <a:srgbClr val="212121"/>
                </a:solidFill>
                <a:latin typeface="Arial"/>
                <a:cs typeface="Arial"/>
              </a:rPr>
              <a:t>(c)</a:t>
            </a:r>
            <a:r>
              <a:rPr dirty="0" sz="1200" spc="5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spc="-5" b="1">
                <a:solidFill>
                  <a:srgbClr val="212121"/>
                </a:solidFill>
                <a:latin typeface="Arial"/>
                <a:cs typeface="Arial"/>
              </a:rPr>
              <a:t>VitC (d)</a:t>
            </a:r>
            <a:r>
              <a:rPr dirty="0" sz="1200" spc="5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spc="-5" b="1">
                <a:solidFill>
                  <a:srgbClr val="212121"/>
                </a:solidFill>
                <a:latin typeface="Arial"/>
                <a:cs typeface="Arial"/>
              </a:rPr>
              <a:t>VitD </a:t>
            </a:r>
            <a:r>
              <a:rPr dirty="0" sz="1200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spc="-10" b="1">
                <a:solidFill>
                  <a:srgbClr val="212121"/>
                </a:solidFill>
                <a:latin typeface="Arial"/>
                <a:cs typeface="Arial"/>
              </a:rPr>
              <a:t>Ans:</a:t>
            </a:r>
            <a:r>
              <a:rPr dirty="0" sz="1200" spc="10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(a)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Vit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 A</a:t>
            </a:r>
            <a:r>
              <a:rPr dirty="0" sz="1200" spc="-1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5">
                <a:solidFill>
                  <a:srgbClr val="212121"/>
                </a:solidFill>
                <a:latin typeface="Arial MT"/>
                <a:cs typeface="Arial MT"/>
              </a:rPr>
              <a:t>is</a:t>
            </a:r>
            <a:r>
              <a:rPr dirty="0" sz="1200" spc="-3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present</a:t>
            </a:r>
            <a:r>
              <a:rPr dirty="0" sz="1200" spc="-2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5">
                <a:solidFill>
                  <a:srgbClr val="212121"/>
                </a:solidFill>
                <a:latin typeface="Arial MT"/>
                <a:cs typeface="Arial MT"/>
              </a:rPr>
              <a:t>in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 rhodopsin.</a:t>
            </a:r>
            <a:endParaRPr sz="12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550">
              <a:latin typeface="Arial MT"/>
              <a:cs typeface="Arial MT"/>
            </a:endParaRPr>
          </a:p>
          <a:p>
            <a:pPr marL="127000">
              <a:lnSpc>
                <a:spcPts val="1420"/>
              </a:lnSpc>
            </a:pPr>
            <a:r>
              <a:rPr dirty="0" sz="1200" b="1">
                <a:solidFill>
                  <a:srgbClr val="212121"/>
                </a:solidFill>
                <a:latin typeface="Arial"/>
                <a:cs typeface="Arial"/>
              </a:rPr>
              <a:t>Q8. </a:t>
            </a:r>
            <a:r>
              <a:rPr dirty="0" sz="1200" spc="-10" b="1">
                <a:solidFill>
                  <a:srgbClr val="212121"/>
                </a:solidFill>
                <a:latin typeface="Arial"/>
                <a:cs typeface="Arial"/>
              </a:rPr>
              <a:t>Human</a:t>
            </a:r>
            <a:r>
              <a:rPr dirty="0" sz="1200" spc="-15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spc="-5" b="1">
                <a:solidFill>
                  <a:srgbClr val="212121"/>
                </a:solidFill>
                <a:latin typeface="Arial"/>
                <a:cs typeface="Arial"/>
              </a:rPr>
              <a:t>eyeball</a:t>
            </a:r>
            <a:r>
              <a:rPr dirty="0" sz="1200" spc="5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b="1">
                <a:solidFill>
                  <a:srgbClr val="212121"/>
                </a:solidFill>
                <a:latin typeface="Arial"/>
                <a:cs typeface="Arial"/>
              </a:rPr>
              <a:t>consists</a:t>
            </a:r>
            <a:r>
              <a:rPr dirty="0" sz="1200" spc="-20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b="1">
                <a:solidFill>
                  <a:srgbClr val="212121"/>
                </a:solidFill>
                <a:latin typeface="Arial"/>
                <a:cs typeface="Arial"/>
              </a:rPr>
              <a:t>of</a:t>
            </a:r>
            <a:r>
              <a:rPr dirty="0" sz="1200" spc="5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spc="-10" b="1">
                <a:solidFill>
                  <a:srgbClr val="212121"/>
                </a:solidFill>
                <a:latin typeface="Arial"/>
                <a:cs typeface="Arial"/>
              </a:rPr>
              <a:t>three</a:t>
            </a:r>
            <a:r>
              <a:rPr dirty="0" sz="1200" spc="5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spc="-10" b="1">
                <a:solidFill>
                  <a:srgbClr val="212121"/>
                </a:solidFill>
                <a:latin typeface="Arial"/>
                <a:cs typeface="Arial"/>
              </a:rPr>
              <a:t>layers</a:t>
            </a:r>
            <a:r>
              <a:rPr dirty="0" sz="1200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spc="-5" b="1">
                <a:solidFill>
                  <a:srgbClr val="212121"/>
                </a:solidFill>
                <a:latin typeface="Arial"/>
                <a:cs typeface="Arial"/>
              </a:rPr>
              <a:t>and</a:t>
            </a:r>
            <a:r>
              <a:rPr dirty="0" sz="1200" spc="10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b="1">
                <a:solidFill>
                  <a:srgbClr val="212121"/>
                </a:solidFill>
                <a:latin typeface="Arial"/>
                <a:cs typeface="Arial"/>
              </a:rPr>
              <a:t>it</a:t>
            </a:r>
            <a:r>
              <a:rPr dirty="0" sz="1200" spc="5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spc="-5" b="1">
                <a:solidFill>
                  <a:srgbClr val="212121"/>
                </a:solidFill>
                <a:latin typeface="Arial"/>
                <a:cs typeface="Arial"/>
              </a:rPr>
              <a:t>encloses</a:t>
            </a:r>
            <a:endParaRPr sz="1200">
              <a:latin typeface="Arial"/>
              <a:cs typeface="Arial"/>
            </a:endParaRPr>
          </a:p>
          <a:p>
            <a:pPr marL="357505" indent="-231140">
              <a:lnSpc>
                <a:spcPts val="1380"/>
              </a:lnSpc>
              <a:buAutoNum type="alphaLcParenBoth"/>
              <a:tabLst>
                <a:tab pos="358140" algn="l"/>
              </a:tabLst>
            </a:pPr>
            <a:r>
              <a:rPr dirty="0" sz="1200" spc="-10" b="1">
                <a:solidFill>
                  <a:srgbClr val="212121"/>
                </a:solidFill>
                <a:latin typeface="Arial"/>
                <a:cs typeface="Arial"/>
              </a:rPr>
              <a:t>Lens,</a:t>
            </a:r>
            <a:r>
              <a:rPr dirty="0" sz="1200" spc="-5" b="1">
                <a:solidFill>
                  <a:srgbClr val="212121"/>
                </a:solidFill>
                <a:latin typeface="Arial"/>
                <a:cs typeface="Arial"/>
              </a:rPr>
              <a:t> iris, optic</a:t>
            </a:r>
            <a:r>
              <a:rPr dirty="0" sz="1200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spc="-15" b="1">
                <a:solidFill>
                  <a:srgbClr val="212121"/>
                </a:solidFill>
                <a:latin typeface="Arial"/>
                <a:cs typeface="Arial"/>
              </a:rPr>
              <a:t>nerve</a:t>
            </a:r>
            <a:endParaRPr sz="1200">
              <a:latin typeface="Arial"/>
              <a:cs typeface="Arial"/>
            </a:endParaRPr>
          </a:p>
          <a:p>
            <a:pPr marL="363855" indent="-237490">
              <a:lnSpc>
                <a:spcPts val="1380"/>
              </a:lnSpc>
              <a:buAutoNum type="alphaLcParenBoth"/>
              <a:tabLst>
                <a:tab pos="364490" algn="l"/>
              </a:tabLst>
            </a:pPr>
            <a:r>
              <a:rPr dirty="0" sz="1200" spc="-5" b="1">
                <a:solidFill>
                  <a:srgbClr val="212121"/>
                </a:solidFill>
                <a:latin typeface="Arial"/>
                <a:cs typeface="Arial"/>
              </a:rPr>
              <a:t>Lens,</a:t>
            </a:r>
            <a:r>
              <a:rPr dirty="0" sz="1200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spc="-10" b="1">
                <a:solidFill>
                  <a:srgbClr val="212121"/>
                </a:solidFill>
                <a:latin typeface="Arial"/>
                <a:cs typeface="Arial"/>
              </a:rPr>
              <a:t>aqueous</a:t>
            </a:r>
            <a:r>
              <a:rPr dirty="0" sz="1200" spc="20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spc="-10">
                <a:solidFill>
                  <a:srgbClr val="212121"/>
                </a:solidFill>
                <a:latin typeface="Arial MT"/>
                <a:cs typeface="Arial MT"/>
              </a:rPr>
              <a:t>humor</a:t>
            </a:r>
            <a:r>
              <a:rPr dirty="0" sz="1200" spc="1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10" b="1">
                <a:solidFill>
                  <a:srgbClr val="212121"/>
                </a:solidFill>
                <a:latin typeface="Arial"/>
                <a:cs typeface="Arial"/>
              </a:rPr>
              <a:t>and</a:t>
            </a:r>
            <a:r>
              <a:rPr dirty="0" sz="1200" spc="5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spc="-10" b="1">
                <a:solidFill>
                  <a:srgbClr val="212121"/>
                </a:solidFill>
                <a:latin typeface="Arial"/>
                <a:cs typeface="Arial"/>
              </a:rPr>
              <a:t>vitreous</a:t>
            </a:r>
            <a:r>
              <a:rPr dirty="0" sz="1200" spc="15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humor</a:t>
            </a:r>
            <a:endParaRPr sz="1200">
              <a:latin typeface="Arial MT"/>
              <a:cs typeface="Arial MT"/>
            </a:endParaRPr>
          </a:p>
          <a:p>
            <a:pPr marL="357505" indent="-231140">
              <a:lnSpc>
                <a:spcPts val="1380"/>
              </a:lnSpc>
              <a:buAutoNum type="alphaLcParenBoth"/>
              <a:tabLst>
                <a:tab pos="358140" algn="l"/>
              </a:tabLst>
            </a:pPr>
            <a:r>
              <a:rPr dirty="0" sz="1200" spc="-5" b="1">
                <a:solidFill>
                  <a:srgbClr val="212121"/>
                </a:solidFill>
                <a:latin typeface="Arial"/>
                <a:cs typeface="Arial"/>
              </a:rPr>
              <a:t>Cornea,</a:t>
            </a:r>
            <a:r>
              <a:rPr dirty="0" sz="1200" spc="-25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spc="-5" b="1">
                <a:solidFill>
                  <a:srgbClr val="212121"/>
                </a:solidFill>
                <a:latin typeface="Arial"/>
                <a:cs typeface="Arial"/>
              </a:rPr>
              <a:t>lens,</a:t>
            </a:r>
            <a:r>
              <a:rPr dirty="0" sz="1200" spc="-20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spc="-5" b="1">
                <a:solidFill>
                  <a:srgbClr val="212121"/>
                </a:solidFill>
                <a:latin typeface="Arial"/>
                <a:cs typeface="Arial"/>
              </a:rPr>
              <a:t>iris</a:t>
            </a:r>
            <a:endParaRPr sz="1200">
              <a:latin typeface="Arial"/>
              <a:cs typeface="Arial"/>
            </a:endParaRPr>
          </a:p>
          <a:p>
            <a:pPr marL="366395" indent="-240029">
              <a:lnSpc>
                <a:spcPts val="1380"/>
              </a:lnSpc>
              <a:buAutoNum type="alphaLcParenBoth"/>
              <a:tabLst>
                <a:tab pos="367030" algn="l"/>
              </a:tabLst>
            </a:pPr>
            <a:r>
              <a:rPr dirty="0" sz="1200" spc="-10" b="1">
                <a:solidFill>
                  <a:srgbClr val="212121"/>
                </a:solidFill>
                <a:latin typeface="Arial"/>
                <a:cs typeface="Arial"/>
              </a:rPr>
              <a:t>Cornea,</a:t>
            </a:r>
            <a:r>
              <a:rPr dirty="0" sz="1200" spc="-5" b="1">
                <a:solidFill>
                  <a:srgbClr val="212121"/>
                </a:solidFill>
                <a:latin typeface="Arial"/>
                <a:cs typeface="Arial"/>
              </a:rPr>
              <a:t> lens, optic</a:t>
            </a:r>
            <a:r>
              <a:rPr dirty="0" sz="1200" spc="5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spc="-15" b="1">
                <a:solidFill>
                  <a:srgbClr val="212121"/>
                </a:solidFill>
                <a:latin typeface="Arial"/>
                <a:cs typeface="Arial"/>
              </a:rPr>
              <a:t>nerve</a:t>
            </a:r>
            <a:endParaRPr sz="1200">
              <a:latin typeface="Arial"/>
              <a:cs typeface="Arial"/>
            </a:endParaRPr>
          </a:p>
          <a:p>
            <a:pPr marL="127000" marR="50800">
              <a:lnSpc>
                <a:spcPts val="1420"/>
              </a:lnSpc>
              <a:spcBef>
                <a:spcPts val="40"/>
              </a:spcBef>
            </a:pPr>
            <a:r>
              <a:rPr dirty="0" sz="1200" spc="-10" b="1">
                <a:solidFill>
                  <a:srgbClr val="212121"/>
                </a:solidFill>
                <a:latin typeface="Arial"/>
                <a:cs typeface="Arial"/>
              </a:rPr>
              <a:t>Ans:</a:t>
            </a:r>
            <a:r>
              <a:rPr dirty="0" sz="1200" spc="15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(b)</a:t>
            </a:r>
            <a:r>
              <a:rPr dirty="0" sz="1200" spc="1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212121"/>
                </a:solidFill>
                <a:latin typeface="Arial MT"/>
                <a:cs typeface="Arial MT"/>
              </a:rPr>
              <a:t>Human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eyeball</a:t>
            </a:r>
            <a:r>
              <a:rPr dirty="0" sz="1200" spc="2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consists</a:t>
            </a:r>
            <a:r>
              <a:rPr dirty="0" sz="1200" spc="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212121"/>
                </a:solidFill>
                <a:latin typeface="Arial MT"/>
                <a:cs typeface="Arial MT"/>
              </a:rPr>
              <a:t>of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three</a:t>
            </a:r>
            <a:r>
              <a:rPr dirty="0" sz="1200" spc="-1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layers</a:t>
            </a:r>
            <a:r>
              <a:rPr dirty="0" sz="1200" spc="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and</a:t>
            </a:r>
            <a:r>
              <a:rPr dirty="0" sz="1200" spc="-2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10">
                <a:solidFill>
                  <a:srgbClr val="212121"/>
                </a:solidFill>
                <a:latin typeface="Arial MT"/>
                <a:cs typeface="Arial MT"/>
              </a:rPr>
              <a:t>it</a:t>
            </a:r>
            <a:r>
              <a:rPr dirty="0" sz="1200" spc="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encloses</a:t>
            </a:r>
            <a:r>
              <a:rPr dirty="0" sz="1200" spc="-2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lens,</a:t>
            </a:r>
            <a:r>
              <a:rPr dirty="0" sz="1200" spc="-2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aqueous</a:t>
            </a:r>
            <a:r>
              <a:rPr dirty="0" sz="1200" spc="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212121"/>
                </a:solidFill>
                <a:latin typeface="Arial MT"/>
                <a:cs typeface="Arial MT"/>
              </a:rPr>
              <a:t>humor </a:t>
            </a:r>
            <a:r>
              <a:rPr dirty="0" sz="1200" spc="-32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and vitreous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212121"/>
                </a:solidFill>
                <a:latin typeface="Arial MT"/>
                <a:cs typeface="Arial MT"/>
              </a:rPr>
              <a:t>humor.</a:t>
            </a:r>
            <a:endParaRPr sz="12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550">
              <a:latin typeface="Arial MT"/>
              <a:cs typeface="Arial MT"/>
            </a:endParaRPr>
          </a:p>
          <a:p>
            <a:pPr marL="127000">
              <a:lnSpc>
                <a:spcPts val="1415"/>
              </a:lnSpc>
            </a:pPr>
            <a:r>
              <a:rPr dirty="0" sz="1200" b="1">
                <a:solidFill>
                  <a:srgbClr val="212121"/>
                </a:solidFill>
                <a:latin typeface="Arial"/>
                <a:cs typeface="Arial"/>
              </a:rPr>
              <a:t>Q9.</a:t>
            </a:r>
            <a:r>
              <a:rPr dirty="0" sz="1200" spc="-5" b="1">
                <a:solidFill>
                  <a:srgbClr val="212121"/>
                </a:solidFill>
                <a:latin typeface="Arial"/>
                <a:cs typeface="Arial"/>
              </a:rPr>
              <a:t> Wax</a:t>
            </a:r>
            <a:r>
              <a:rPr dirty="0" sz="1200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spc="-10" b="1">
                <a:solidFill>
                  <a:srgbClr val="212121"/>
                </a:solidFill>
                <a:latin typeface="Arial"/>
                <a:cs typeface="Arial"/>
              </a:rPr>
              <a:t>gland</a:t>
            </a:r>
            <a:r>
              <a:rPr dirty="0" sz="1200" spc="5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spc="-5" b="1">
                <a:solidFill>
                  <a:srgbClr val="212121"/>
                </a:solidFill>
                <a:latin typeface="Arial"/>
                <a:cs typeface="Arial"/>
              </a:rPr>
              <a:t>present</a:t>
            </a:r>
            <a:r>
              <a:rPr dirty="0" sz="1200" b="1">
                <a:solidFill>
                  <a:srgbClr val="212121"/>
                </a:solidFill>
                <a:latin typeface="Arial"/>
                <a:cs typeface="Arial"/>
              </a:rPr>
              <a:t> in</a:t>
            </a:r>
            <a:r>
              <a:rPr dirty="0" sz="1200" spc="-15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spc="-5" b="1">
                <a:solidFill>
                  <a:srgbClr val="212121"/>
                </a:solidFill>
                <a:latin typeface="Arial"/>
                <a:cs typeface="Arial"/>
              </a:rPr>
              <a:t>the</a:t>
            </a:r>
            <a:r>
              <a:rPr dirty="0" sz="1200" b="1">
                <a:solidFill>
                  <a:srgbClr val="212121"/>
                </a:solidFill>
                <a:latin typeface="Arial"/>
                <a:cs typeface="Arial"/>
              </a:rPr>
              <a:t> ear</a:t>
            </a:r>
            <a:r>
              <a:rPr dirty="0" sz="1200" spc="-15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spc="-5" b="1">
                <a:solidFill>
                  <a:srgbClr val="212121"/>
                </a:solidFill>
                <a:latin typeface="Arial"/>
                <a:cs typeface="Arial"/>
              </a:rPr>
              <a:t>canal </a:t>
            </a:r>
            <a:r>
              <a:rPr dirty="0" sz="1200" spc="-15" b="1">
                <a:solidFill>
                  <a:srgbClr val="212121"/>
                </a:solidFill>
                <a:latin typeface="Arial"/>
                <a:cs typeface="Arial"/>
              </a:rPr>
              <a:t>is</a:t>
            </a:r>
            <a:r>
              <a:rPr dirty="0" sz="1200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spc="-5" b="1">
                <a:solidFill>
                  <a:srgbClr val="212121"/>
                </a:solidFill>
                <a:latin typeface="Arial"/>
                <a:cs typeface="Arial"/>
              </a:rPr>
              <a:t>called</a:t>
            </a:r>
            <a:endParaRPr sz="1200">
              <a:latin typeface="Arial"/>
              <a:cs typeface="Arial"/>
            </a:endParaRPr>
          </a:p>
          <a:p>
            <a:pPr marL="357505" indent="-231140">
              <a:lnSpc>
                <a:spcPts val="1380"/>
              </a:lnSpc>
              <a:buAutoNum type="alphaLcParenBoth"/>
              <a:tabLst>
                <a:tab pos="358140" algn="l"/>
              </a:tabLst>
            </a:pPr>
            <a:r>
              <a:rPr dirty="0" sz="1200" spc="-5" b="1">
                <a:solidFill>
                  <a:srgbClr val="212121"/>
                </a:solidFill>
                <a:latin typeface="Arial"/>
                <a:cs typeface="Arial"/>
              </a:rPr>
              <a:t>Sweat</a:t>
            </a:r>
            <a:r>
              <a:rPr dirty="0" sz="1200" spc="-45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b="1">
                <a:solidFill>
                  <a:srgbClr val="212121"/>
                </a:solidFill>
                <a:latin typeface="Arial"/>
                <a:cs typeface="Arial"/>
              </a:rPr>
              <a:t>gland</a:t>
            </a:r>
            <a:endParaRPr sz="1200">
              <a:latin typeface="Arial"/>
              <a:cs typeface="Arial"/>
            </a:endParaRPr>
          </a:p>
          <a:p>
            <a:pPr marL="366395" indent="-240029">
              <a:lnSpc>
                <a:spcPts val="1380"/>
              </a:lnSpc>
              <a:buAutoNum type="alphaLcParenBoth"/>
              <a:tabLst>
                <a:tab pos="367030" algn="l"/>
              </a:tabLst>
            </a:pPr>
            <a:r>
              <a:rPr dirty="0" sz="1200" spc="-5" b="1">
                <a:solidFill>
                  <a:srgbClr val="212121"/>
                </a:solidFill>
                <a:latin typeface="Arial"/>
                <a:cs typeface="Arial"/>
              </a:rPr>
              <a:t>Prostate</a:t>
            </a:r>
            <a:r>
              <a:rPr dirty="0" sz="1200" spc="-55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spc="-5" b="1">
                <a:solidFill>
                  <a:srgbClr val="212121"/>
                </a:solidFill>
                <a:latin typeface="Arial"/>
                <a:cs typeface="Arial"/>
              </a:rPr>
              <a:t>gland</a:t>
            </a:r>
            <a:endParaRPr sz="1200">
              <a:latin typeface="Arial"/>
              <a:cs typeface="Arial"/>
            </a:endParaRPr>
          </a:p>
          <a:p>
            <a:pPr marL="357505" indent="-231140">
              <a:lnSpc>
                <a:spcPts val="1380"/>
              </a:lnSpc>
              <a:buAutoNum type="alphaLcParenBoth"/>
              <a:tabLst>
                <a:tab pos="358140" algn="l"/>
              </a:tabLst>
            </a:pPr>
            <a:r>
              <a:rPr dirty="0" sz="1200" spc="-5" b="1">
                <a:solidFill>
                  <a:srgbClr val="212121"/>
                </a:solidFill>
                <a:latin typeface="Arial"/>
                <a:cs typeface="Arial"/>
              </a:rPr>
              <a:t>Cowper’s</a:t>
            </a:r>
            <a:r>
              <a:rPr dirty="0" sz="1200" spc="-45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spc="-5" b="1">
                <a:solidFill>
                  <a:srgbClr val="212121"/>
                </a:solidFill>
                <a:latin typeface="Arial"/>
                <a:cs typeface="Arial"/>
              </a:rPr>
              <a:t>gland</a:t>
            </a:r>
            <a:r>
              <a:rPr dirty="0" sz="1200" b="1">
                <a:solidFill>
                  <a:srgbClr val="212121"/>
                </a:solidFill>
                <a:latin typeface="Arial"/>
                <a:cs typeface="Arial"/>
              </a:rPr>
              <a:t> –</a:t>
            </a:r>
            <a:endParaRPr sz="1200">
              <a:latin typeface="Arial"/>
              <a:cs typeface="Arial"/>
            </a:endParaRPr>
          </a:p>
          <a:p>
            <a:pPr marL="366395" indent="-240029">
              <a:lnSpc>
                <a:spcPts val="1405"/>
              </a:lnSpc>
              <a:buAutoNum type="alphaLcParenBoth"/>
              <a:tabLst>
                <a:tab pos="367030" algn="l"/>
              </a:tabLst>
            </a:pPr>
            <a:r>
              <a:rPr dirty="0" sz="1200" spc="-10" b="1">
                <a:solidFill>
                  <a:srgbClr val="212121"/>
                </a:solidFill>
                <a:latin typeface="Arial"/>
                <a:cs typeface="Arial"/>
              </a:rPr>
              <a:t>Sebaceous</a:t>
            </a:r>
            <a:r>
              <a:rPr dirty="0" sz="1200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spc="-10" b="1">
                <a:solidFill>
                  <a:srgbClr val="212121"/>
                </a:solidFill>
                <a:latin typeface="Arial"/>
                <a:cs typeface="Arial"/>
              </a:rPr>
              <a:t>gland/ceruminous</a:t>
            </a:r>
            <a:r>
              <a:rPr dirty="0" sz="1200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spc="5" b="1">
                <a:solidFill>
                  <a:srgbClr val="212121"/>
                </a:solidFill>
                <a:latin typeface="Arial"/>
                <a:cs typeface="Arial"/>
              </a:rPr>
              <a:t>gland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2004" y="886714"/>
            <a:ext cx="5966460" cy="8154034"/>
          </a:xfrm>
          <a:prstGeom prst="rect">
            <a:avLst/>
          </a:prstGeom>
        </p:spPr>
        <p:txBody>
          <a:bodyPr wrap="square" lIns="0" tIns="20320" rIns="0" bIns="0" rtlCol="0" vert="horz">
            <a:spAutoFit/>
          </a:bodyPr>
          <a:lstStyle/>
          <a:p>
            <a:pPr marL="12700" marR="363855">
              <a:lnSpc>
                <a:spcPts val="1420"/>
              </a:lnSpc>
              <a:spcBef>
                <a:spcPts val="160"/>
              </a:spcBef>
            </a:pPr>
            <a:r>
              <a:rPr dirty="0" sz="1200" spc="-10" b="1">
                <a:solidFill>
                  <a:srgbClr val="212121"/>
                </a:solidFill>
                <a:latin typeface="Arial"/>
                <a:cs typeface="Arial"/>
              </a:rPr>
              <a:t>Ans: 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(d) </a:t>
            </a:r>
            <a:r>
              <a:rPr dirty="0" sz="1200" spc="10">
                <a:solidFill>
                  <a:srgbClr val="212121"/>
                </a:solidFill>
                <a:latin typeface="Arial MT"/>
                <a:cs typeface="Arial MT"/>
              </a:rPr>
              <a:t>Wax 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gland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present </a:t>
            </a:r>
            <a:r>
              <a:rPr dirty="0" sz="1200" spc="5">
                <a:solidFill>
                  <a:srgbClr val="212121"/>
                </a:solidFill>
                <a:latin typeface="Arial MT"/>
                <a:cs typeface="Arial MT"/>
              </a:rPr>
              <a:t>in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the </a:t>
            </a:r>
            <a:r>
              <a:rPr dirty="0" sz="1200" spc="-10">
                <a:solidFill>
                  <a:srgbClr val="212121"/>
                </a:solidFill>
                <a:latin typeface="Arial MT"/>
                <a:cs typeface="Arial MT"/>
              </a:rPr>
              <a:t>ear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canal </a:t>
            </a:r>
            <a:r>
              <a:rPr dirty="0" sz="1200" spc="5">
                <a:solidFill>
                  <a:srgbClr val="212121"/>
                </a:solidFill>
                <a:latin typeface="Arial MT"/>
                <a:cs typeface="Arial MT"/>
              </a:rPr>
              <a:t>is 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called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sebaceous gland/ceruminous </a:t>
            </a:r>
            <a:r>
              <a:rPr dirty="0" sz="1200" spc="-32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gland.</a:t>
            </a:r>
            <a:endParaRPr sz="12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550">
              <a:latin typeface="Arial MT"/>
              <a:cs typeface="Arial MT"/>
            </a:endParaRPr>
          </a:p>
          <a:p>
            <a:pPr marL="12700">
              <a:lnSpc>
                <a:spcPts val="1415"/>
              </a:lnSpc>
              <a:spcBef>
                <a:spcPts val="5"/>
              </a:spcBef>
            </a:pPr>
            <a:r>
              <a:rPr dirty="0" sz="1200" b="1">
                <a:solidFill>
                  <a:srgbClr val="212121"/>
                </a:solidFill>
                <a:latin typeface="Arial"/>
                <a:cs typeface="Arial"/>
              </a:rPr>
              <a:t>Q10.</a:t>
            </a:r>
            <a:r>
              <a:rPr dirty="0" sz="1200" spc="-25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spc="5" b="1">
                <a:solidFill>
                  <a:srgbClr val="212121"/>
                </a:solidFill>
                <a:latin typeface="Arial"/>
                <a:cs typeface="Arial"/>
              </a:rPr>
              <a:t>The</a:t>
            </a:r>
            <a:r>
              <a:rPr dirty="0" sz="1200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spc="-10" b="1">
                <a:solidFill>
                  <a:srgbClr val="212121"/>
                </a:solidFill>
                <a:latin typeface="Arial"/>
                <a:cs typeface="Arial"/>
              </a:rPr>
              <a:t>“part</a:t>
            </a:r>
            <a:r>
              <a:rPr dirty="0" sz="1200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spc="5" b="1">
                <a:solidFill>
                  <a:srgbClr val="212121"/>
                </a:solidFill>
                <a:latin typeface="Arial"/>
                <a:cs typeface="Arial"/>
              </a:rPr>
              <a:t>of</a:t>
            </a:r>
            <a:r>
              <a:rPr dirty="0" sz="1200" spc="-20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spc="-5" b="1">
                <a:solidFill>
                  <a:srgbClr val="212121"/>
                </a:solidFill>
                <a:latin typeface="Arial"/>
                <a:cs typeface="Arial"/>
              </a:rPr>
              <a:t>internal</a:t>
            </a:r>
            <a:r>
              <a:rPr dirty="0" sz="1200" b="1">
                <a:solidFill>
                  <a:srgbClr val="212121"/>
                </a:solidFill>
                <a:latin typeface="Arial"/>
                <a:cs typeface="Arial"/>
              </a:rPr>
              <a:t> ear</a:t>
            </a:r>
            <a:r>
              <a:rPr dirty="0" sz="1200" spc="-20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spc="-5" b="1">
                <a:solidFill>
                  <a:srgbClr val="212121"/>
                </a:solidFill>
                <a:latin typeface="Arial"/>
                <a:cs typeface="Arial"/>
              </a:rPr>
              <a:t>responsible</a:t>
            </a:r>
            <a:r>
              <a:rPr dirty="0" sz="1200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spc="-5" b="1">
                <a:solidFill>
                  <a:srgbClr val="212121"/>
                </a:solidFill>
                <a:latin typeface="Arial"/>
                <a:cs typeface="Arial"/>
              </a:rPr>
              <a:t>for</a:t>
            </a:r>
            <a:r>
              <a:rPr dirty="0" sz="1200" spc="-20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spc="-10" b="1">
                <a:solidFill>
                  <a:srgbClr val="212121"/>
                </a:solidFill>
                <a:latin typeface="Arial"/>
                <a:cs typeface="Arial"/>
              </a:rPr>
              <a:t>hearing</a:t>
            </a:r>
            <a:r>
              <a:rPr dirty="0" sz="1200" spc="10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b="1">
                <a:solidFill>
                  <a:srgbClr val="212121"/>
                </a:solidFill>
                <a:latin typeface="Arial"/>
                <a:cs typeface="Arial"/>
              </a:rPr>
              <a:t>is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ts val="1380"/>
              </a:lnSpc>
            </a:pPr>
            <a:r>
              <a:rPr dirty="0" sz="1200" b="1">
                <a:solidFill>
                  <a:srgbClr val="212121"/>
                </a:solidFill>
                <a:latin typeface="Arial"/>
                <a:cs typeface="Arial"/>
              </a:rPr>
              <a:t>(a)</a:t>
            </a:r>
            <a:r>
              <a:rPr dirty="0" sz="1200" spc="-5" b="1">
                <a:solidFill>
                  <a:srgbClr val="212121"/>
                </a:solidFill>
                <a:latin typeface="Arial"/>
                <a:cs typeface="Arial"/>
              </a:rPr>
              <a:t> Cochlea</a:t>
            </a:r>
            <a:r>
              <a:rPr dirty="0" sz="1200" spc="-10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spc="-5" b="1">
                <a:solidFill>
                  <a:srgbClr val="212121"/>
                </a:solidFill>
                <a:latin typeface="Arial"/>
                <a:cs typeface="Arial"/>
              </a:rPr>
              <a:t>(b) Semicircular</a:t>
            </a:r>
            <a:r>
              <a:rPr dirty="0" sz="1200" spc="-25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spc="-5" b="1">
                <a:solidFill>
                  <a:srgbClr val="212121"/>
                </a:solidFill>
                <a:latin typeface="Arial"/>
                <a:cs typeface="Arial"/>
              </a:rPr>
              <a:t>canal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ts val="1390"/>
              </a:lnSpc>
            </a:pPr>
            <a:r>
              <a:rPr dirty="0" sz="1200" b="1">
                <a:solidFill>
                  <a:srgbClr val="212121"/>
                </a:solidFill>
                <a:latin typeface="Arial"/>
                <a:cs typeface="Arial"/>
              </a:rPr>
              <a:t>(c)</a:t>
            </a:r>
            <a:r>
              <a:rPr dirty="0" sz="1200" spc="-5" b="1">
                <a:solidFill>
                  <a:srgbClr val="212121"/>
                </a:solidFill>
                <a:latin typeface="Arial"/>
                <a:cs typeface="Arial"/>
              </a:rPr>
              <a:t> Utriculus</a:t>
            </a:r>
            <a:r>
              <a:rPr dirty="0" sz="1200" spc="-10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spc="-5" b="1">
                <a:solidFill>
                  <a:srgbClr val="212121"/>
                </a:solidFill>
                <a:latin typeface="Arial"/>
                <a:cs typeface="Arial"/>
              </a:rPr>
              <a:t>(d) </a:t>
            </a:r>
            <a:r>
              <a:rPr dirty="0" sz="1200" spc="-10" b="1">
                <a:solidFill>
                  <a:srgbClr val="212121"/>
                </a:solidFill>
                <a:latin typeface="Arial"/>
                <a:cs typeface="Arial"/>
              </a:rPr>
              <a:t>Sacculus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ts val="1430"/>
              </a:lnSpc>
            </a:pPr>
            <a:r>
              <a:rPr dirty="0" sz="1200" spc="-10" b="1">
                <a:solidFill>
                  <a:srgbClr val="212121"/>
                </a:solidFill>
                <a:latin typeface="Arial"/>
                <a:cs typeface="Arial"/>
              </a:rPr>
              <a:t>Ans:</a:t>
            </a:r>
            <a:r>
              <a:rPr dirty="0" sz="1200" spc="20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(a)</a:t>
            </a:r>
            <a:r>
              <a:rPr dirty="0" sz="1200" spc="1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212121"/>
                </a:solidFill>
                <a:latin typeface="Arial MT"/>
                <a:cs typeface="Arial MT"/>
              </a:rPr>
              <a:t>The</a:t>
            </a:r>
            <a:r>
              <a:rPr dirty="0" sz="1200" spc="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part</a:t>
            </a:r>
            <a:r>
              <a:rPr dirty="0" sz="1200" spc="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of</a:t>
            </a:r>
            <a:r>
              <a:rPr dirty="0" sz="1200" spc="-1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internal</a:t>
            </a:r>
            <a:r>
              <a:rPr dirty="0" sz="1200" spc="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ear</a:t>
            </a:r>
            <a:r>
              <a:rPr dirty="0" sz="1200" spc="-1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responsible</a:t>
            </a:r>
            <a:r>
              <a:rPr dirty="0" sz="1200" spc="1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212121"/>
                </a:solidFill>
                <a:latin typeface="Arial MT"/>
                <a:cs typeface="Arial MT"/>
              </a:rPr>
              <a:t>for</a:t>
            </a:r>
            <a:r>
              <a:rPr dirty="0" sz="1200" spc="1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hearing</a:t>
            </a:r>
            <a:r>
              <a:rPr dirty="0" sz="1200" spc="-1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5">
                <a:solidFill>
                  <a:srgbClr val="212121"/>
                </a:solidFill>
                <a:latin typeface="Arial MT"/>
                <a:cs typeface="Arial MT"/>
              </a:rPr>
              <a:t>is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cochlea.</a:t>
            </a:r>
            <a:endParaRPr sz="12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600">
              <a:latin typeface="Arial MT"/>
              <a:cs typeface="Arial MT"/>
            </a:endParaRPr>
          </a:p>
          <a:p>
            <a:pPr marL="12700">
              <a:lnSpc>
                <a:spcPts val="1415"/>
              </a:lnSpc>
            </a:pPr>
            <a:r>
              <a:rPr dirty="0" sz="1200" b="1">
                <a:solidFill>
                  <a:srgbClr val="212121"/>
                </a:solidFill>
                <a:latin typeface="Arial"/>
                <a:cs typeface="Arial"/>
              </a:rPr>
              <a:t>Q11.</a:t>
            </a:r>
            <a:r>
              <a:rPr dirty="0" sz="1200" spc="-20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b="1">
                <a:solidFill>
                  <a:srgbClr val="212121"/>
                </a:solidFill>
                <a:latin typeface="Arial"/>
                <a:cs typeface="Arial"/>
              </a:rPr>
              <a:t>The </a:t>
            </a:r>
            <a:r>
              <a:rPr dirty="0" sz="1200" spc="-5" b="1">
                <a:solidFill>
                  <a:srgbClr val="212121"/>
                </a:solidFill>
                <a:latin typeface="Arial"/>
                <a:cs typeface="Arial"/>
              </a:rPr>
              <a:t>organ</a:t>
            </a:r>
            <a:r>
              <a:rPr dirty="0" sz="1200" spc="-15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spc="5" b="1">
                <a:solidFill>
                  <a:srgbClr val="212121"/>
                </a:solidFill>
                <a:latin typeface="Arial"/>
                <a:cs typeface="Arial"/>
              </a:rPr>
              <a:t>of </a:t>
            </a:r>
            <a:r>
              <a:rPr dirty="0" sz="1200" spc="-5" b="1">
                <a:solidFill>
                  <a:srgbClr val="212121"/>
                </a:solidFill>
                <a:latin typeface="Arial"/>
                <a:cs typeface="Arial"/>
              </a:rPr>
              <a:t>Corti</a:t>
            </a:r>
            <a:r>
              <a:rPr dirty="0" sz="1200" spc="-20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spc="-5" b="1">
                <a:solidFill>
                  <a:srgbClr val="212121"/>
                </a:solidFill>
                <a:latin typeface="Arial"/>
                <a:cs typeface="Arial"/>
              </a:rPr>
              <a:t>is</a:t>
            </a:r>
            <a:r>
              <a:rPr dirty="0" sz="1200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spc="-5" b="1">
                <a:solidFill>
                  <a:srgbClr val="212121"/>
                </a:solidFill>
                <a:latin typeface="Arial"/>
                <a:cs typeface="Arial"/>
              </a:rPr>
              <a:t>a</a:t>
            </a:r>
            <a:r>
              <a:rPr dirty="0" sz="1200" spc="-20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spc="-10" b="1">
                <a:solidFill>
                  <a:srgbClr val="212121"/>
                </a:solidFill>
                <a:latin typeface="Arial"/>
                <a:cs typeface="Arial"/>
              </a:rPr>
              <a:t>structure</a:t>
            </a:r>
            <a:r>
              <a:rPr dirty="0" sz="1200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spc="-5" b="1">
                <a:solidFill>
                  <a:srgbClr val="212121"/>
                </a:solidFill>
                <a:latin typeface="Arial"/>
                <a:cs typeface="Arial"/>
              </a:rPr>
              <a:t>present</a:t>
            </a:r>
            <a:r>
              <a:rPr dirty="0" sz="1200" spc="10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b="1">
                <a:solidFill>
                  <a:srgbClr val="212121"/>
                </a:solidFill>
                <a:latin typeface="Arial"/>
                <a:cs typeface="Arial"/>
              </a:rPr>
              <a:t>in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ts val="1380"/>
              </a:lnSpc>
            </a:pPr>
            <a:r>
              <a:rPr dirty="0" sz="1200" b="1">
                <a:solidFill>
                  <a:srgbClr val="212121"/>
                </a:solidFill>
                <a:latin typeface="Arial"/>
                <a:cs typeface="Arial"/>
              </a:rPr>
              <a:t>(a)</a:t>
            </a:r>
            <a:r>
              <a:rPr dirty="0" sz="1200" spc="-10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spc="-5" b="1">
                <a:solidFill>
                  <a:srgbClr val="212121"/>
                </a:solidFill>
                <a:latin typeface="Arial"/>
                <a:cs typeface="Arial"/>
              </a:rPr>
              <a:t>External</a:t>
            </a:r>
            <a:r>
              <a:rPr dirty="0" sz="1200" spc="-10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spc="-5" b="1">
                <a:solidFill>
                  <a:srgbClr val="212121"/>
                </a:solidFill>
                <a:latin typeface="Arial"/>
                <a:cs typeface="Arial"/>
              </a:rPr>
              <a:t>ear</a:t>
            </a:r>
            <a:r>
              <a:rPr dirty="0" sz="1200" spc="-20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spc="-5" b="1">
                <a:solidFill>
                  <a:srgbClr val="212121"/>
                </a:solidFill>
                <a:latin typeface="Arial"/>
                <a:cs typeface="Arial"/>
              </a:rPr>
              <a:t>(b) Middle</a:t>
            </a:r>
            <a:r>
              <a:rPr dirty="0" sz="1200" spc="-10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b="1">
                <a:solidFill>
                  <a:srgbClr val="212121"/>
                </a:solidFill>
                <a:latin typeface="Arial"/>
                <a:cs typeface="Arial"/>
              </a:rPr>
              <a:t>ear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ts val="1390"/>
              </a:lnSpc>
            </a:pPr>
            <a:r>
              <a:rPr dirty="0" sz="1200" b="1">
                <a:solidFill>
                  <a:srgbClr val="212121"/>
                </a:solidFill>
                <a:latin typeface="Arial"/>
                <a:cs typeface="Arial"/>
              </a:rPr>
              <a:t>(c) </a:t>
            </a:r>
            <a:r>
              <a:rPr dirty="0" sz="1200" spc="-5" b="1">
                <a:solidFill>
                  <a:srgbClr val="212121"/>
                </a:solidFill>
                <a:latin typeface="Arial"/>
                <a:cs typeface="Arial"/>
              </a:rPr>
              <a:t>Semicircular</a:t>
            </a:r>
            <a:r>
              <a:rPr dirty="0" sz="1200" spc="-20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spc="-5" b="1">
                <a:solidFill>
                  <a:srgbClr val="212121"/>
                </a:solidFill>
                <a:latin typeface="Arial"/>
                <a:cs typeface="Arial"/>
              </a:rPr>
              <a:t>canal </a:t>
            </a:r>
            <a:r>
              <a:rPr dirty="0" sz="1200" b="1">
                <a:solidFill>
                  <a:srgbClr val="212121"/>
                </a:solidFill>
                <a:latin typeface="Arial"/>
                <a:cs typeface="Arial"/>
              </a:rPr>
              <a:t>(d)</a:t>
            </a:r>
            <a:r>
              <a:rPr dirty="0" sz="1200" spc="-25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spc="-5" b="1">
                <a:solidFill>
                  <a:srgbClr val="212121"/>
                </a:solidFill>
                <a:latin typeface="Arial"/>
                <a:cs typeface="Arial"/>
              </a:rPr>
              <a:t>Cochlea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ts val="1430"/>
              </a:lnSpc>
            </a:pPr>
            <a:r>
              <a:rPr dirty="0" sz="1200" spc="-10" b="1">
                <a:solidFill>
                  <a:srgbClr val="212121"/>
                </a:solidFill>
                <a:latin typeface="Arial"/>
                <a:cs typeface="Arial"/>
              </a:rPr>
              <a:t>Ans:</a:t>
            </a:r>
            <a:r>
              <a:rPr dirty="0" sz="1200" spc="20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(d)</a:t>
            </a:r>
            <a:r>
              <a:rPr dirty="0" sz="1200" spc="1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212121"/>
                </a:solidFill>
                <a:latin typeface="Arial MT"/>
                <a:cs typeface="Arial MT"/>
              </a:rPr>
              <a:t>The</a:t>
            </a:r>
            <a:r>
              <a:rPr dirty="0" sz="1200" spc="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organ</a:t>
            </a:r>
            <a:r>
              <a:rPr dirty="0" sz="1200" spc="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212121"/>
                </a:solidFill>
                <a:latin typeface="Arial MT"/>
                <a:cs typeface="Arial MT"/>
              </a:rPr>
              <a:t>of</a:t>
            </a:r>
            <a:r>
              <a:rPr dirty="0" sz="1200" spc="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Corti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5">
                <a:solidFill>
                  <a:srgbClr val="212121"/>
                </a:solidFill>
                <a:latin typeface="Arial MT"/>
                <a:cs typeface="Arial MT"/>
              </a:rPr>
              <a:t>is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a</a:t>
            </a:r>
            <a:r>
              <a:rPr dirty="0" sz="1200" spc="-1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structure</a:t>
            </a:r>
            <a:r>
              <a:rPr dirty="0" sz="1200" spc="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212121"/>
                </a:solidFill>
                <a:latin typeface="Arial MT"/>
                <a:cs typeface="Arial MT"/>
              </a:rPr>
              <a:t>present</a:t>
            </a:r>
            <a:r>
              <a:rPr dirty="0" sz="1200" spc="-2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5">
                <a:solidFill>
                  <a:srgbClr val="212121"/>
                </a:solidFill>
                <a:latin typeface="Arial MT"/>
                <a:cs typeface="Arial MT"/>
              </a:rPr>
              <a:t>in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cochlea.</a:t>
            </a:r>
            <a:endParaRPr sz="12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700">
              <a:latin typeface="Arial MT"/>
              <a:cs typeface="Arial MT"/>
            </a:endParaRPr>
          </a:p>
          <a:p>
            <a:pPr marL="12700" marR="509905">
              <a:lnSpc>
                <a:spcPts val="1370"/>
              </a:lnSpc>
            </a:pPr>
            <a:r>
              <a:rPr dirty="0" sz="1200" b="1">
                <a:solidFill>
                  <a:srgbClr val="212121"/>
                </a:solidFill>
                <a:latin typeface="Arial"/>
                <a:cs typeface="Arial"/>
              </a:rPr>
              <a:t>Q12. </a:t>
            </a:r>
            <a:r>
              <a:rPr dirty="0" sz="1200" spc="-5" b="1">
                <a:solidFill>
                  <a:srgbClr val="212121"/>
                </a:solidFill>
                <a:latin typeface="Arial"/>
                <a:cs typeface="Arial"/>
              </a:rPr>
              <a:t>While travelling </a:t>
            </a:r>
            <a:r>
              <a:rPr dirty="0" sz="1200" b="1">
                <a:solidFill>
                  <a:srgbClr val="212121"/>
                </a:solidFill>
                <a:latin typeface="Arial"/>
                <a:cs typeface="Arial"/>
              </a:rPr>
              <a:t>to </a:t>
            </a:r>
            <a:r>
              <a:rPr dirty="0" sz="1200" spc="-5" b="1">
                <a:solidFill>
                  <a:srgbClr val="212121"/>
                </a:solidFill>
                <a:latin typeface="Arial"/>
                <a:cs typeface="Arial"/>
              </a:rPr>
              <a:t>higher altitudes, people can </a:t>
            </a:r>
            <a:r>
              <a:rPr dirty="0" sz="1200" b="1">
                <a:solidFill>
                  <a:srgbClr val="212121"/>
                </a:solidFill>
                <a:latin typeface="Arial"/>
                <a:cs typeface="Arial"/>
              </a:rPr>
              <a:t>feel pain in </a:t>
            </a:r>
            <a:r>
              <a:rPr dirty="0" sz="1200" spc="-5" b="1">
                <a:solidFill>
                  <a:srgbClr val="212121"/>
                </a:solidFill>
                <a:latin typeface="Arial"/>
                <a:cs typeface="Arial"/>
              </a:rPr>
              <a:t>the </a:t>
            </a:r>
            <a:r>
              <a:rPr dirty="0" sz="1200" b="1">
                <a:solidFill>
                  <a:srgbClr val="212121"/>
                </a:solidFill>
                <a:latin typeface="Arial"/>
                <a:cs typeface="Arial"/>
              </a:rPr>
              <a:t>ear </a:t>
            </a:r>
            <a:r>
              <a:rPr dirty="0" sz="1200" spc="-5" b="1">
                <a:solidFill>
                  <a:srgbClr val="212121"/>
                </a:solidFill>
                <a:latin typeface="Arial"/>
                <a:cs typeface="Arial"/>
              </a:rPr>
              <a:t>and </a:t>
            </a:r>
            <a:r>
              <a:rPr dirty="0" sz="1200" spc="-320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spc="-5" b="1">
                <a:solidFill>
                  <a:srgbClr val="212121"/>
                </a:solidFill>
                <a:latin typeface="Arial"/>
                <a:cs typeface="Arial"/>
              </a:rPr>
              <a:t>dizziness.</a:t>
            </a:r>
            <a:r>
              <a:rPr dirty="0" sz="1200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spc="-5" b="1">
                <a:solidFill>
                  <a:srgbClr val="212121"/>
                </a:solidFill>
                <a:latin typeface="Arial"/>
                <a:cs typeface="Arial"/>
              </a:rPr>
              <a:t>Which</a:t>
            </a:r>
            <a:r>
              <a:rPr dirty="0" sz="1200" spc="-15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spc="-5" b="1">
                <a:solidFill>
                  <a:srgbClr val="212121"/>
                </a:solidFill>
                <a:latin typeface="Arial"/>
                <a:cs typeface="Arial"/>
              </a:rPr>
              <a:t>part,</a:t>
            </a:r>
            <a:r>
              <a:rPr dirty="0" sz="1200" spc="5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spc="-10" b="1">
                <a:solidFill>
                  <a:srgbClr val="212121"/>
                </a:solidFill>
                <a:latin typeface="Arial"/>
                <a:cs typeface="Arial"/>
              </a:rPr>
              <a:t>among</a:t>
            </a:r>
            <a:r>
              <a:rPr dirty="0" sz="1200" spc="5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spc="-5" b="1">
                <a:solidFill>
                  <a:srgbClr val="212121"/>
                </a:solidFill>
                <a:latin typeface="Arial"/>
                <a:cs typeface="Arial"/>
              </a:rPr>
              <a:t>the</a:t>
            </a:r>
            <a:r>
              <a:rPr dirty="0" sz="1200" spc="-15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spc="-5" b="1">
                <a:solidFill>
                  <a:srgbClr val="212121"/>
                </a:solidFill>
                <a:latin typeface="Arial"/>
                <a:cs typeface="Arial"/>
              </a:rPr>
              <a:t>following</a:t>
            </a:r>
            <a:r>
              <a:rPr dirty="0" sz="1200" spc="-15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spc="-5" b="1">
                <a:solidFill>
                  <a:srgbClr val="212121"/>
                </a:solidFill>
                <a:latin typeface="Arial"/>
                <a:cs typeface="Arial"/>
              </a:rPr>
              <a:t>is</a:t>
            </a:r>
            <a:r>
              <a:rPr dirty="0" sz="1200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spc="-10" b="1">
                <a:solidFill>
                  <a:srgbClr val="212121"/>
                </a:solidFill>
                <a:latin typeface="Arial"/>
                <a:cs typeface="Arial"/>
              </a:rPr>
              <a:t>involved?</a:t>
            </a:r>
            <a:endParaRPr sz="1200">
              <a:latin typeface="Arial"/>
              <a:cs typeface="Arial"/>
            </a:endParaRPr>
          </a:p>
          <a:p>
            <a:pPr marL="243204" indent="-231140">
              <a:lnSpc>
                <a:spcPts val="1325"/>
              </a:lnSpc>
              <a:buAutoNum type="alphaLcParenBoth"/>
              <a:tabLst>
                <a:tab pos="243840" algn="l"/>
              </a:tabLst>
            </a:pPr>
            <a:r>
              <a:rPr dirty="0" sz="1200" spc="-5" b="1">
                <a:solidFill>
                  <a:srgbClr val="212121"/>
                </a:solidFill>
                <a:latin typeface="Arial"/>
                <a:cs typeface="Arial"/>
              </a:rPr>
              <a:t>Cochlea,</a:t>
            </a:r>
            <a:r>
              <a:rPr dirty="0" sz="1200" spc="-20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spc="-5" b="1">
                <a:solidFill>
                  <a:srgbClr val="212121"/>
                </a:solidFill>
                <a:latin typeface="Arial"/>
                <a:cs typeface="Arial"/>
              </a:rPr>
              <a:t>ear</a:t>
            </a:r>
            <a:r>
              <a:rPr dirty="0" sz="1200" spc="-30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spc="-5" b="1">
                <a:solidFill>
                  <a:srgbClr val="212121"/>
                </a:solidFill>
                <a:latin typeface="Arial"/>
                <a:cs typeface="Arial"/>
              </a:rPr>
              <a:t>ossicles</a:t>
            </a:r>
            <a:endParaRPr sz="1200">
              <a:latin typeface="Arial"/>
              <a:cs typeface="Arial"/>
            </a:endParaRPr>
          </a:p>
          <a:p>
            <a:pPr marL="249554" indent="-237490">
              <a:lnSpc>
                <a:spcPts val="1380"/>
              </a:lnSpc>
              <a:buAutoNum type="alphaLcParenBoth"/>
              <a:tabLst>
                <a:tab pos="250190" algn="l"/>
              </a:tabLst>
            </a:pPr>
            <a:r>
              <a:rPr dirty="0" sz="1200" spc="-5" b="1">
                <a:solidFill>
                  <a:srgbClr val="212121"/>
                </a:solidFill>
                <a:latin typeface="Arial"/>
                <a:cs typeface="Arial"/>
              </a:rPr>
              <a:t>Tympanic</a:t>
            </a:r>
            <a:r>
              <a:rPr dirty="0" sz="1200" spc="-45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spc="-10" b="1">
                <a:solidFill>
                  <a:srgbClr val="212121"/>
                </a:solidFill>
                <a:latin typeface="Arial"/>
                <a:cs typeface="Arial"/>
              </a:rPr>
              <a:t>membrane</a:t>
            </a:r>
            <a:endParaRPr sz="1200">
              <a:latin typeface="Arial"/>
              <a:cs typeface="Arial"/>
            </a:endParaRPr>
          </a:p>
          <a:p>
            <a:pPr marL="243204" indent="-231140">
              <a:lnSpc>
                <a:spcPts val="1380"/>
              </a:lnSpc>
              <a:buAutoNum type="alphaLcParenBoth"/>
              <a:tabLst>
                <a:tab pos="243840" algn="l"/>
              </a:tabLst>
            </a:pPr>
            <a:r>
              <a:rPr dirty="0" sz="1200" spc="-5" b="1">
                <a:solidFill>
                  <a:srgbClr val="212121"/>
                </a:solidFill>
                <a:latin typeface="Arial"/>
                <a:cs typeface="Arial"/>
              </a:rPr>
              <a:t>Eustachian</a:t>
            </a:r>
            <a:r>
              <a:rPr dirty="0" sz="1200" spc="-10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spc="-5" b="1">
                <a:solidFill>
                  <a:srgbClr val="212121"/>
                </a:solidFill>
                <a:latin typeface="Arial"/>
                <a:cs typeface="Arial"/>
              </a:rPr>
              <a:t>tube,</a:t>
            </a:r>
            <a:r>
              <a:rPr dirty="0" sz="1200" spc="10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spc="-5" b="1">
                <a:solidFill>
                  <a:srgbClr val="212121"/>
                </a:solidFill>
                <a:latin typeface="Arial"/>
                <a:cs typeface="Arial"/>
              </a:rPr>
              <a:t>utricle,</a:t>
            </a:r>
            <a:r>
              <a:rPr dirty="0" sz="1200" spc="-15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spc="-5" b="1">
                <a:solidFill>
                  <a:srgbClr val="212121"/>
                </a:solidFill>
                <a:latin typeface="Arial"/>
                <a:cs typeface="Arial"/>
              </a:rPr>
              <a:t>saccule</a:t>
            </a:r>
            <a:r>
              <a:rPr dirty="0" sz="1200" spc="15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spc="-5" b="1">
                <a:solidFill>
                  <a:srgbClr val="212121"/>
                </a:solidFill>
                <a:latin typeface="Arial"/>
                <a:cs typeface="Arial"/>
              </a:rPr>
              <a:t>and</a:t>
            </a:r>
            <a:r>
              <a:rPr dirty="0" sz="1200" spc="10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spc="-10" b="1">
                <a:solidFill>
                  <a:srgbClr val="212121"/>
                </a:solidFill>
                <a:latin typeface="Arial"/>
                <a:cs typeface="Arial"/>
              </a:rPr>
              <a:t>semicircular</a:t>
            </a:r>
            <a:r>
              <a:rPr dirty="0" sz="1200" spc="-5" b="1">
                <a:solidFill>
                  <a:srgbClr val="212121"/>
                </a:solidFill>
                <a:latin typeface="Arial"/>
                <a:cs typeface="Arial"/>
              </a:rPr>
              <a:t> canals</a:t>
            </a:r>
            <a:endParaRPr sz="1200">
              <a:latin typeface="Arial"/>
              <a:cs typeface="Arial"/>
            </a:endParaRPr>
          </a:p>
          <a:p>
            <a:pPr marL="12700" marR="4390390">
              <a:lnSpc>
                <a:spcPts val="1420"/>
              </a:lnSpc>
              <a:spcBef>
                <a:spcPts val="30"/>
              </a:spcBef>
              <a:buAutoNum type="alphaLcParenBoth"/>
              <a:tabLst>
                <a:tab pos="252729" algn="l"/>
              </a:tabLst>
            </a:pPr>
            <a:r>
              <a:rPr dirty="0" sz="1200" spc="-10" b="1">
                <a:solidFill>
                  <a:srgbClr val="212121"/>
                </a:solidFill>
                <a:latin typeface="Arial"/>
                <a:cs typeface="Arial"/>
              </a:rPr>
              <a:t>None</a:t>
            </a:r>
            <a:r>
              <a:rPr dirty="0" sz="1200" spc="-25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spc="5" b="1">
                <a:solidFill>
                  <a:srgbClr val="212121"/>
                </a:solidFill>
                <a:latin typeface="Arial"/>
                <a:cs typeface="Arial"/>
              </a:rPr>
              <a:t>of</a:t>
            </a:r>
            <a:r>
              <a:rPr dirty="0" sz="1200" spc="-35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spc="-5" b="1">
                <a:solidFill>
                  <a:srgbClr val="212121"/>
                </a:solidFill>
                <a:latin typeface="Arial"/>
                <a:cs typeface="Arial"/>
              </a:rPr>
              <a:t>the</a:t>
            </a:r>
            <a:r>
              <a:rPr dirty="0" sz="1200" spc="-20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spc="-10" b="1">
                <a:solidFill>
                  <a:srgbClr val="212121"/>
                </a:solidFill>
                <a:latin typeface="Arial"/>
                <a:cs typeface="Arial"/>
              </a:rPr>
              <a:t>above </a:t>
            </a:r>
            <a:r>
              <a:rPr dirty="0" sz="1200" spc="-320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spc="-10" b="1">
                <a:solidFill>
                  <a:srgbClr val="212121"/>
                </a:solidFill>
                <a:latin typeface="Arial"/>
                <a:cs typeface="Arial"/>
              </a:rPr>
              <a:t>Ans:</a:t>
            </a:r>
            <a:r>
              <a:rPr dirty="0" sz="1200" spc="10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(c)</a:t>
            </a:r>
            <a:endParaRPr sz="12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550">
              <a:latin typeface="Arial MT"/>
              <a:cs typeface="Arial MT"/>
            </a:endParaRPr>
          </a:p>
          <a:p>
            <a:pPr marL="12700">
              <a:lnSpc>
                <a:spcPts val="1415"/>
              </a:lnSpc>
            </a:pPr>
            <a:r>
              <a:rPr dirty="0" sz="1200" spc="-10" b="1">
                <a:solidFill>
                  <a:srgbClr val="212121"/>
                </a:solidFill>
                <a:latin typeface="Arial"/>
                <a:cs typeface="Arial"/>
              </a:rPr>
              <a:t>Very</a:t>
            </a:r>
            <a:r>
              <a:rPr dirty="0" sz="1200" spc="-5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spc="-10" b="1">
                <a:solidFill>
                  <a:srgbClr val="212121"/>
                </a:solidFill>
                <a:latin typeface="Arial"/>
                <a:cs typeface="Arial"/>
              </a:rPr>
              <a:t>Short</a:t>
            </a:r>
            <a:r>
              <a:rPr dirty="0" sz="1200" spc="25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spc="-10" b="1">
                <a:solidFill>
                  <a:srgbClr val="212121"/>
                </a:solidFill>
                <a:latin typeface="Arial"/>
                <a:cs typeface="Arial"/>
              </a:rPr>
              <a:t>Answer</a:t>
            </a:r>
            <a:r>
              <a:rPr dirty="0" sz="1200" spc="-20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b="1">
                <a:solidFill>
                  <a:srgbClr val="212121"/>
                </a:solidFill>
                <a:latin typeface="Arial"/>
                <a:cs typeface="Arial"/>
              </a:rPr>
              <a:t>Type</a:t>
            </a:r>
            <a:r>
              <a:rPr dirty="0" sz="1200" spc="-5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b="1">
                <a:solidFill>
                  <a:srgbClr val="212121"/>
                </a:solidFill>
                <a:latin typeface="Arial"/>
                <a:cs typeface="Arial"/>
              </a:rPr>
              <a:t>Questions</a:t>
            </a:r>
            <a:endParaRPr sz="1200">
              <a:latin typeface="Arial"/>
              <a:cs typeface="Arial"/>
            </a:endParaRPr>
          </a:p>
          <a:p>
            <a:pPr marL="12700" marR="356235">
              <a:lnSpc>
                <a:spcPct val="96700"/>
              </a:lnSpc>
              <a:spcBef>
                <a:spcPts val="25"/>
              </a:spcBef>
            </a:pPr>
            <a:r>
              <a:rPr dirty="0" sz="1200" b="1">
                <a:solidFill>
                  <a:srgbClr val="212121"/>
                </a:solidFill>
                <a:latin typeface="Arial"/>
                <a:cs typeface="Arial"/>
              </a:rPr>
              <a:t>Q1. </a:t>
            </a:r>
            <a:r>
              <a:rPr dirty="0" sz="1200" spc="-5" b="1">
                <a:solidFill>
                  <a:srgbClr val="212121"/>
                </a:solidFill>
                <a:latin typeface="Arial"/>
                <a:cs typeface="Arial"/>
              </a:rPr>
              <a:t>Rearrange</a:t>
            </a:r>
            <a:r>
              <a:rPr dirty="0" sz="1200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spc="-5" b="1">
                <a:solidFill>
                  <a:srgbClr val="212121"/>
                </a:solidFill>
                <a:latin typeface="Arial"/>
                <a:cs typeface="Arial"/>
              </a:rPr>
              <a:t>the</a:t>
            </a:r>
            <a:r>
              <a:rPr dirty="0" sz="1200" spc="5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spc="-5" b="1">
                <a:solidFill>
                  <a:srgbClr val="212121"/>
                </a:solidFill>
                <a:latin typeface="Arial"/>
                <a:cs typeface="Arial"/>
              </a:rPr>
              <a:t>following</a:t>
            </a:r>
            <a:r>
              <a:rPr dirty="0" sz="1200" spc="5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b="1">
                <a:solidFill>
                  <a:srgbClr val="212121"/>
                </a:solidFill>
                <a:latin typeface="Arial"/>
                <a:cs typeface="Arial"/>
              </a:rPr>
              <a:t>in</a:t>
            </a:r>
            <a:r>
              <a:rPr dirty="0" sz="1200" spc="-15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spc="-5" b="1">
                <a:solidFill>
                  <a:srgbClr val="212121"/>
                </a:solidFill>
                <a:latin typeface="Arial"/>
                <a:cs typeface="Arial"/>
              </a:rPr>
              <a:t>the</a:t>
            </a:r>
            <a:r>
              <a:rPr dirty="0" sz="1200" spc="5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spc="-10" b="1">
                <a:solidFill>
                  <a:srgbClr val="212121"/>
                </a:solidFill>
                <a:latin typeface="Arial"/>
                <a:cs typeface="Arial"/>
              </a:rPr>
              <a:t>correct</a:t>
            </a:r>
            <a:r>
              <a:rPr dirty="0" sz="1200" spc="-15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spc="-5" b="1">
                <a:solidFill>
                  <a:srgbClr val="212121"/>
                </a:solidFill>
                <a:latin typeface="Arial"/>
                <a:cs typeface="Arial"/>
              </a:rPr>
              <a:t>order</a:t>
            </a:r>
            <a:r>
              <a:rPr dirty="0" sz="1200" spc="-15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spc="5" b="1">
                <a:solidFill>
                  <a:srgbClr val="212121"/>
                </a:solidFill>
                <a:latin typeface="Arial"/>
                <a:cs typeface="Arial"/>
              </a:rPr>
              <a:t>of</a:t>
            </a:r>
            <a:r>
              <a:rPr dirty="0" sz="1200" spc="10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spc="-10" b="1">
                <a:solidFill>
                  <a:srgbClr val="212121"/>
                </a:solidFill>
                <a:latin typeface="Arial"/>
                <a:cs typeface="Arial"/>
              </a:rPr>
              <a:t>involvement</a:t>
            </a:r>
            <a:r>
              <a:rPr dirty="0" sz="1200" spc="5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b="1">
                <a:solidFill>
                  <a:srgbClr val="212121"/>
                </a:solidFill>
                <a:latin typeface="Arial"/>
                <a:cs typeface="Arial"/>
              </a:rPr>
              <a:t>in</a:t>
            </a:r>
            <a:r>
              <a:rPr dirty="0" sz="1200" spc="-15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b="1">
                <a:solidFill>
                  <a:srgbClr val="212121"/>
                </a:solidFill>
                <a:latin typeface="Arial"/>
                <a:cs typeface="Arial"/>
              </a:rPr>
              <a:t>electrical </a:t>
            </a:r>
            <a:r>
              <a:rPr dirty="0" sz="1200" spc="5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spc="-5" b="1">
                <a:solidFill>
                  <a:srgbClr val="212121"/>
                </a:solidFill>
                <a:latin typeface="Arial"/>
                <a:cs typeface="Arial"/>
              </a:rPr>
              <a:t>impulse</a:t>
            </a:r>
            <a:r>
              <a:rPr dirty="0" sz="1200" spc="5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spc="-10" b="1">
                <a:solidFill>
                  <a:srgbClr val="212121"/>
                </a:solidFill>
                <a:latin typeface="Arial"/>
                <a:cs typeface="Arial"/>
              </a:rPr>
              <a:t>movement:</a:t>
            </a:r>
            <a:r>
              <a:rPr dirty="0" sz="1200" spc="15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spc="-5" b="1">
                <a:solidFill>
                  <a:srgbClr val="212121"/>
                </a:solidFill>
                <a:latin typeface="Arial"/>
                <a:cs typeface="Arial"/>
              </a:rPr>
              <a:t>Synaptic</a:t>
            </a:r>
            <a:r>
              <a:rPr dirty="0" sz="1200" spc="15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b="1">
                <a:solidFill>
                  <a:srgbClr val="212121"/>
                </a:solidFill>
                <a:latin typeface="Arial"/>
                <a:cs typeface="Arial"/>
              </a:rPr>
              <a:t>knob,</a:t>
            </a:r>
            <a:r>
              <a:rPr dirty="0" sz="1200" spc="-10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spc="-5" b="1">
                <a:solidFill>
                  <a:srgbClr val="212121"/>
                </a:solidFill>
                <a:latin typeface="Arial"/>
                <a:cs typeface="Arial"/>
              </a:rPr>
              <a:t>dendrites,</a:t>
            </a:r>
            <a:r>
              <a:rPr dirty="0" sz="1200" spc="5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spc="-5" b="1">
                <a:solidFill>
                  <a:srgbClr val="212121"/>
                </a:solidFill>
                <a:latin typeface="Arial"/>
                <a:cs typeface="Arial"/>
              </a:rPr>
              <a:t>cell</a:t>
            </a:r>
            <a:r>
              <a:rPr dirty="0" sz="1200" spc="-10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spc="-5" b="1">
                <a:solidFill>
                  <a:srgbClr val="212121"/>
                </a:solidFill>
                <a:latin typeface="Arial"/>
                <a:cs typeface="Arial"/>
              </a:rPr>
              <a:t>body,</a:t>
            </a:r>
            <a:r>
              <a:rPr dirty="0" sz="1200" spc="10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spc="-10" b="1">
                <a:solidFill>
                  <a:srgbClr val="212121"/>
                </a:solidFill>
                <a:latin typeface="Arial"/>
                <a:cs typeface="Arial"/>
              </a:rPr>
              <a:t>Axon</a:t>
            </a:r>
            <a:r>
              <a:rPr dirty="0" sz="1200" spc="-5" b="1">
                <a:solidFill>
                  <a:srgbClr val="212121"/>
                </a:solidFill>
                <a:latin typeface="Arial"/>
                <a:cs typeface="Arial"/>
              </a:rPr>
              <a:t> terminal,</a:t>
            </a:r>
            <a:r>
              <a:rPr dirty="0" sz="1200" spc="5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spc="-10" b="1">
                <a:solidFill>
                  <a:srgbClr val="212121"/>
                </a:solidFill>
                <a:latin typeface="Arial"/>
                <a:cs typeface="Arial"/>
              </a:rPr>
              <a:t>Axon </a:t>
            </a:r>
            <a:r>
              <a:rPr dirty="0" sz="1200" spc="-315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spc="-10" b="1">
                <a:solidFill>
                  <a:srgbClr val="212121"/>
                </a:solidFill>
                <a:latin typeface="Arial"/>
                <a:cs typeface="Arial"/>
              </a:rPr>
              <a:t>Ans:</a:t>
            </a:r>
            <a:r>
              <a:rPr dirty="0" sz="1200" spc="15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Dendrites—Cell</a:t>
            </a:r>
            <a:r>
              <a:rPr dirty="0" sz="1200" spc="1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body—Axon—Axon</a:t>
            </a:r>
            <a:r>
              <a:rPr dirty="0" sz="1200" spc="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terminal—Synaptic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knob.</a:t>
            </a:r>
            <a:endParaRPr sz="12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700">
              <a:latin typeface="Arial MT"/>
              <a:cs typeface="Arial MT"/>
            </a:endParaRPr>
          </a:p>
          <a:p>
            <a:pPr marL="12700" marR="367030">
              <a:lnSpc>
                <a:spcPts val="1370"/>
              </a:lnSpc>
            </a:pPr>
            <a:r>
              <a:rPr dirty="0" sz="1200" b="1">
                <a:solidFill>
                  <a:srgbClr val="212121"/>
                </a:solidFill>
                <a:latin typeface="Arial"/>
                <a:cs typeface="Arial"/>
              </a:rPr>
              <a:t>Q2. </a:t>
            </a:r>
            <a:r>
              <a:rPr dirty="0" sz="1200" spc="-10" b="1">
                <a:solidFill>
                  <a:srgbClr val="212121"/>
                </a:solidFill>
                <a:latin typeface="Arial"/>
                <a:cs typeface="Arial"/>
              </a:rPr>
              <a:t>Comment</a:t>
            </a:r>
            <a:r>
              <a:rPr dirty="0" sz="1200" spc="10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spc="-5" b="1">
                <a:solidFill>
                  <a:srgbClr val="212121"/>
                </a:solidFill>
                <a:latin typeface="Arial"/>
                <a:cs typeface="Arial"/>
              </a:rPr>
              <a:t>upon</a:t>
            </a:r>
            <a:r>
              <a:rPr dirty="0" sz="1200" spc="-10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spc="-5" b="1">
                <a:solidFill>
                  <a:srgbClr val="212121"/>
                </a:solidFill>
                <a:latin typeface="Arial"/>
                <a:cs typeface="Arial"/>
              </a:rPr>
              <a:t>the</a:t>
            </a:r>
            <a:r>
              <a:rPr dirty="0" sz="1200" spc="5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spc="-5" b="1">
                <a:solidFill>
                  <a:srgbClr val="212121"/>
                </a:solidFill>
                <a:latin typeface="Arial"/>
                <a:cs typeface="Arial"/>
              </a:rPr>
              <a:t>role</a:t>
            </a:r>
            <a:r>
              <a:rPr dirty="0" sz="1200" spc="10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spc="5" b="1">
                <a:solidFill>
                  <a:srgbClr val="212121"/>
                </a:solidFill>
                <a:latin typeface="Arial"/>
                <a:cs typeface="Arial"/>
              </a:rPr>
              <a:t>of</a:t>
            </a:r>
            <a:r>
              <a:rPr dirty="0" sz="1200" spc="15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ear</a:t>
            </a:r>
            <a:r>
              <a:rPr dirty="0" sz="1200" spc="-1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b="1">
                <a:solidFill>
                  <a:srgbClr val="212121"/>
                </a:solidFill>
                <a:latin typeface="Arial"/>
                <a:cs typeface="Arial"/>
              </a:rPr>
              <a:t>in</a:t>
            </a:r>
            <a:r>
              <a:rPr dirty="0" sz="1200" spc="-10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spc="-5" b="1">
                <a:solidFill>
                  <a:srgbClr val="212121"/>
                </a:solidFill>
                <a:latin typeface="Arial"/>
                <a:cs typeface="Arial"/>
              </a:rPr>
              <a:t>maintaining</a:t>
            </a:r>
            <a:r>
              <a:rPr dirty="0" sz="1200" spc="10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spc="-5" b="1">
                <a:solidFill>
                  <a:srgbClr val="212121"/>
                </a:solidFill>
                <a:latin typeface="Arial"/>
                <a:cs typeface="Arial"/>
              </a:rPr>
              <a:t>the</a:t>
            </a:r>
            <a:r>
              <a:rPr dirty="0" sz="1200" spc="5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spc="-5" b="1">
                <a:solidFill>
                  <a:srgbClr val="212121"/>
                </a:solidFill>
                <a:latin typeface="Arial"/>
                <a:cs typeface="Arial"/>
              </a:rPr>
              <a:t>balance</a:t>
            </a:r>
            <a:r>
              <a:rPr dirty="0" sz="1200" spc="5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spc="-10" b="1">
                <a:solidFill>
                  <a:srgbClr val="212121"/>
                </a:solidFill>
                <a:latin typeface="Arial"/>
                <a:cs typeface="Arial"/>
              </a:rPr>
              <a:t>of</a:t>
            </a:r>
            <a:r>
              <a:rPr dirty="0" sz="1200" spc="10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spc="-5" b="1">
                <a:solidFill>
                  <a:srgbClr val="212121"/>
                </a:solidFill>
                <a:latin typeface="Arial"/>
                <a:cs typeface="Arial"/>
              </a:rPr>
              <a:t>the</a:t>
            </a:r>
            <a:r>
              <a:rPr dirty="0" sz="1200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spc="-5" b="1">
                <a:solidFill>
                  <a:srgbClr val="212121"/>
                </a:solidFill>
                <a:latin typeface="Arial"/>
                <a:cs typeface="Arial"/>
              </a:rPr>
              <a:t>body</a:t>
            </a:r>
            <a:r>
              <a:rPr dirty="0" sz="1200" spc="-15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spc="-5" b="1">
                <a:solidFill>
                  <a:srgbClr val="212121"/>
                </a:solidFill>
                <a:latin typeface="Arial"/>
                <a:cs typeface="Arial"/>
              </a:rPr>
              <a:t>and </a:t>
            </a:r>
            <a:r>
              <a:rPr dirty="0" sz="1200" spc="-315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spc="-5" b="1">
                <a:solidFill>
                  <a:srgbClr val="212121"/>
                </a:solidFill>
                <a:latin typeface="Arial"/>
                <a:cs typeface="Arial"/>
              </a:rPr>
              <a:t>posture.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ts val="1345"/>
              </a:lnSpc>
            </a:pPr>
            <a:r>
              <a:rPr dirty="0" sz="1200" spc="-10" b="1">
                <a:solidFill>
                  <a:srgbClr val="212121"/>
                </a:solidFill>
                <a:latin typeface="Arial"/>
                <a:cs typeface="Arial"/>
              </a:rPr>
              <a:t>Ans:</a:t>
            </a:r>
            <a:r>
              <a:rPr dirty="0" sz="1200" spc="20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The</a:t>
            </a:r>
            <a:r>
              <a:rPr dirty="0" sz="1200" spc="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crista</a:t>
            </a:r>
            <a:r>
              <a:rPr dirty="0" sz="1200" spc="1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and</a:t>
            </a:r>
            <a:r>
              <a:rPr dirty="0" sz="1200" spc="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macula</a:t>
            </a:r>
            <a:r>
              <a:rPr dirty="0" sz="1200" spc="-1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are</a:t>
            </a:r>
            <a:r>
              <a:rPr dirty="0" sz="1200" spc="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212121"/>
                </a:solidFill>
                <a:latin typeface="Arial MT"/>
                <a:cs typeface="Arial MT"/>
              </a:rPr>
              <a:t>the</a:t>
            </a:r>
            <a:r>
              <a:rPr dirty="0" sz="1200" spc="1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specific</a:t>
            </a:r>
            <a:r>
              <a:rPr dirty="0" sz="1200" spc="-2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receptors</a:t>
            </a:r>
            <a:r>
              <a:rPr dirty="0" sz="1200" spc="-2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of</a:t>
            </a:r>
            <a:r>
              <a:rPr dirty="0" sz="1200" spc="1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the</a:t>
            </a:r>
            <a:r>
              <a:rPr dirty="0" sz="1200" spc="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vestibular</a:t>
            </a:r>
            <a:r>
              <a:rPr dirty="0" sz="1200" spc="-1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apparatus</a:t>
            </a:r>
            <a:endParaRPr sz="1200">
              <a:latin typeface="Arial MT"/>
              <a:cs typeface="Arial MT"/>
            </a:endParaRPr>
          </a:p>
          <a:p>
            <a:pPr marL="12700">
              <a:lnSpc>
                <a:spcPts val="1430"/>
              </a:lnSpc>
            </a:pP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responsible</a:t>
            </a:r>
            <a:r>
              <a:rPr dirty="0" sz="1200" spc="-1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for</a:t>
            </a:r>
            <a:r>
              <a:rPr dirty="0" sz="1200" spc="1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maintenance</a:t>
            </a:r>
            <a:r>
              <a:rPr dirty="0" sz="1200" spc="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of</a:t>
            </a:r>
            <a:r>
              <a:rPr dirty="0" sz="1200" spc="-1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balance</a:t>
            </a:r>
            <a:r>
              <a:rPr dirty="0" sz="1200" spc="-1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of</a:t>
            </a:r>
            <a:r>
              <a:rPr dirty="0" sz="1200" spc="1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the</a:t>
            </a:r>
            <a:r>
              <a:rPr dirty="0" sz="1200" spc="-1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body</a:t>
            </a:r>
            <a:r>
              <a:rPr dirty="0" sz="1200" spc="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and</a:t>
            </a:r>
            <a:r>
              <a:rPr dirty="0" sz="1200" spc="-1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posture.</a:t>
            </a:r>
            <a:endParaRPr sz="12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650">
              <a:latin typeface="Arial MT"/>
              <a:cs typeface="Arial MT"/>
            </a:endParaRPr>
          </a:p>
          <a:p>
            <a:pPr marL="12700" marR="541020">
              <a:lnSpc>
                <a:spcPts val="1390"/>
              </a:lnSpc>
            </a:pPr>
            <a:r>
              <a:rPr dirty="0" sz="1200" b="1">
                <a:solidFill>
                  <a:srgbClr val="212121"/>
                </a:solidFill>
                <a:latin typeface="Arial"/>
                <a:cs typeface="Arial"/>
              </a:rPr>
              <a:t>Q3. </a:t>
            </a:r>
            <a:r>
              <a:rPr dirty="0" sz="1200" spc="-5" b="1">
                <a:solidFill>
                  <a:srgbClr val="212121"/>
                </a:solidFill>
                <a:latin typeface="Arial"/>
                <a:cs typeface="Arial"/>
              </a:rPr>
              <a:t>Which</a:t>
            </a:r>
            <a:r>
              <a:rPr dirty="0" sz="1200" spc="-10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b="1">
                <a:solidFill>
                  <a:srgbClr val="212121"/>
                </a:solidFill>
                <a:latin typeface="Arial"/>
                <a:cs typeface="Arial"/>
              </a:rPr>
              <a:t>cells</a:t>
            </a:r>
            <a:r>
              <a:rPr dirty="0" sz="1200" spc="5" b="1">
                <a:solidFill>
                  <a:srgbClr val="212121"/>
                </a:solidFill>
                <a:latin typeface="Arial"/>
                <a:cs typeface="Arial"/>
              </a:rPr>
              <a:t> of</a:t>
            </a:r>
            <a:r>
              <a:rPr dirty="0" sz="1200" spc="-20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spc="-5" b="1">
                <a:solidFill>
                  <a:srgbClr val="212121"/>
                </a:solidFill>
                <a:latin typeface="Arial"/>
                <a:cs typeface="Arial"/>
              </a:rPr>
              <a:t>the</a:t>
            </a:r>
            <a:r>
              <a:rPr dirty="0" sz="1200" spc="5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spc="-5" b="1">
                <a:solidFill>
                  <a:srgbClr val="212121"/>
                </a:solidFill>
                <a:latin typeface="Arial"/>
                <a:cs typeface="Arial"/>
              </a:rPr>
              <a:t>retina</a:t>
            </a:r>
            <a:r>
              <a:rPr dirty="0" sz="1200" spc="5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spc="-5" b="1">
                <a:solidFill>
                  <a:srgbClr val="212121"/>
                </a:solidFill>
                <a:latin typeface="Arial"/>
                <a:cs typeface="Arial"/>
              </a:rPr>
              <a:t>enable</a:t>
            </a:r>
            <a:r>
              <a:rPr dirty="0" sz="1200" spc="10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spc="-10" b="1">
                <a:solidFill>
                  <a:srgbClr val="212121"/>
                </a:solidFill>
                <a:latin typeface="Arial"/>
                <a:cs typeface="Arial"/>
              </a:rPr>
              <a:t>us</a:t>
            </a:r>
            <a:r>
              <a:rPr dirty="0" sz="1200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spc="-10" b="1">
                <a:solidFill>
                  <a:srgbClr val="212121"/>
                </a:solidFill>
                <a:latin typeface="Arial"/>
                <a:cs typeface="Arial"/>
              </a:rPr>
              <a:t>to</a:t>
            </a:r>
            <a:r>
              <a:rPr dirty="0" sz="1200" spc="10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spc="-10" b="1">
                <a:solidFill>
                  <a:srgbClr val="212121"/>
                </a:solidFill>
                <a:latin typeface="Arial"/>
                <a:cs typeface="Arial"/>
              </a:rPr>
              <a:t>see</a:t>
            </a:r>
            <a:r>
              <a:rPr dirty="0" sz="1200" spc="5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spc="-10" b="1">
                <a:solidFill>
                  <a:srgbClr val="212121"/>
                </a:solidFill>
                <a:latin typeface="Arial"/>
                <a:cs typeface="Arial"/>
              </a:rPr>
              <a:t>coloured</a:t>
            </a:r>
            <a:r>
              <a:rPr dirty="0" sz="1200" spc="10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b="1">
                <a:solidFill>
                  <a:srgbClr val="212121"/>
                </a:solidFill>
                <a:latin typeface="Arial"/>
                <a:cs typeface="Arial"/>
              </a:rPr>
              <a:t>objects</a:t>
            </a:r>
            <a:r>
              <a:rPr dirty="0" sz="1200" spc="-20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b="1">
                <a:solidFill>
                  <a:srgbClr val="212121"/>
                </a:solidFill>
                <a:latin typeface="Arial"/>
                <a:cs typeface="Arial"/>
              </a:rPr>
              <a:t>around</a:t>
            </a:r>
            <a:r>
              <a:rPr dirty="0" sz="1200" spc="10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spc="-10" b="1">
                <a:solidFill>
                  <a:srgbClr val="212121"/>
                </a:solidFill>
                <a:latin typeface="Arial"/>
                <a:cs typeface="Arial"/>
              </a:rPr>
              <a:t>us? </a:t>
            </a:r>
            <a:r>
              <a:rPr dirty="0" sz="1200" spc="-315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spc="-10" b="1">
                <a:solidFill>
                  <a:srgbClr val="212121"/>
                </a:solidFill>
                <a:latin typeface="Arial"/>
                <a:cs typeface="Arial"/>
              </a:rPr>
              <a:t>Ans:</a:t>
            </a:r>
            <a:r>
              <a:rPr dirty="0" sz="1200" spc="15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Cone</a:t>
            </a:r>
            <a:r>
              <a:rPr dirty="0" sz="1200" spc="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cells</a:t>
            </a:r>
            <a:r>
              <a:rPr dirty="0" sz="1200" spc="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of </a:t>
            </a:r>
            <a:r>
              <a:rPr dirty="0" sz="1200" spc="-10">
                <a:solidFill>
                  <a:srgbClr val="212121"/>
                </a:solidFill>
                <a:latin typeface="Arial MT"/>
                <a:cs typeface="Arial MT"/>
              </a:rPr>
              <a:t>the</a:t>
            </a:r>
            <a:r>
              <a:rPr dirty="0" sz="1200" spc="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retina</a:t>
            </a:r>
            <a:r>
              <a:rPr dirty="0" sz="1200" spc="1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enable</a:t>
            </a:r>
            <a:r>
              <a:rPr dirty="0" sz="1200" spc="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us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 to</a:t>
            </a:r>
            <a:r>
              <a:rPr dirty="0" sz="1200" spc="-1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see</a:t>
            </a:r>
            <a:r>
              <a:rPr dirty="0" sz="1200" spc="-1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the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coloured</a:t>
            </a:r>
            <a:r>
              <a:rPr dirty="0" sz="1200" spc="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objects</a:t>
            </a:r>
            <a:r>
              <a:rPr dirty="0" sz="1200" spc="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around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212121"/>
                </a:solidFill>
                <a:latin typeface="Arial MT"/>
                <a:cs typeface="Arial MT"/>
              </a:rPr>
              <a:t>us.</a:t>
            </a:r>
            <a:endParaRPr sz="12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650">
              <a:latin typeface="Arial MT"/>
              <a:cs typeface="Arial MT"/>
            </a:endParaRPr>
          </a:p>
          <a:p>
            <a:pPr marL="12700" marR="995680">
              <a:lnSpc>
                <a:spcPts val="1390"/>
              </a:lnSpc>
            </a:pPr>
            <a:r>
              <a:rPr dirty="0" sz="1200" b="1">
                <a:solidFill>
                  <a:srgbClr val="212121"/>
                </a:solidFill>
                <a:latin typeface="Arial"/>
                <a:cs typeface="Arial"/>
              </a:rPr>
              <a:t>Q4. </a:t>
            </a:r>
            <a:r>
              <a:rPr dirty="0" sz="1200" spc="-10" b="1">
                <a:solidFill>
                  <a:srgbClr val="212121"/>
                </a:solidFill>
                <a:latin typeface="Arial"/>
                <a:cs typeface="Arial"/>
              </a:rPr>
              <a:t>Arrange</a:t>
            </a:r>
            <a:r>
              <a:rPr dirty="0" sz="1200" spc="5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spc="-5" b="1">
                <a:solidFill>
                  <a:srgbClr val="212121"/>
                </a:solidFill>
                <a:latin typeface="Arial"/>
                <a:cs typeface="Arial"/>
              </a:rPr>
              <a:t>the</a:t>
            </a:r>
            <a:r>
              <a:rPr dirty="0" sz="1200" spc="5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spc="-5" b="1">
                <a:solidFill>
                  <a:srgbClr val="212121"/>
                </a:solidFill>
                <a:latin typeface="Arial"/>
                <a:cs typeface="Arial"/>
              </a:rPr>
              <a:t>following</a:t>
            </a:r>
            <a:r>
              <a:rPr dirty="0" sz="1200" spc="5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b="1">
                <a:solidFill>
                  <a:srgbClr val="212121"/>
                </a:solidFill>
                <a:latin typeface="Arial"/>
                <a:cs typeface="Arial"/>
              </a:rPr>
              <a:t>in</a:t>
            </a:r>
            <a:r>
              <a:rPr dirty="0" sz="1200" spc="-10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spc="-5" b="1">
                <a:solidFill>
                  <a:srgbClr val="212121"/>
                </a:solidFill>
                <a:latin typeface="Arial"/>
                <a:cs typeface="Arial"/>
              </a:rPr>
              <a:t>the</a:t>
            </a:r>
            <a:r>
              <a:rPr dirty="0" sz="1200" spc="5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spc="-5" b="1">
                <a:solidFill>
                  <a:srgbClr val="212121"/>
                </a:solidFill>
                <a:latin typeface="Arial"/>
                <a:cs typeface="Arial"/>
              </a:rPr>
              <a:t>order</a:t>
            </a:r>
            <a:r>
              <a:rPr dirty="0" sz="1200" spc="-15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spc="-10" b="1">
                <a:solidFill>
                  <a:srgbClr val="212121"/>
                </a:solidFill>
                <a:latin typeface="Arial"/>
                <a:cs typeface="Arial"/>
              </a:rPr>
              <a:t>of</a:t>
            </a:r>
            <a:r>
              <a:rPr dirty="0" sz="1200" spc="10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spc="-5" b="1">
                <a:solidFill>
                  <a:srgbClr val="212121"/>
                </a:solidFill>
                <a:latin typeface="Arial"/>
                <a:cs typeface="Arial"/>
              </a:rPr>
              <a:t>reception</a:t>
            </a:r>
            <a:r>
              <a:rPr dirty="0" sz="1200" spc="-10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spc="-5" b="1">
                <a:solidFill>
                  <a:srgbClr val="212121"/>
                </a:solidFill>
                <a:latin typeface="Arial"/>
                <a:cs typeface="Arial"/>
              </a:rPr>
              <a:t>and</a:t>
            </a:r>
            <a:r>
              <a:rPr dirty="0" sz="1200" spc="5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spc="-5" b="1">
                <a:solidFill>
                  <a:srgbClr val="212121"/>
                </a:solidFill>
                <a:latin typeface="Arial"/>
                <a:cs typeface="Arial"/>
              </a:rPr>
              <a:t>transmission </a:t>
            </a:r>
            <a:r>
              <a:rPr dirty="0" sz="1200" spc="-315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spc="5" b="1">
                <a:solidFill>
                  <a:srgbClr val="212121"/>
                </a:solidFill>
                <a:latin typeface="Arial"/>
                <a:cs typeface="Arial"/>
              </a:rPr>
              <a:t>of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sound</a:t>
            </a:r>
            <a:r>
              <a:rPr dirty="0" sz="1200" spc="1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 b="1">
                <a:solidFill>
                  <a:srgbClr val="212121"/>
                </a:solidFill>
                <a:latin typeface="Arial"/>
                <a:cs typeface="Arial"/>
              </a:rPr>
              <a:t>wave</a:t>
            </a:r>
            <a:r>
              <a:rPr dirty="0" sz="1200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spc="-5" b="1">
                <a:solidFill>
                  <a:srgbClr val="212121"/>
                </a:solidFill>
                <a:latin typeface="Arial"/>
                <a:cs typeface="Arial"/>
              </a:rPr>
              <a:t>from</a:t>
            </a:r>
            <a:r>
              <a:rPr dirty="0" sz="1200" spc="-15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spc="-5" b="1">
                <a:solidFill>
                  <a:srgbClr val="212121"/>
                </a:solidFill>
                <a:latin typeface="Arial"/>
                <a:cs typeface="Arial"/>
              </a:rPr>
              <a:t>the</a:t>
            </a:r>
            <a:r>
              <a:rPr dirty="0" sz="1200" spc="15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spc="-10">
                <a:solidFill>
                  <a:srgbClr val="212121"/>
                </a:solidFill>
                <a:latin typeface="Arial MT"/>
                <a:cs typeface="Arial MT"/>
              </a:rPr>
              <a:t>ear</a:t>
            </a:r>
            <a:r>
              <a:rPr dirty="0" sz="1200" spc="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212121"/>
                </a:solidFill>
                <a:latin typeface="Arial MT"/>
                <a:cs typeface="Arial MT"/>
              </a:rPr>
              <a:t>drum</a:t>
            </a:r>
            <a:r>
              <a:rPr dirty="0" sz="1200" spc="-10" b="1">
                <a:solidFill>
                  <a:srgbClr val="212121"/>
                </a:solidFill>
                <a:latin typeface="Arial"/>
                <a:cs typeface="Arial"/>
              </a:rPr>
              <a:t>: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ts val="1320"/>
              </a:lnSpc>
            </a:pPr>
            <a:r>
              <a:rPr dirty="0" sz="1200" spc="-5" b="1">
                <a:solidFill>
                  <a:srgbClr val="212121"/>
                </a:solidFill>
                <a:latin typeface="Arial"/>
                <a:cs typeface="Arial"/>
              </a:rPr>
              <a:t>Cochlear </a:t>
            </a:r>
            <a:r>
              <a:rPr dirty="0" sz="1200" spc="-10" b="1">
                <a:solidFill>
                  <a:srgbClr val="212121"/>
                </a:solidFill>
                <a:latin typeface="Arial"/>
                <a:cs typeface="Arial"/>
              </a:rPr>
              <a:t>nerve,</a:t>
            </a:r>
            <a:r>
              <a:rPr dirty="0" sz="1200" spc="10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spc="-5" b="1">
                <a:solidFill>
                  <a:srgbClr val="212121"/>
                </a:solidFill>
                <a:latin typeface="Arial"/>
                <a:cs typeface="Arial"/>
              </a:rPr>
              <a:t>external</a:t>
            </a:r>
            <a:r>
              <a:rPr dirty="0" sz="1200" spc="10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spc="-5" b="1">
                <a:solidFill>
                  <a:srgbClr val="212121"/>
                </a:solidFill>
                <a:latin typeface="Arial"/>
                <a:cs typeface="Arial"/>
              </a:rPr>
              <a:t>auditory</a:t>
            </a:r>
            <a:r>
              <a:rPr dirty="0" sz="1200" spc="-10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spc="-5" b="1">
                <a:solidFill>
                  <a:srgbClr val="212121"/>
                </a:solidFill>
                <a:latin typeface="Arial"/>
                <a:cs typeface="Arial"/>
              </a:rPr>
              <a:t>canal,</a:t>
            </a:r>
            <a:r>
              <a:rPr dirty="0" sz="1200" spc="55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ear</a:t>
            </a:r>
            <a:r>
              <a:rPr dirty="0" sz="1200" spc="1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212121"/>
                </a:solidFill>
                <a:latin typeface="Arial MT"/>
                <a:cs typeface="Arial MT"/>
              </a:rPr>
              <a:t>drum</a:t>
            </a:r>
            <a:r>
              <a:rPr dirty="0" sz="1200" spc="-10" b="1">
                <a:solidFill>
                  <a:srgbClr val="212121"/>
                </a:solidFill>
                <a:latin typeface="Arial"/>
                <a:cs typeface="Arial"/>
              </a:rPr>
              <a:t>,</a:t>
            </a:r>
            <a:r>
              <a:rPr dirty="0" sz="1200" spc="10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b="1">
                <a:solidFill>
                  <a:srgbClr val="212121"/>
                </a:solidFill>
                <a:latin typeface="Arial"/>
                <a:cs typeface="Arial"/>
              </a:rPr>
              <a:t>stapes,</a:t>
            </a:r>
            <a:r>
              <a:rPr dirty="0" sz="1200" spc="-15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spc="-10" b="1">
                <a:solidFill>
                  <a:srgbClr val="212121"/>
                </a:solidFill>
                <a:latin typeface="Arial"/>
                <a:cs typeface="Arial"/>
              </a:rPr>
              <a:t>incus,</a:t>
            </a:r>
            <a:r>
              <a:rPr dirty="0" sz="1200" spc="35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spc="-5" b="1">
                <a:solidFill>
                  <a:srgbClr val="212121"/>
                </a:solidFill>
                <a:latin typeface="Arial"/>
                <a:cs typeface="Arial"/>
              </a:rPr>
              <a:t>malleus,</a:t>
            </a:r>
            <a:r>
              <a:rPr dirty="0" sz="1200" spc="10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spc="-5" b="1">
                <a:solidFill>
                  <a:srgbClr val="212121"/>
                </a:solidFill>
                <a:latin typeface="Arial"/>
                <a:cs typeface="Arial"/>
              </a:rPr>
              <a:t>cochlea.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ts val="1430"/>
              </a:lnSpc>
            </a:pPr>
            <a:r>
              <a:rPr dirty="0" sz="1200" spc="-10" b="1">
                <a:solidFill>
                  <a:srgbClr val="212121"/>
                </a:solidFill>
                <a:latin typeface="Arial"/>
                <a:cs typeface="Arial"/>
              </a:rPr>
              <a:t>Ans:</a:t>
            </a:r>
            <a:r>
              <a:rPr dirty="0" sz="1200" spc="20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Ear</a:t>
            </a:r>
            <a:r>
              <a:rPr dirty="0" sz="1200" spc="1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212121"/>
                </a:solidFill>
                <a:latin typeface="Arial MT"/>
                <a:cs typeface="Arial MT"/>
              </a:rPr>
              <a:t>drum,</a:t>
            </a:r>
            <a:r>
              <a:rPr dirty="0" sz="1200" spc="3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malleus,</a:t>
            </a:r>
            <a:r>
              <a:rPr dirty="0" sz="1200" spc="-1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incus,</a:t>
            </a:r>
            <a:r>
              <a:rPr dirty="0" sz="1200" spc="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stapes,</a:t>
            </a:r>
            <a:r>
              <a:rPr dirty="0" sz="1200" spc="1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212121"/>
                </a:solidFill>
                <a:latin typeface="Arial MT"/>
                <a:cs typeface="Arial MT"/>
              </a:rPr>
              <a:t>cochlea,</a:t>
            </a:r>
            <a:r>
              <a:rPr dirty="0" sz="1200" spc="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chochlear</a:t>
            </a:r>
            <a:r>
              <a:rPr dirty="0" sz="1200" spc="1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nerve.</a:t>
            </a:r>
            <a:endParaRPr sz="12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650">
              <a:latin typeface="Arial MT"/>
              <a:cs typeface="Arial MT"/>
            </a:endParaRPr>
          </a:p>
          <a:p>
            <a:pPr marL="12700" marR="471170">
              <a:lnSpc>
                <a:spcPts val="1390"/>
              </a:lnSpc>
            </a:pPr>
            <a:r>
              <a:rPr dirty="0" sz="1200" b="1">
                <a:solidFill>
                  <a:srgbClr val="212121"/>
                </a:solidFill>
                <a:latin typeface="Arial"/>
                <a:cs typeface="Arial"/>
              </a:rPr>
              <a:t>Q5.</a:t>
            </a:r>
            <a:r>
              <a:rPr dirty="0" sz="1200" spc="5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spc="-10" b="1">
                <a:solidFill>
                  <a:srgbClr val="212121"/>
                </a:solidFill>
                <a:latin typeface="Arial"/>
                <a:cs typeface="Arial"/>
              </a:rPr>
              <a:t>During</a:t>
            </a:r>
            <a:r>
              <a:rPr dirty="0" sz="1200" spc="10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spc="-5" b="1">
                <a:solidFill>
                  <a:srgbClr val="212121"/>
                </a:solidFill>
                <a:latin typeface="Arial"/>
                <a:cs typeface="Arial"/>
              </a:rPr>
              <a:t>resting</a:t>
            </a:r>
            <a:r>
              <a:rPr dirty="0" sz="1200" spc="10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spc="-5" b="1">
                <a:solidFill>
                  <a:srgbClr val="212121"/>
                </a:solidFill>
                <a:latin typeface="Arial"/>
                <a:cs typeface="Arial"/>
              </a:rPr>
              <a:t>potential,</a:t>
            </a:r>
            <a:r>
              <a:rPr dirty="0" sz="1200" spc="5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spc="-5" b="1">
                <a:solidFill>
                  <a:srgbClr val="212121"/>
                </a:solidFill>
                <a:latin typeface="Arial"/>
                <a:cs typeface="Arial"/>
              </a:rPr>
              <a:t>the</a:t>
            </a:r>
            <a:r>
              <a:rPr dirty="0" sz="1200" spc="5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spc="-5" b="1">
                <a:solidFill>
                  <a:srgbClr val="212121"/>
                </a:solidFill>
                <a:latin typeface="Arial"/>
                <a:cs typeface="Arial"/>
              </a:rPr>
              <a:t>axonal</a:t>
            </a:r>
            <a:r>
              <a:rPr dirty="0" sz="1200" spc="5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spc="-10" b="1">
                <a:solidFill>
                  <a:srgbClr val="212121"/>
                </a:solidFill>
                <a:latin typeface="Arial"/>
                <a:cs typeface="Arial"/>
              </a:rPr>
              <a:t>membrane</a:t>
            </a:r>
            <a:r>
              <a:rPr dirty="0" sz="1200" spc="5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spc="-5" b="1">
                <a:solidFill>
                  <a:srgbClr val="212121"/>
                </a:solidFill>
                <a:latin typeface="Arial"/>
                <a:cs typeface="Arial"/>
              </a:rPr>
              <a:t>is</a:t>
            </a:r>
            <a:r>
              <a:rPr dirty="0" sz="1200" spc="5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spc="-5" b="1">
                <a:solidFill>
                  <a:srgbClr val="212121"/>
                </a:solidFill>
                <a:latin typeface="Arial"/>
                <a:cs typeface="Arial"/>
              </a:rPr>
              <a:t>polarised,</a:t>
            </a:r>
            <a:r>
              <a:rPr dirty="0" sz="1200" spc="5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spc="-5" b="1">
                <a:solidFill>
                  <a:srgbClr val="212121"/>
                </a:solidFill>
                <a:latin typeface="Arial"/>
                <a:cs typeface="Arial"/>
              </a:rPr>
              <a:t>indicate</a:t>
            </a:r>
            <a:r>
              <a:rPr dirty="0" sz="1200" spc="5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spc="-5" b="1">
                <a:solidFill>
                  <a:srgbClr val="212121"/>
                </a:solidFill>
                <a:latin typeface="Arial"/>
                <a:cs typeface="Arial"/>
              </a:rPr>
              <a:t>the </a:t>
            </a:r>
            <a:r>
              <a:rPr dirty="0" sz="1200" spc="-320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spc="-10" b="1">
                <a:solidFill>
                  <a:srgbClr val="212121"/>
                </a:solidFill>
                <a:latin typeface="Arial"/>
                <a:cs typeface="Arial"/>
              </a:rPr>
              <a:t>movement</a:t>
            </a:r>
            <a:r>
              <a:rPr dirty="0" sz="1200" spc="5" b="1">
                <a:solidFill>
                  <a:srgbClr val="212121"/>
                </a:solidFill>
                <a:latin typeface="Arial"/>
                <a:cs typeface="Arial"/>
              </a:rPr>
              <a:t> of </a:t>
            </a:r>
            <a:r>
              <a:rPr dirty="0" sz="1200" spc="-10" b="1">
                <a:solidFill>
                  <a:srgbClr val="212121"/>
                </a:solidFill>
                <a:latin typeface="Arial"/>
                <a:cs typeface="Arial"/>
              </a:rPr>
              <a:t>+ve</a:t>
            </a:r>
            <a:r>
              <a:rPr dirty="0" sz="1200" spc="5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spc="-5" b="1">
                <a:solidFill>
                  <a:srgbClr val="212121"/>
                </a:solidFill>
                <a:latin typeface="Arial"/>
                <a:cs typeface="Arial"/>
              </a:rPr>
              <a:t>and</a:t>
            </a:r>
            <a:r>
              <a:rPr dirty="0" sz="1200" spc="25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spc="-10" b="1">
                <a:solidFill>
                  <a:srgbClr val="212121"/>
                </a:solidFill>
                <a:latin typeface="Arial"/>
                <a:cs typeface="Arial"/>
              </a:rPr>
              <a:t>-ve</a:t>
            </a:r>
            <a:r>
              <a:rPr dirty="0" sz="1200" spc="5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spc="-5" b="1">
                <a:solidFill>
                  <a:srgbClr val="212121"/>
                </a:solidFill>
                <a:latin typeface="Arial"/>
                <a:cs typeface="Arial"/>
              </a:rPr>
              <a:t>ions</a:t>
            </a:r>
            <a:r>
              <a:rPr dirty="0" sz="1200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spc="-5" b="1">
                <a:solidFill>
                  <a:srgbClr val="212121"/>
                </a:solidFill>
                <a:latin typeface="Arial"/>
                <a:cs typeface="Arial"/>
              </a:rPr>
              <a:t>leading</a:t>
            </a:r>
            <a:r>
              <a:rPr dirty="0" sz="1200" spc="5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spc="-10" b="1">
                <a:solidFill>
                  <a:srgbClr val="212121"/>
                </a:solidFill>
                <a:latin typeface="Arial"/>
                <a:cs typeface="Arial"/>
              </a:rPr>
              <a:t>to</a:t>
            </a:r>
            <a:r>
              <a:rPr dirty="0" sz="1200" spc="10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spc="-5" b="1">
                <a:solidFill>
                  <a:srgbClr val="212121"/>
                </a:solidFill>
                <a:latin typeface="Arial"/>
                <a:cs typeface="Arial"/>
              </a:rPr>
              <a:t>polarisation</a:t>
            </a:r>
            <a:r>
              <a:rPr dirty="0" sz="1200" spc="-15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spc="-5" b="1">
                <a:solidFill>
                  <a:srgbClr val="212121"/>
                </a:solidFill>
                <a:latin typeface="Arial"/>
                <a:cs typeface="Arial"/>
              </a:rPr>
              <a:t>diagrammatically.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ts val="1320"/>
              </a:lnSpc>
            </a:pPr>
            <a:r>
              <a:rPr dirty="0" sz="1200" spc="-10" b="1">
                <a:solidFill>
                  <a:srgbClr val="212121"/>
                </a:solidFill>
                <a:latin typeface="Arial"/>
                <a:cs typeface="Arial"/>
              </a:rPr>
              <a:t>Ans:</a:t>
            </a:r>
            <a:r>
              <a:rPr dirty="0" sz="1200" spc="20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Neurons</a:t>
            </a:r>
            <a:r>
              <a:rPr dirty="0" sz="1200" spc="1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212121"/>
                </a:solidFill>
                <a:latin typeface="Arial MT"/>
                <a:cs typeface="Arial MT"/>
              </a:rPr>
              <a:t>are</a:t>
            </a:r>
            <a:r>
              <a:rPr dirty="0" sz="1200" spc="1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excitable</a:t>
            </a:r>
            <a:r>
              <a:rPr dirty="0" sz="1200" spc="1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cells</a:t>
            </a:r>
            <a:r>
              <a:rPr dirty="0" sz="1200" spc="1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because</a:t>
            </a:r>
            <a:r>
              <a:rPr dirty="0" sz="1200" spc="1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their</a:t>
            </a:r>
            <a:r>
              <a:rPr dirty="0" sz="1200" spc="1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212121"/>
                </a:solidFill>
                <a:latin typeface="Arial MT"/>
                <a:cs typeface="Arial MT"/>
              </a:rPr>
              <a:t>membranes</a:t>
            </a:r>
            <a:r>
              <a:rPr dirty="0" sz="1200" spc="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are</a:t>
            </a:r>
            <a:r>
              <a:rPr dirty="0" sz="1200" spc="1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in</a:t>
            </a:r>
            <a:r>
              <a:rPr dirty="0" sz="1200" spc="1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a</a:t>
            </a:r>
            <a:r>
              <a:rPr dirty="0" sz="1200" spc="1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polarised</a:t>
            </a:r>
            <a:r>
              <a:rPr dirty="0" sz="1200" spc="1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state.</a:t>
            </a:r>
            <a:endParaRPr sz="1200">
              <a:latin typeface="Arial MT"/>
              <a:cs typeface="Arial MT"/>
            </a:endParaRPr>
          </a:p>
          <a:p>
            <a:pPr marL="12700">
              <a:lnSpc>
                <a:spcPts val="1430"/>
              </a:lnSpc>
            </a:pP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Different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types</a:t>
            </a:r>
            <a:r>
              <a:rPr dirty="0" sz="1200" spc="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of</a:t>
            </a:r>
            <a:r>
              <a:rPr dirty="0" sz="1200" spc="-1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ion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 channels</a:t>
            </a:r>
            <a:r>
              <a:rPr dirty="0" sz="1200" spc="-2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are</a:t>
            </a:r>
            <a:r>
              <a:rPr dirty="0" sz="1200" spc="-1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present</a:t>
            </a:r>
            <a:r>
              <a:rPr dirty="0" sz="1200" spc="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on</a:t>
            </a:r>
            <a:r>
              <a:rPr dirty="0" sz="1200" spc="-2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the</a:t>
            </a:r>
            <a:r>
              <a:rPr dirty="0" sz="1200" spc="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212121"/>
                </a:solidFill>
                <a:latin typeface="Arial MT"/>
                <a:cs typeface="Arial MT"/>
              </a:rPr>
              <a:t>neural</a:t>
            </a:r>
            <a:r>
              <a:rPr dirty="0" sz="1200" spc="2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212121"/>
                </a:solidFill>
                <a:latin typeface="Arial MT"/>
                <a:cs typeface="Arial MT"/>
              </a:rPr>
              <a:t>membrane.</a:t>
            </a:r>
            <a:r>
              <a:rPr dirty="0" sz="1200" spc="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These</a:t>
            </a:r>
            <a:r>
              <a:rPr dirty="0" sz="1200" spc="-2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5">
                <a:solidFill>
                  <a:srgbClr val="212121"/>
                </a:solidFill>
                <a:latin typeface="Arial MT"/>
                <a:cs typeface="Arial MT"/>
              </a:rPr>
              <a:t>ion</a:t>
            </a:r>
            <a:endParaRPr sz="12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76604" y="889761"/>
            <a:ext cx="5927725" cy="2312035"/>
          </a:xfrm>
          <a:prstGeom prst="rect">
            <a:avLst/>
          </a:prstGeom>
        </p:spPr>
        <p:txBody>
          <a:bodyPr wrap="square" lIns="0" tIns="20320" rIns="0" bIns="0" rtlCol="0" vert="horz">
            <a:spAutoFit/>
          </a:bodyPr>
          <a:lstStyle/>
          <a:p>
            <a:pPr marL="38100" marR="109855">
              <a:lnSpc>
                <a:spcPct val="95600"/>
              </a:lnSpc>
              <a:spcBef>
                <a:spcPts val="160"/>
              </a:spcBef>
            </a:pP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channels</a:t>
            </a:r>
            <a:r>
              <a:rPr dirty="0" sz="1200" spc="1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212121"/>
                </a:solidFill>
                <a:latin typeface="Arial MT"/>
                <a:cs typeface="Arial MT"/>
              </a:rPr>
              <a:t>are</a:t>
            </a:r>
            <a:r>
              <a:rPr dirty="0" sz="1200" spc="1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selectively</a:t>
            </a:r>
            <a:r>
              <a:rPr dirty="0" sz="1200" spc="-1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permeable</a:t>
            </a:r>
            <a:r>
              <a:rPr dirty="0" sz="1200" spc="1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212121"/>
                </a:solidFill>
                <a:latin typeface="Arial MT"/>
                <a:cs typeface="Arial MT"/>
              </a:rPr>
              <a:t>to</a:t>
            </a:r>
            <a:r>
              <a:rPr dirty="0" sz="1200" spc="1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different</a:t>
            </a:r>
            <a:r>
              <a:rPr dirty="0" sz="1200" spc="1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ions.</a:t>
            </a:r>
            <a:r>
              <a:rPr dirty="0" sz="1200" spc="-3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5">
                <a:solidFill>
                  <a:srgbClr val="212121"/>
                </a:solidFill>
                <a:latin typeface="Arial MT"/>
                <a:cs typeface="Arial MT"/>
              </a:rPr>
              <a:t>When</a:t>
            </a:r>
            <a:r>
              <a:rPr dirty="0" sz="1200" spc="1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a</a:t>
            </a:r>
            <a:r>
              <a:rPr dirty="0" sz="1200" spc="-1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neuron </a:t>
            </a:r>
            <a:r>
              <a:rPr dirty="0" sz="1200" spc="5">
                <a:solidFill>
                  <a:srgbClr val="212121"/>
                </a:solidFill>
                <a:latin typeface="Arial MT"/>
                <a:cs typeface="Arial MT"/>
              </a:rPr>
              <a:t>is</a:t>
            </a:r>
            <a:r>
              <a:rPr dirty="0" sz="1200" spc="1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212121"/>
                </a:solidFill>
                <a:latin typeface="Arial MT"/>
                <a:cs typeface="Arial MT"/>
              </a:rPr>
              <a:t>not</a:t>
            </a:r>
            <a:r>
              <a:rPr dirty="0" sz="1200" spc="1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conducting </a:t>
            </a:r>
            <a:r>
              <a:rPr dirty="0" sz="1200" spc="-32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any</a:t>
            </a:r>
            <a:r>
              <a:rPr dirty="0" sz="1200" spc="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impulse,</a:t>
            </a:r>
            <a:r>
              <a:rPr dirty="0" sz="1200" spc="-1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i.e.,</a:t>
            </a:r>
            <a:r>
              <a:rPr dirty="0" sz="1200" spc="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resting,</a:t>
            </a:r>
            <a:r>
              <a:rPr dirty="0" sz="1200" spc="1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212121"/>
                </a:solidFill>
                <a:latin typeface="Arial MT"/>
                <a:cs typeface="Arial MT"/>
              </a:rPr>
              <a:t>the</a:t>
            </a:r>
            <a:r>
              <a:rPr dirty="0" sz="1200" spc="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axonal</a:t>
            </a:r>
            <a:r>
              <a:rPr dirty="0" sz="1200" spc="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membrane</a:t>
            </a:r>
            <a:r>
              <a:rPr dirty="0" sz="1200" spc="1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5">
                <a:solidFill>
                  <a:srgbClr val="212121"/>
                </a:solidFill>
                <a:latin typeface="Arial MT"/>
                <a:cs typeface="Arial MT"/>
              </a:rPr>
              <a:t>is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comparatively</a:t>
            </a:r>
            <a:r>
              <a:rPr dirty="0" sz="1200" spc="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212121"/>
                </a:solidFill>
                <a:latin typeface="Arial MT"/>
                <a:cs typeface="Arial MT"/>
              </a:rPr>
              <a:t>more</a:t>
            </a:r>
            <a:r>
              <a:rPr dirty="0" sz="1200" spc="1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permeable</a:t>
            </a:r>
            <a:r>
              <a:rPr dirty="0" sz="1200" spc="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to </a:t>
            </a:r>
            <a:r>
              <a:rPr dirty="0" sz="1200" spc="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potassium 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ions (K</a:t>
            </a:r>
            <a:r>
              <a:rPr dirty="0" baseline="27777" sz="900">
                <a:solidFill>
                  <a:srgbClr val="212121"/>
                </a:solidFill>
                <a:latin typeface="Arial MT"/>
                <a:cs typeface="Arial MT"/>
              </a:rPr>
              <a:t>+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) and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nearly impermeable 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to sodium ions (Na</a:t>
            </a:r>
            <a:r>
              <a:rPr dirty="0" baseline="27777" sz="900">
                <a:solidFill>
                  <a:srgbClr val="212121"/>
                </a:solidFill>
                <a:latin typeface="Arial MT"/>
                <a:cs typeface="Arial MT"/>
              </a:rPr>
              <a:t>+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).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Similarly, 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the </a:t>
            </a:r>
            <a:r>
              <a:rPr dirty="0" sz="1200" spc="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membrane</a:t>
            </a:r>
            <a:r>
              <a:rPr dirty="0" sz="1200" spc="5">
                <a:solidFill>
                  <a:srgbClr val="212121"/>
                </a:solidFill>
                <a:latin typeface="Arial MT"/>
                <a:cs typeface="Arial MT"/>
              </a:rPr>
              <a:t> is</a:t>
            </a:r>
            <a:r>
              <a:rPr dirty="0" sz="1200" spc="-2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impermeable</a:t>
            </a:r>
            <a:r>
              <a:rPr dirty="0" sz="1200" spc="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to</a:t>
            </a:r>
            <a:r>
              <a:rPr dirty="0" sz="1200" spc="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negatively</a:t>
            </a:r>
            <a:r>
              <a:rPr dirty="0" sz="1200" spc="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charged</a:t>
            </a:r>
            <a:r>
              <a:rPr dirty="0" sz="1200" spc="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proteins</a:t>
            </a:r>
            <a:r>
              <a:rPr dirty="0" sz="1200" spc="1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present</a:t>
            </a:r>
            <a:r>
              <a:rPr dirty="0" sz="1200" spc="-1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5">
                <a:solidFill>
                  <a:srgbClr val="212121"/>
                </a:solidFill>
                <a:latin typeface="Arial MT"/>
                <a:cs typeface="Arial MT"/>
              </a:rPr>
              <a:t>in</a:t>
            </a:r>
            <a:r>
              <a:rPr dirty="0" sz="1200" spc="-1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the</a:t>
            </a:r>
            <a:r>
              <a:rPr dirty="0" sz="1200" spc="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212121"/>
                </a:solidFill>
                <a:latin typeface="Arial MT"/>
                <a:cs typeface="Arial MT"/>
              </a:rPr>
              <a:t>axoplasm.</a:t>
            </a:r>
            <a:endParaRPr sz="1200">
              <a:latin typeface="Arial MT"/>
              <a:cs typeface="Arial MT"/>
            </a:endParaRPr>
          </a:p>
          <a:p>
            <a:pPr marL="38100" marR="30480">
              <a:lnSpc>
                <a:spcPct val="95900"/>
              </a:lnSpc>
              <a:spcBef>
                <a:spcPts val="15"/>
              </a:spcBef>
            </a:pP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Consequently, the axoplasm 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inside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the </a:t>
            </a:r>
            <a:r>
              <a:rPr dirty="0" sz="1200" spc="-10">
                <a:solidFill>
                  <a:srgbClr val="212121"/>
                </a:solidFill>
                <a:latin typeface="Arial MT"/>
                <a:cs typeface="Arial MT"/>
              </a:rPr>
              <a:t>axon </a:t>
            </a:r>
            <a:r>
              <a:rPr dirty="0" sz="1200" spc="5">
                <a:solidFill>
                  <a:srgbClr val="212121"/>
                </a:solidFill>
                <a:latin typeface="Arial MT"/>
                <a:cs typeface="Arial MT"/>
              </a:rPr>
              <a:t>contains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high concentration 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of </a:t>
            </a:r>
            <a:r>
              <a:rPr dirty="0" sz="1200" spc="5">
                <a:solidFill>
                  <a:srgbClr val="212121"/>
                </a:solidFill>
                <a:latin typeface="Arial MT"/>
                <a:cs typeface="Arial MT"/>
              </a:rPr>
              <a:t>K</a:t>
            </a:r>
            <a:r>
              <a:rPr dirty="0" baseline="27777" sz="900" spc="7">
                <a:solidFill>
                  <a:srgbClr val="212121"/>
                </a:solidFill>
                <a:latin typeface="Arial MT"/>
                <a:cs typeface="Arial MT"/>
              </a:rPr>
              <a:t>+</a:t>
            </a:r>
            <a:r>
              <a:rPr dirty="0" baseline="27777" sz="900" spc="1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212121"/>
                </a:solidFill>
                <a:latin typeface="Arial MT"/>
                <a:cs typeface="Arial MT"/>
              </a:rPr>
              <a:t>and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 negatively</a:t>
            </a:r>
            <a:r>
              <a:rPr dirty="0" sz="1200" spc="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charged</a:t>
            </a:r>
            <a:r>
              <a:rPr dirty="0" sz="1200" spc="-1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proteins</a:t>
            </a:r>
            <a:r>
              <a:rPr dirty="0" sz="1200" spc="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and</a:t>
            </a:r>
            <a:r>
              <a:rPr dirty="0" sz="1200" spc="-1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5">
                <a:solidFill>
                  <a:srgbClr val="212121"/>
                </a:solidFill>
                <a:latin typeface="Arial MT"/>
                <a:cs typeface="Arial MT"/>
              </a:rPr>
              <a:t>low</a:t>
            </a:r>
            <a:r>
              <a:rPr dirty="0" sz="1200" spc="-2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concentration</a:t>
            </a:r>
            <a:r>
              <a:rPr dirty="0" sz="1200" spc="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of</a:t>
            </a:r>
            <a:r>
              <a:rPr dirty="0" sz="1200" spc="5">
                <a:solidFill>
                  <a:srgbClr val="212121"/>
                </a:solidFill>
                <a:latin typeface="Arial MT"/>
                <a:cs typeface="Arial MT"/>
              </a:rPr>
              <a:t> Na</a:t>
            </a:r>
            <a:r>
              <a:rPr dirty="0" baseline="27777" sz="900" spc="7">
                <a:solidFill>
                  <a:srgbClr val="212121"/>
                </a:solidFill>
                <a:latin typeface="Arial MT"/>
                <a:cs typeface="Arial MT"/>
              </a:rPr>
              <a:t>+</a:t>
            </a:r>
            <a:r>
              <a:rPr dirty="0" sz="1200" spc="5">
                <a:solidFill>
                  <a:srgbClr val="212121"/>
                </a:solidFill>
                <a:latin typeface="Arial MT"/>
                <a:cs typeface="Arial MT"/>
              </a:rPr>
              <a:t>.</a:t>
            </a:r>
            <a:r>
              <a:rPr dirty="0" sz="1200" spc="1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In</a:t>
            </a:r>
            <a:r>
              <a:rPr dirty="0" sz="1200" spc="1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contrast,</a:t>
            </a:r>
            <a:r>
              <a:rPr dirty="0" sz="1200" spc="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the</a:t>
            </a:r>
            <a:r>
              <a:rPr dirty="0" sz="1200" spc="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fluid</a:t>
            </a:r>
            <a:r>
              <a:rPr dirty="0" sz="1200" spc="1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outside 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 the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axon</a:t>
            </a:r>
            <a:r>
              <a:rPr dirty="0" sz="1200" spc="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contains</a:t>
            </a:r>
            <a:r>
              <a:rPr dirty="0" sz="1200" spc="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a</a:t>
            </a:r>
            <a:r>
              <a:rPr dirty="0" sz="1200" spc="-2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“low</a:t>
            </a:r>
            <a:r>
              <a:rPr dirty="0" sz="1200" spc="-2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concentration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 of</a:t>
            </a:r>
            <a:r>
              <a:rPr dirty="0" sz="1200" spc="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K</a:t>
            </a:r>
            <a:r>
              <a:rPr dirty="0" baseline="27777" sz="900">
                <a:solidFill>
                  <a:srgbClr val="212121"/>
                </a:solidFill>
                <a:latin typeface="Arial MT"/>
                <a:cs typeface="Arial MT"/>
              </a:rPr>
              <a:t>+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,</a:t>
            </a:r>
            <a:r>
              <a:rPr dirty="0" sz="1200" spc="-1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a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 high</a:t>
            </a:r>
            <a:r>
              <a:rPr dirty="0" sz="1200" spc="1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concentration</a:t>
            </a:r>
            <a:r>
              <a:rPr dirty="0" sz="1200" spc="1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of</a:t>
            </a:r>
            <a:r>
              <a:rPr dirty="0" sz="1200" spc="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Na</a:t>
            </a:r>
            <a:r>
              <a:rPr dirty="0" baseline="27777" sz="900" spc="-7">
                <a:solidFill>
                  <a:srgbClr val="212121"/>
                </a:solidFill>
                <a:latin typeface="Arial MT"/>
                <a:cs typeface="Arial MT"/>
              </a:rPr>
              <a:t>+</a:t>
            </a:r>
            <a:r>
              <a:rPr dirty="0" baseline="27777" sz="900" spc="37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and</a:t>
            </a:r>
            <a:r>
              <a:rPr dirty="0" sz="1200" spc="-2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thus</a:t>
            </a:r>
            <a:r>
              <a:rPr dirty="0" sz="1200" spc="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form </a:t>
            </a:r>
            <a:r>
              <a:rPr dirty="0" sz="1200" spc="-32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a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concentration</a:t>
            </a:r>
            <a:r>
              <a:rPr dirty="0" sz="1200" spc="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gradient.</a:t>
            </a:r>
            <a:r>
              <a:rPr dirty="0" sz="1200" spc="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These</a:t>
            </a:r>
            <a:r>
              <a:rPr dirty="0" sz="1200" spc="-1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ionic</a:t>
            </a:r>
            <a:r>
              <a:rPr dirty="0" sz="1200" spc="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gradients</a:t>
            </a:r>
            <a:r>
              <a:rPr dirty="0" sz="1200" spc="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across</a:t>
            </a:r>
            <a:r>
              <a:rPr dirty="0" sz="1200" spc="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the</a:t>
            </a:r>
            <a:r>
              <a:rPr dirty="0" sz="1200" spc="-1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resting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212121"/>
                </a:solidFill>
                <a:latin typeface="Arial MT"/>
                <a:cs typeface="Arial MT"/>
              </a:rPr>
              <a:t>membrane</a:t>
            </a:r>
            <a:r>
              <a:rPr dirty="0" sz="1200" spc="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are </a:t>
            </a:r>
            <a:r>
              <a:rPr dirty="0" sz="1200" spc="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maintained by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the active transport 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of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ions 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by </a:t>
            </a:r>
            <a:r>
              <a:rPr dirty="0" sz="1200" spc="-10">
                <a:solidFill>
                  <a:srgbClr val="212121"/>
                </a:solidFill>
                <a:latin typeface="Arial MT"/>
                <a:cs typeface="Arial MT"/>
              </a:rPr>
              <a:t>the 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sodium-potassium </a:t>
            </a:r>
            <a:r>
              <a:rPr dirty="0" sz="1200" spc="-10">
                <a:solidFill>
                  <a:srgbClr val="212121"/>
                </a:solidFill>
                <a:latin typeface="Arial MT"/>
                <a:cs typeface="Arial MT"/>
              </a:rPr>
              <a:t>pump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which 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transports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3</a:t>
            </a:r>
            <a:r>
              <a:rPr dirty="0" sz="1200" spc="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Na</a:t>
            </a:r>
            <a:r>
              <a:rPr dirty="0" baseline="27777" sz="900" spc="-7">
                <a:solidFill>
                  <a:srgbClr val="212121"/>
                </a:solidFill>
                <a:latin typeface="Arial MT"/>
                <a:cs typeface="Arial MT"/>
              </a:rPr>
              <a:t>+</a:t>
            </a:r>
            <a:r>
              <a:rPr dirty="0" baseline="27777" sz="900" spc="3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outwards</a:t>
            </a:r>
            <a:r>
              <a:rPr dirty="0" sz="1200" spc="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212121"/>
                </a:solidFill>
                <a:latin typeface="Arial MT"/>
                <a:cs typeface="Arial MT"/>
              </a:rPr>
              <a:t>for</a:t>
            </a:r>
            <a:r>
              <a:rPr dirty="0" sz="1200" spc="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2</a:t>
            </a:r>
            <a:r>
              <a:rPr dirty="0" sz="1200" spc="1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K</a:t>
            </a:r>
            <a:r>
              <a:rPr dirty="0" baseline="27777" sz="900">
                <a:solidFill>
                  <a:srgbClr val="212121"/>
                </a:solidFill>
                <a:latin typeface="Arial MT"/>
                <a:cs typeface="Arial MT"/>
              </a:rPr>
              <a:t>+</a:t>
            </a:r>
            <a:r>
              <a:rPr dirty="0" baseline="27777" sz="900" spc="232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into</a:t>
            </a:r>
            <a:r>
              <a:rPr dirty="0" sz="1200" spc="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the</a:t>
            </a:r>
            <a:r>
              <a:rPr dirty="0" sz="1200" spc="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212121"/>
                </a:solidFill>
                <a:latin typeface="Arial MT"/>
                <a:cs typeface="Arial MT"/>
              </a:rPr>
              <a:t>cell.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As</a:t>
            </a:r>
            <a:r>
              <a:rPr dirty="0" sz="1200" spc="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a</a:t>
            </a:r>
            <a:r>
              <a:rPr dirty="0" sz="1200" spc="1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result,</a:t>
            </a:r>
            <a:r>
              <a:rPr dirty="0" sz="1200" spc="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212121"/>
                </a:solidFill>
                <a:latin typeface="Arial MT"/>
                <a:cs typeface="Arial MT"/>
              </a:rPr>
              <a:t>the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outer</a:t>
            </a:r>
            <a:r>
              <a:rPr dirty="0" sz="1200" spc="1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surface</a:t>
            </a:r>
            <a:r>
              <a:rPr dirty="0" sz="1200" spc="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212121"/>
                </a:solidFill>
                <a:latin typeface="Arial MT"/>
                <a:cs typeface="Arial MT"/>
              </a:rPr>
              <a:t>of</a:t>
            </a:r>
            <a:r>
              <a:rPr dirty="0" sz="1200" spc="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the </a:t>
            </a:r>
            <a:r>
              <a:rPr dirty="0" sz="1200" spc="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axonal</a:t>
            </a:r>
            <a:r>
              <a:rPr dirty="0" sz="1200" spc="2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212121"/>
                </a:solidFill>
                <a:latin typeface="Arial MT"/>
                <a:cs typeface="Arial MT"/>
              </a:rPr>
              <a:t>membrane</a:t>
            </a:r>
            <a:r>
              <a:rPr dirty="0" sz="1200" spc="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possesses</a:t>
            </a:r>
            <a:r>
              <a:rPr dirty="0" sz="1200" spc="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a</a:t>
            </a:r>
            <a:r>
              <a:rPr dirty="0" sz="1200" spc="1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positive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212121"/>
                </a:solidFill>
                <a:latin typeface="Arial MT"/>
                <a:cs typeface="Arial MT"/>
              </a:rPr>
              <a:t>charge</a:t>
            </a:r>
            <a:r>
              <a:rPr dirty="0" sz="1200" spc="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while</a:t>
            </a:r>
            <a:r>
              <a:rPr dirty="0" sz="1200" spc="-1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its</a:t>
            </a:r>
            <a:r>
              <a:rPr dirty="0" sz="1200" spc="2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inner</a:t>
            </a:r>
            <a:r>
              <a:rPr dirty="0" sz="1200" spc="-1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surface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212121"/>
                </a:solidFill>
                <a:latin typeface="Arial MT"/>
                <a:cs typeface="Arial MT"/>
              </a:rPr>
              <a:t>becomes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 negatively</a:t>
            </a:r>
            <a:r>
              <a:rPr dirty="0" sz="1200" spc="1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charged and</a:t>
            </a:r>
            <a:r>
              <a:rPr dirty="0" sz="1200" spc="1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therefore </a:t>
            </a:r>
            <a:r>
              <a:rPr dirty="0" sz="1200" spc="5">
                <a:solidFill>
                  <a:srgbClr val="212121"/>
                </a:solidFill>
                <a:latin typeface="Arial MT"/>
                <a:cs typeface="Arial MT"/>
              </a:rPr>
              <a:t>is</a:t>
            </a:r>
            <a:r>
              <a:rPr dirty="0" sz="1200" spc="1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polarised.</a:t>
            </a:r>
            <a:r>
              <a:rPr dirty="0" sz="1200" spc="-1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The</a:t>
            </a:r>
            <a:r>
              <a:rPr dirty="0" sz="1200" spc="1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electrical</a:t>
            </a:r>
            <a:r>
              <a:rPr dirty="0" sz="1200" spc="3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212121"/>
                </a:solidFill>
                <a:latin typeface="Arial MT"/>
                <a:cs typeface="Arial MT"/>
              </a:rPr>
              <a:t>potential</a:t>
            </a:r>
            <a:r>
              <a:rPr dirty="0" sz="1200" spc="3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difference 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across </a:t>
            </a:r>
            <a:r>
              <a:rPr dirty="0" sz="1200" spc="-32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the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resting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212121"/>
                </a:solidFill>
                <a:latin typeface="Arial MT"/>
                <a:cs typeface="Arial MT"/>
              </a:rPr>
              <a:t>plasma</a:t>
            </a:r>
            <a:r>
              <a:rPr dirty="0" sz="1200" spc="3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212121"/>
                </a:solidFill>
                <a:latin typeface="Arial MT"/>
                <a:cs typeface="Arial MT"/>
              </a:rPr>
              <a:t>membrane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5">
                <a:solidFill>
                  <a:srgbClr val="212121"/>
                </a:solidFill>
                <a:latin typeface="Arial MT"/>
                <a:cs typeface="Arial MT"/>
              </a:rPr>
              <a:t>is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called</a:t>
            </a:r>
            <a:r>
              <a:rPr dirty="0" sz="1200" spc="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as</a:t>
            </a:r>
            <a:r>
              <a:rPr dirty="0" sz="1200" spc="-2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the</a:t>
            </a:r>
            <a:r>
              <a:rPr dirty="0" sz="1200" spc="-1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resting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potential.</a:t>
            </a:r>
            <a:endParaRPr sz="1200">
              <a:latin typeface="Arial MT"/>
              <a:cs typeface="Arial MT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76325" y="3192589"/>
            <a:ext cx="6696075" cy="5540439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2004" y="886714"/>
            <a:ext cx="5962015" cy="66052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1405"/>
              </a:lnSpc>
              <a:spcBef>
                <a:spcPts val="100"/>
              </a:spcBef>
            </a:pPr>
            <a:r>
              <a:rPr dirty="0" sz="1200" b="1">
                <a:solidFill>
                  <a:srgbClr val="212121"/>
                </a:solidFill>
                <a:latin typeface="Arial"/>
                <a:cs typeface="Arial"/>
              </a:rPr>
              <a:t>Q6. </a:t>
            </a:r>
            <a:r>
              <a:rPr dirty="0" sz="1200" spc="-5" b="1">
                <a:solidFill>
                  <a:srgbClr val="212121"/>
                </a:solidFill>
                <a:latin typeface="Arial"/>
                <a:cs typeface="Arial"/>
              </a:rPr>
              <a:t>Name</a:t>
            </a:r>
            <a:r>
              <a:rPr dirty="0" sz="1200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spc="-5" b="1">
                <a:solidFill>
                  <a:srgbClr val="212121"/>
                </a:solidFill>
                <a:latin typeface="Arial"/>
                <a:cs typeface="Arial"/>
              </a:rPr>
              <a:t>the</a:t>
            </a:r>
            <a:r>
              <a:rPr dirty="0" sz="1200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spc="-5" b="1">
                <a:solidFill>
                  <a:srgbClr val="212121"/>
                </a:solidFill>
                <a:latin typeface="Arial"/>
                <a:cs typeface="Arial"/>
              </a:rPr>
              <a:t>structures</a:t>
            </a:r>
            <a:r>
              <a:rPr dirty="0" sz="1200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spc="-10" b="1">
                <a:solidFill>
                  <a:srgbClr val="212121"/>
                </a:solidFill>
                <a:latin typeface="Arial"/>
                <a:cs typeface="Arial"/>
              </a:rPr>
              <a:t>involved</a:t>
            </a:r>
            <a:r>
              <a:rPr dirty="0" sz="1200" spc="5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b="1">
                <a:solidFill>
                  <a:srgbClr val="212121"/>
                </a:solidFill>
                <a:latin typeface="Arial"/>
                <a:cs typeface="Arial"/>
              </a:rPr>
              <a:t>in</a:t>
            </a:r>
            <a:r>
              <a:rPr dirty="0" sz="1200" spc="-15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spc="-5" b="1">
                <a:solidFill>
                  <a:srgbClr val="212121"/>
                </a:solidFill>
                <a:latin typeface="Arial"/>
                <a:cs typeface="Arial"/>
              </a:rPr>
              <a:t>fhe</a:t>
            </a:r>
            <a:r>
              <a:rPr dirty="0" sz="1200" b="1">
                <a:solidFill>
                  <a:srgbClr val="212121"/>
                </a:solidFill>
                <a:latin typeface="Arial"/>
                <a:cs typeface="Arial"/>
              </a:rPr>
              <a:t> protection</a:t>
            </a:r>
            <a:r>
              <a:rPr dirty="0" sz="1200" spc="-15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spc="-10" b="1">
                <a:solidFill>
                  <a:srgbClr val="212121"/>
                </a:solidFill>
                <a:latin typeface="Arial"/>
                <a:cs typeface="Arial"/>
              </a:rPr>
              <a:t>of</a:t>
            </a:r>
            <a:r>
              <a:rPr dirty="0" sz="1200" spc="5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spc="-5" b="1">
                <a:solidFill>
                  <a:srgbClr val="212121"/>
                </a:solidFill>
                <a:latin typeface="Arial"/>
                <a:cs typeface="Arial"/>
              </a:rPr>
              <a:t>the</a:t>
            </a:r>
            <a:r>
              <a:rPr dirty="0" sz="1200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spc="-5" b="1">
                <a:solidFill>
                  <a:srgbClr val="212121"/>
                </a:solidFill>
                <a:latin typeface="Arial"/>
                <a:cs typeface="Arial"/>
              </a:rPr>
              <a:t>brain.</a:t>
            </a:r>
            <a:endParaRPr sz="1200">
              <a:latin typeface="Arial"/>
              <a:cs typeface="Arial"/>
            </a:endParaRPr>
          </a:p>
          <a:p>
            <a:pPr marL="12700" marR="5080">
              <a:lnSpc>
                <a:spcPct val="96400"/>
              </a:lnSpc>
              <a:spcBef>
                <a:spcPts val="15"/>
              </a:spcBef>
            </a:pPr>
            <a:r>
              <a:rPr dirty="0" sz="1200" spc="-10" b="1">
                <a:solidFill>
                  <a:srgbClr val="212121"/>
                </a:solidFill>
                <a:latin typeface="Arial"/>
                <a:cs typeface="Arial"/>
              </a:rPr>
              <a:t>Ans:</a:t>
            </a:r>
            <a:r>
              <a:rPr dirty="0" sz="1200" spc="35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The</a:t>
            </a:r>
            <a:r>
              <a:rPr dirty="0" sz="1200" spc="2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212121"/>
                </a:solidFill>
                <a:latin typeface="Arial MT"/>
                <a:cs typeface="Arial MT"/>
              </a:rPr>
              <a:t>human</a:t>
            </a:r>
            <a:r>
              <a:rPr dirty="0" sz="1200" spc="2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brain</a:t>
            </a:r>
            <a:r>
              <a:rPr dirty="0" sz="1200" spc="5">
                <a:solidFill>
                  <a:srgbClr val="212121"/>
                </a:solidFill>
                <a:latin typeface="Arial MT"/>
                <a:cs typeface="Arial MT"/>
              </a:rPr>
              <a:t> is</a:t>
            </a:r>
            <a:r>
              <a:rPr dirty="0" sz="1200" spc="2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212121"/>
                </a:solidFill>
                <a:latin typeface="Arial MT"/>
                <a:cs typeface="Arial MT"/>
              </a:rPr>
              <a:t>well</a:t>
            </a:r>
            <a:r>
              <a:rPr dirty="0" sz="1200" spc="4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protected</a:t>
            </a:r>
            <a:r>
              <a:rPr dirty="0" sz="1200" spc="2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by</a:t>
            </a:r>
            <a:r>
              <a:rPr dirty="0" sz="1200" spc="2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212121"/>
                </a:solidFill>
                <a:latin typeface="Arial MT"/>
                <a:cs typeface="Arial MT"/>
              </a:rPr>
              <a:t>the</a:t>
            </a:r>
            <a:r>
              <a:rPr dirty="0" sz="1200" spc="2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skull.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Inside</a:t>
            </a:r>
            <a:r>
              <a:rPr dirty="0" sz="1200" spc="2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212121"/>
                </a:solidFill>
                <a:latin typeface="Arial MT"/>
                <a:cs typeface="Arial MT"/>
              </a:rPr>
              <a:t>the</a:t>
            </a:r>
            <a:r>
              <a:rPr dirty="0" sz="1200" spc="2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skull,</a:t>
            </a:r>
            <a:r>
              <a:rPr dirty="0" sz="1200" spc="2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212121"/>
                </a:solidFill>
                <a:latin typeface="Arial MT"/>
                <a:cs typeface="Arial MT"/>
              </a:rPr>
              <a:t>the</a:t>
            </a:r>
            <a:r>
              <a:rPr dirty="0" sz="1200" spc="2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brain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5">
                <a:solidFill>
                  <a:srgbClr val="212121"/>
                </a:solidFill>
                <a:latin typeface="Arial MT"/>
                <a:cs typeface="Arial MT"/>
              </a:rPr>
              <a:t>is </a:t>
            </a:r>
            <a:r>
              <a:rPr dirty="0" sz="1200" spc="1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covered</a:t>
            </a:r>
            <a:r>
              <a:rPr dirty="0" sz="1200" spc="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by</a:t>
            </a:r>
            <a:r>
              <a:rPr dirty="0" sz="1200" spc="-2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cranial</a:t>
            </a:r>
            <a:r>
              <a:rPr dirty="0" sz="1200" spc="2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212121"/>
                </a:solidFill>
                <a:latin typeface="Arial MT"/>
                <a:cs typeface="Arial MT"/>
              </a:rPr>
              <a:t>meninges</a:t>
            </a:r>
            <a:r>
              <a:rPr dirty="0" sz="1200" spc="1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consisting</a:t>
            </a:r>
            <a:r>
              <a:rPr dirty="0" sz="1200" spc="-1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of</a:t>
            </a:r>
            <a:r>
              <a:rPr dirty="0" sz="1200" spc="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an</a:t>
            </a:r>
            <a:r>
              <a:rPr dirty="0" sz="1200" spc="-1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outer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 layer</a:t>
            </a:r>
            <a:r>
              <a:rPr dirty="0" sz="1200" spc="1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called</a:t>
            </a:r>
            <a:r>
              <a:rPr dirty="0" sz="1200" spc="-1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dura</a:t>
            </a:r>
            <a:r>
              <a:rPr dirty="0" sz="1200" spc="1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mater,</a:t>
            </a:r>
            <a:r>
              <a:rPr dirty="0" sz="1200" spc="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a</a:t>
            </a:r>
            <a:r>
              <a:rPr dirty="0" sz="1200" spc="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very</a:t>
            </a:r>
            <a:r>
              <a:rPr dirty="0" sz="1200" spc="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thin 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middle 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layer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 called</a:t>
            </a:r>
            <a:r>
              <a:rPr dirty="0" sz="1200" spc="1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arachnoid</a:t>
            </a:r>
            <a:r>
              <a:rPr dirty="0" sz="1200" spc="1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and an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inner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layer</a:t>
            </a:r>
            <a:r>
              <a:rPr dirty="0" sz="1200" spc="2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(which </a:t>
            </a:r>
            <a:r>
              <a:rPr dirty="0" sz="1200" spc="5">
                <a:solidFill>
                  <a:srgbClr val="212121"/>
                </a:solidFill>
                <a:latin typeface="Arial MT"/>
                <a:cs typeface="Arial MT"/>
              </a:rPr>
              <a:t>is</a:t>
            </a:r>
            <a:r>
              <a:rPr dirty="0" sz="1200" spc="-1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5">
                <a:solidFill>
                  <a:srgbClr val="212121"/>
                </a:solidFill>
                <a:latin typeface="Arial MT"/>
                <a:cs typeface="Arial MT"/>
              </a:rPr>
              <a:t>in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contact</a:t>
            </a:r>
            <a:r>
              <a:rPr dirty="0" sz="1200" spc="2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212121"/>
                </a:solidFill>
                <a:latin typeface="Arial MT"/>
                <a:cs typeface="Arial MT"/>
              </a:rPr>
              <a:t>with</a:t>
            </a:r>
            <a:r>
              <a:rPr dirty="0" sz="1200" spc="1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the</a:t>
            </a:r>
            <a:r>
              <a:rPr dirty="0" sz="1200" spc="1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brain 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 tissue)</a:t>
            </a:r>
            <a:r>
              <a:rPr dirty="0" sz="1200" spc="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called</a:t>
            </a:r>
            <a:r>
              <a:rPr dirty="0" sz="1200" spc="-1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pia</a:t>
            </a:r>
            <a:r>
              <a:rPr dirty="0" sz="1200" spc="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mater.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Piamater</a:t>
            </a:r>
            <a:r>
              <a:rPr dirty="0" sz="1200" spc="1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5">
                <a:solidFill>
                  <a:srgbClr val="212121"/>
                </a:solidFill>
                <a:latin typeface="Arial MT"/>
                <a:cs typeface="Arial MT"/>
              </a:rPr>
              <a:t>is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a</a:t>
            </a:r>
            <a:r>
              <a:rPr dirty="0" sz="1200" spc="-2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vascular</a:t>
            </a:r>
            <a:r>
              <a:rPr dirty="0" sz="1200" spc="1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212121"/>
                </a:solidFill>
                <a:latin typeface="Arial MT"/>
                <a:cs typeface="Arial MT"/>
              </a:rPr>
              <a:t>membrane</a:t>
            </a:r>
            <a:r>
              <a:rPr dirty="0" sz="1200" spc="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which</a:t>
            </a:r>
            <a:r>
              <a:rPr dirty="0" sz="1200" spc="5">
                <a:solidFill>
                  <a:srgbClr val="212121"/>
                </a:solidFill>
                <a:latin typeface="Arial MT"/>
                <a:cs typeface="Arial MT"/>
              </a:rPr>
              <a:t> is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 richly</a:t>
            </a:r>
            <a:r>
              <a:rPr dirty="0" sz="1200" spc="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supplied</a:t>
            </a:r>
            <a:r>
              <a:rPr dirty="0" sz="1200" spc="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with 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blood</a:t>
            </a:r>
            <a:r>
              <a:rPr dirty="0" sz="1200" spc="1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capillaries.</a:t>
            </a:r>
            <a:r>
              <a:rPr dirty="0" sz="1200" spc="1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Space</a:t>
            </a:r>
            <a:r>
              <a:rPr dirty="0" sz="1200" spc="1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212121"/>
                </a:solidFill>
                <a:latin typeface="Arial MT"/>
                <a:cs typeface="Arial MT"/>
              </a:rPr>
              <a:t>between</a:t>
            </a:r>
            <a:r>
              <a:rPr dirty="0" sz="1200" spc="1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the</a:t>
            </a:r>
            <a:r>
              <a:rPr dirty="0" sz="1200" spc="1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duramater</a:t>
            </a:r>
            <a:r>
              <a:rPr dirty="0" sz="1200" spc="1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and</a:t>
            </a:r>
            <a:r>
              <a:rPr dirty="0" sz="1200" spc="-1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arachnoid </a:t>
            </a:r>
            <a:r>
              <a:rPr dirty="0" sz="1200" spc="5">
                <a:solidFill>
                  <a:srgbClr val="212121"/>
                </a:solidFill>
                <a:latin typeface="Arial MT"/>
                <a:cs typeface="Arial MT"/>
              </a:rPr>
              <a:t>is</a:t>
            </a:r>
            <a:r>
              <a:rPr dirty="0" sz="1200" spc="1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called</a:t>
            </a:r>
            <a:r>
              <a:rPr dirty="0" sz="1200" spc="1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212121"/>
                </a:solidFill>
                <a:latin typeface="Arial MT"/>
                <a:cs typeface="Arial MT"/>
              </a:rPr>
              <a:t>subdural</a:t>
            </a:r>
            <a:r>
              <a:rPr dirty="0" sz="1200" spc="3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space. </a:t>
            </a:r>
            <a:r>
              <a:rPr dirty="0" sz="1200" spc="-32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Space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between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the</a:t>
            </a:r>
            <a:r>
              <a:rPr dirty="0" sz="1200" spc="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arachnoid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and</a:t>
            </a:r>
            <a:r>
              <a:rPr dirty="0" sz="1200" spc="-1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pia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212121"/>
                </a:solidFill>
                <a:latin typeface="Arial MT"/>
                <a:cs typeface="Arial MT"/>
              </a:rPr>
              <a:t>mater</a:t>
            </a:r>
            <a:r>
              <a:rPr dirty="0" sz="1200" spc="1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is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 called</a:t>
            </a:r>
            <a:r>
              <a:rPr dirty="0" sz="1200" spc="-1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subarachnoid</a:t>
            </a:r>
            <a:r>
              <a:rPr dirty="0" sz="1200" spc="-2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space.</a:t>
            </a:r>
            <a:endParaRPr sz="1200">
              <a:latin typeface="Arial MT"/>
              <a:cs typeface="Arial MT"/>
            </a:endParaRPr>
          </a:p>
          <a:p>
            <a:pPr marL="12700">
              <a:lnSpc>
                <a:spcPts val="1355"/>
              </a:lnSpc>
            </a:pP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Subarachnoid</a:t>
            </a:r>
            <a:r>
              <a:rPr dirty="0" sz="1200" spc="-1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space</a:t>
            </a:r>
            <a:r>
              <a:rPr dirty="0" sz="1200" spc="-1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5">
                <a:solidFill>
                  <a:srgbClr val="212121"/>
                </a:solidFill>
                <a:latin typeface="Arial MT"/>
                <a:cs typeface="Arial MT"/>
              </a:rPr>
              <a:t>is</a:t>
            </a:r>
            <a:r>
              <a:rPr dirty="0" sz="1200" spc="3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filled</a:t>
            </a:r>
            <a:r>
              <a:rPr dirty="0" sz="1200" spc="-1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with</a:t>
            </a:r>
            <a:r>
              <a:rPr dirty="0" sz="1200" spc="1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the</a:t>
            </a:r>
            <a:r>
              <a:rPr dirty="0" sz="1200" spc="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cerebrospinal</a:t>
            </a:r>
            <a:r>
              <a:rPr dirty="0" sz="1200" spc="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fluid</a:t>
            </a:r>
            <a:r>
              <a:rPr dirty="0" sz="1200" spc="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(CSF)</a:t>
            </a:r>
            <a:r>
              <a:rPr dirty="0" sz="1200" spc="1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which</a:t>
            </a:r>
            <a:r>
              <a:rPr dirty="0" sz="1200" spc="1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acts</a:t>
            </a:r>
            <a:r>
              <a:rPr dirty="0" sz="1200" spc="-1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as</a:t>
            </a:r>
            <a:r>
              <a:rPr dirty="0" sz="1200" spc="1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a</a:t>
            </a:r>
            <a:r>
              <a:rPr dirty="0" sz="1200" spc="1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cushion</a:t>
            </a:r>
            <a:endParaRPr sz="1200">
              <a:latin typeface="Arial MT"/>
              <a:cs typeface="Arial MT"/>
            </a:endParaRPr>
          </a:p>
          <a:p>
            <a:pPr marL="12700">
              <a:lnSpc>
                <a:spcPts val="1430"/>
              </a:lnSpc>
            </a:pP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for</a:t>
            </a:r>
            <a:r>
              <a:rPr dirty="0" sz="1200" spc="-1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CNS</a:t>
            </a:r>
            <a:r>
              <a:rPr dirty="0" sz="1200" spc="-3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from</a:t>
            </a:r>
            <a:r>
              <a:rPr dirty="0" sz="1200" spc="-5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shocks.</a:t>
            </a:r>
            <a:endParaRPr sz="12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1700">
              <a:latin typeface="Arial MT"/>
              <a:cs typeface="Arial MT"/>
            </a:endParaRPr>
          </a:p>
          <a:p>
            <a:pPr marL="12700" marR="142240">
              <a:lnSpc>
                <a:spcPts val="1370"/>
              </a:lnSpc>
            </a:pPr>
            <a:r>
              <a:rPr dirty="0" sz="1200" b="1">
                <a:solidFill>
                  <a:srgbClr val="212121"/>
                </a:solidFill>
                <a:latin typeface="Arial"/>
                <a:cs typeface="Arial"/>
              </a:rPr>
              <a:t>Q7. </a:t>
            </a:r>
            <a:r>
              <a:rPr dirty="0" sz="1200" spc="-10" b="1">
                <a:solidFill>
                  <a:srgbClr val="212121"/>
                </a:solidFill>
                <a:latin typeface="Arial"/>
                <a:cs typeface="Arial"/>
              </a:rPr>
              <a:t>Our </a:t>
            </a:r>
            <a:r>
              <a:rPr dirty="0" sz="1200" spc="-5" b="1">
                <a:solidFill>
                  <a:srgbClr val="212121"/>
                </a:solidFill>
                <a:latin typeface="Arial"/>
                <a:cs typeface="Arial"/>
              </a:rPr>
              <a:t>reactions</a:t>
            </a:r>
            <a:r>
              <a:rPr dirty="0" sz="1200" spc="25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like</a:t>
            </a:r>
            <a:r>
              <a:rPr dirty="0" sz="1200" spc="1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 b="1">
                <a:solidFill>
                  <a:srgbClr val="212121"/>
                </a:solidFill>
                <a:latin typeface="Arial"/>
                <a:cs typeface="Arial"/>
              </a:rPr>
              <a:t>aggressive</a:t>
            </a:r>
            <a:r>
              <a:rPr dirty="0" sz="1200" spc="5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spc="-5" b="1">
                <a:solidFill>
                  <a:srgbClr val="212121"/>
                </a:solidFill>
                <a:latin typeface="Arial"/>
                <a:cs typeface="Arial"/>
              </a:rPr>
              <a:t>behaviour,</a:t>
            </a:r>
            <a:r>
              <a:rPr dirty="0" sz="1200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spc="-10" b="1">
                <a:solidFill>
                  <a:srgbClr val="212121"/>
                </a:solidFill>
                <a:latin typeface="Arial"/>
                <a:cs typeface="Arial"/>
              </a:rPr>
              <a:t>use</a:t>
            </a:r>
            <a:r>
              <a:rPr dirty="0" sz="1200" spc="5" b="1">
                <a:solidFill>
                  <a:srgbClr val="212121"/>
                </a:solidFill>
                <a:latin typeface="Arial"/>
                <a:cs typeface="Arial"/>
              </a:rPr>
              <a:t> of</a:t>
            </a:r>
            <a:r>
              <a:rPr dirty="0" sz="1200" spc="10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spc="-5" b="1">
                <a:solidFill>
                  <a:srgbClr val="212121"/>
                </a:solidFill>
                <a:latin typeface="Arial"/>
                <a:cs typeface="Arial"/>
              </a:rPr>
              <a:t>abusive</a:t>
            </a:r>
            <a:r>
              <a:rPr dirty="0" sz="1200" spc="5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spc="-5" b="1">
                <a:solidFill>
                  <a:srgbClr val="212121"/>
                </a:solidFill>
                <a:latin typeface="Arial"/>
                <a:cs typeface="Arial"/>
              </a:rPr>
              <a:t>words,</a:t>
            </a:r>
            <a:r>
              <a:rPr dirty="0" sz="1200" spc="-20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spc="-5" b="1">
                <a:solidFill>
                  <a:srgbClr val="212121"/>
                </a:solidFill>
                <a:latin typeface="Arial"/>
                <a:cs typeface="Arial"/>
              </a:rPr>
              <a:t>restlessness </a:t>
            </a:r>
            <a:r>
              <a:rPr dirty="0" sz="1200" spc="-320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b="1">
                <a:solidFill>
                  <a:srgbClr val="212121"/>
                </a:solidFill>
                <a:latin typeface="Arial"/>
                <a:cs typeface="Arial"/>
              </a:rPr>
              <a:t>etc. </a:t>
            </a:r>
            <a:r>
              <a:rPr dirty="0" sz="1200" spc="-10" b="1">
                <a:solidFill>
                  <a:srgbClr val="212121"/>
                </a:solidFill>
                <a:latin typeface="Arial"/>
                <a:cs typeface="Arial"/>
              </a:rPr>
              <a:t>are</a:t>
            </a:r>
            <a:r>
              <a:rPr dirty="0" sz="1200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spc="-5" b="1">
                <a:solidFill>
                  <a:srgbClr val="212121"/>
                </a:solidFill>
                <a:latin typeface="Arial"/>
                <a:cs typeface="Arial"/>
              </a:rPr>
              <a:t>regulated</a:t>
            </a:r>
            <a:r>
              <a:rPr dirty="0" sz="1200" spc="-15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b="1">
                <a:solidFill>
                  <a:srgbClr val="212121"/>
                </a:solidFill>
                <a:latin typeface="Arial"/>
                <a:cs typeface="Arial"/>
              </a:rPr>
              <a:t>by 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brain</a:t>
            </a:r>
            <a:r>
              <a:rPr dirty="0" sz="1200" b="1">
                <a:solidFill>
                  <a:srgbClr val="212121"/>
                </a:solidFill>
                <a:latin typeface="Arial"/>
                <a:cs typeface="Arial"/>
              </a:rPr>
              <a:t>, </a:t>
            </a:r>
            <a:r>
              <a:rPr dirty="0" sz="1200" spc="-10" b="1">
                <a:solidFill>
                  <a:srgbClr val="212121"/>
                </a:solidFill>
                <a:latin typeface="Arial"/>
                <a:cs typeface="Arial"/>
              </a:rPr>
              <a:t>name</a:t>
            </a:r>
            <a:r>
              <a:rPr dirty="0" sz="1200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spc="-5" b="1">
                <a:solidFill>
                  <a:srgbClr val="212121"/>
                </a:solidFill>
                <a:latin typeface="Arial"/>
                <a:cs typeface="Arial"/>
              </a:rPr>
              <a:t>the</a:t>
            </a:r>
            <a:r>
              <a:rPr dirty="0" sz="1200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spc="-5" b="1">
                <a:solidFill>
                  <a:srgbClr val="212121"/>
                </a:solidFill>
                <a:latin typeface="Arial"/>
                <a:cs typeface="Arial"/>
              </a:rPr>
              <a:t>parts</a:t>
            </a:r>
            <a:r>
              <a:rPr dirty="0" sz="1200" spc="-20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spc="-10" b="1">
                <a:solidFill>
                  <a:srgbClr val="212121"/>
                </a:solidFill>
                <a:latin typeface="Arial"/>
                <a:cs typeface="Arial"/>
              </a:rPr>
              <a:t>involved.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ts val="1380"/>
              </a:lnSpc>
            </a:pPr>
            <a:r>
              <a:rPr dirty="0" sz="1200" spc="-10" b="1">
                <a:solidFill>
                  <a:srgbClr val="212121"/>
                </a:solidFill>
                <a:latin typeface="Arial"/>
                <a:cs typeface="Arial"/>
              </a:rPr>
              <a:t>Ans:</a:t>
            </a:r>
            <a:r>
              <a:rPr dirty="0" sz="1200" spc="15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Limbic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 system</a:t>
            </a:r>
            <a:r>
              <a:rPr dirty="0" sz="1200" spc="-4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and</a:t>
            </a:r>
            <a:r>
              <a:rPr dirty="0" sz="1200" spc="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hypothalamus</a:t>
            </a:r>
            <a:endParaRPr sz="12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600">
              <a:latin typeface="Arial MT"/>
              <a:cs typeface="Arial MT"/>
            </a:endParaRPr>
          </a:p>
          <a:p>
            <a:pPr marL="12700">
              <a:lnSpc>
                <a:spcPts val="1415"/>
              </a:lnSpc>
            </a:pPr>
            <a:r>
              <a:rPr dirty="0" sz="1200" b="1">
                <a:solidFill>
                  <a:srgbClr val="212121"/>
                </a:solidFill>
                <a:latin typeface="Arial"/>
                <a:cs typeface="Arial"/>
              </a:rPr>
              <a:t>Q8. </a:t>
            </a:r>
            <a:r>
              <a:rPr dirty="0" sz="1200" spc="-5" b="1">
                <a:solidFill>
                  <a:srgbClr val="212121"/>
                </a:solidFill>
                <a:latin typeface="Arial"/>
                <a:cs typeface="Arial"/>
              </a:rPr>
              <a:t>What</a:t>
            </a:r>
            <a:r>
              <a:rPr dirty="0" sz="1200" spc="5" b="1">
                <a:solidFill>
                  <a:srgbClr val="212121"/>
                </a:solidFill>
                <a:latin typeface="Arial"/>
                <a:cs typeface="Arial"/>
              </a:rPr>
              <a:t> do</a:t>
            </a:r>
            <a:r>
              <a:rPr dirty="0" sz="1200" spc="-15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spc="-5" b="1">
                <a:solidFill>
                  <a:srgbClr val="212121"/>
                </a:solidFill>
                <a:latin typeface="Arial"/>
                <a:cs typeface="Arial"/>
              </a:rPr>
              <a:t>grey</a:t>
            </a:r>
            <a:r>
              <a:rPr dirty="0" sz="1200" spc="-20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spc="-5" b="1">
                <a:solidFill>
                  <a:srgbClr val="212121"/>
                </a:solidFill>
                <a:latin typeface="Arial"/>
                <a:cs typeface="Arial"/>
              </a:rPr>
              <a:t>and</a:t>
            </a:r>
            <a:r>
              <a:rPr dirty="0" sz="1200" spc="10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spc="-5" b="1">
                <a:solidFill>
                  <a:srgbClr val="212121"/>
                </a:solidFill>
                <a:latin typeface="Arial"/>
                <a:cs typeface="Arial"/>
              </a:rPr>
              <a:t>white</a:t>
            </a:r>
            <a:r>
              <a:rPr dirty="0" sz="1200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spc="-5" b="1">
                <a:solidFill>
                  <a:srgbClr val="212121"/>
                </a:solidFill>
                <a:latin typeface="Arial"/>
                <a:cs typeface="Arial"/>
              </a:rPr>
              <a:t>matter</a:t>
            </a:r>
            <a:r>
              <a:rPr dirty="0" sz="1200" spc="-15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b="1">
                <a:solidFill>
                  <a:srgbClr val="212121"/>
                </a:solidFill>
                <a:latin typeface="Arial"/>
                <a:cs typeface="Arial"/>
              </a:rPr>
              <a:t>in</a:t>
            </a:r>
            <a:r>
              <a:rPr dirty="0" sz="1200" spc="-15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spc="-5" b="1">
                <a:solidFill>
                  <a:srgbClr val="212121"/>
                </a:solidFill>
                <a:latin typeface="Arial"/>
                <a:cs typeface="Arial"/>
              </a:rPr>
              <a:t>the</a:t>
            </a:r>
            <a:r>
              <a:rPr dirty="0" sz="1200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spc="-10" b="1">
                <a:solidFill>
                  <a:srgbClr val="212121"/>
                </a:solidFill>
                <a:latin typeface="Arial"/>
                <a:cs typeface="Arial"/>
              </a:rPr>
              <a:t>brain </a:t>
            </a:r>
            <a:r>
              <a:rPr dirty="0" sz="1200" spc="-5" b="1">
                <a:solidFill>
                  <a:srgbClr val="212121"/>
                </a:solidFill>
                <a:latin typeface="Arial"/>
                <a:cs typeface="Arial"/>
              </a:rPr>
              <a:t>represent?</a:t>
            </a:r>
            <a:endParaRPr sz="1200">
              <a:latin typeface="Arial"/>
              <a:cs typeface="Arial"/>
            </a:endParaRPr>
          </a:p>
          <a:p>
            <a:pPr marL="12700" marR="91440">
              <a:lnSpc>
                <a:spcPct val="96300"/>
              </a:lnSpc>
              <a:spcBef>
                <a:spcPts val="30"/>
              </a:spcBef>
            </a:pPr>
            <a:r>
              <a:rPr dirty="0" sz="1200" spc="-10" b="1">
                <a:solidFill>
                  <a:srgbClr val="212121"/>
                </a:solidFill>
                <a:latin typeface="Arial"/>
                <a:cs typeface="Arial"/>
              </a:rPr>
              <a:t>Ans:</a:t>
            </a:r>
            <a:r>
              <a:rPr dirty="0" sz="1200" spc="20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The</a:t>
            </a:r>
            <a:r>
              <a:rPr dirty="0" sz="1200" spc="-1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layer</a:t>
            </a:r>
            <a:r>
              <a:rPr dirty="0" sz="1200" spc="1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of</a:t>
            </a:r>
            <a:r>
              <a:rPr dirty="0" sz="1200" spc="1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cells</a:t>
            </a:r>
            <a:r>
              <a:rPr dirty="0" sz="1200" spc="1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which</a:t>
            </a:r>
            <a:r>
              <a:rPr dirty="0" sz="1200" spc="-1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covers</a:t>
            </a:r>
            <a:r>
              <a:rPr dirty="0" sz="1200" spc="-1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the</a:t>
            </a:r>
            <a:r>
              <a:rPr dirty="0" sz="1200" spc="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212121"/>
                </a:solidFill>
                <a:latin typeface="Arial MT"/>
                <a:cs typeface="Arial MT"/>
              </a:rPr>
              <a:t>cerebral</a:t>
            </a:r>
            <a:r>
              <a:rPr dirty="0" sz="1200" spc="3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hemisphere</a:t>
            </a:r>
            <a:r>
              <a:rPr dirty="0" sz="1200" spc="-1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5">
                <a:solidFill>
                  <a:srgbClr val="212121"/>
                </a:solidFill>
                <a:latin typeface="Arial MT"/>
                <a:cs typeface="Arial MT"/>
              </a:rPr>
              <a:t>is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called</a:t>
            </a:r>
            <a:r>
              <a:rPr dirty="0" sz="1200" spc="1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212121"/>
                </a:solidFill>
                <a:latin typeface="Arial MT"/>
                <a:cs typeface="Arial MT"/>
              </a:rPr>
              <a:t>cerebral</a:t>
            </a:r>
            <a:r>
              <a:rPr dirty="0" sz="1200" spc="3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cortex 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and</a:t>
            </a:r>
            <a:r>
              <a:rPr dirty="0" sz="1200" spc="-1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5">
                <a:solidFill>
                  <a:srgbClr val="212121"/>
                </a:solidFill>
                <a:latin typeface="Arial MT"/>
                <a:cs typeface="Arial MT"/>
              </a:rPr>
              <a:t>is </a:t>
            </a:r>
            <a:r>
              <a:rPr dirty="0" sz="1200" spc="-10">
                <a:solidFill>
                  <a:srgbClr val="212121"/>
                </a:solidFill>
                <a:latin typeface="Arial MT"/>
                <a:cs typeface="Arial MT"/>
              </a:rPr>
              <a:t>thrown</a:t>
            </a:r>
            <a:r>
              <a:rPr dirty="0" sz="1200" spc="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into</a:t>
            </a:r>
            <a:r>
              <a:rPr dirty="0" sz="1200" spc="1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prominent</a:t>
            </a:r>
            <a:r>
              <a:rPr dirty="0" sz="1200" spc="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folds.</a:t>
            </a:r>
            <a:r>
              <a:rPr dirty="0" sz="1200" spc="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212121"/>
                </a:solidFill>
                <a:latin typeface="Arial MT"/>
                <a:cs typeface="Arial MT"/>
              </a:rPr>
              <a:t>The</a:t>
            </a:r>
            <a:r>
              <a:rPr dirty="0" sz="1200" spc="1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cerebral</a:t>
            </a:r>
            <a:r>
              <a:rPr dirty="0" sz="1200" spc="2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cortex</a:t>
            </a:r>
            <a:r>
              <a:rPr dirty="0" sz="1200" spc="-2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5">
                <a:solidFill>
                  <a:srgbClr val="212121"/>
                </a:solidFill>
                <a:latin typeface="Arial MT"/>
                <a:cs typeface="Arial MT"/>
              </a:rPr>
              <a:t>is</a:t>
            </a:r>
            <a:r>
              <a:rPr dirty="0" sz="1200" spc="-1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referred</a:t>
            </a:r>
            <a:r>
              <a:rPr dirty="0" sz="1200" spc="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212121"/>
                </a:solidFill>
                <a:latin typeface="Arial MT"/>
                <a:cs typeface="Arial MT"/>
              </a:rPr>
              <a:t>to</a:t>
            </a:r>
            <a:r>
              <a:rPr dirty="0" sz="1200" spc="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as</a:t>
            </a:r>
            <a:r>
              <a:rPr dirty="0" sz="1200" spc="1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the</a:t>
            </a:r>
            <a:r>
              <a:rPr dirty="0" sz="1200" spc="-1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grey</a:t>
            </a:r>
            <a:r>
              <a:rPr dirty="0" sz="1200" spc="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212121"/>
                </a:solidFill>
                <a:latin typeface="Arial MT"/>
                <a:cs typeface="Arial MT"/>
              </a:rPr>
              <a:t>matter </a:t>
            </a:r>
            <a:r>
              <a:rPr dirty="0" sz="1200" spc="-31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due</a:t>
            </a:r>
            <a:r>
              <a:rPr dirty="0" sz="1200" spc="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to</a:t>
            </a:r>
            <a:r>
              <a:rPr dirty="0" sz="1200" spc="-1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5">
                <a:solidFill>
                  <a:srgbClr val="212121"/>
                </a:solidFill>
                <a:latin typeface="Arial MT"/>
                <a:cs typeface="Arial MT"/>
              </a:rPr>
              <a:t>its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greyish</a:t>
            </a:r>
            <a:r>
              <a:rPr dirty="0" sz="1200" spc="2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appearance.</a:t>
            </a:r>
            <a:r>
              <a:rPr dirty="0" sz="1200" spc="-1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The</a:t>
            </a:r>
            <a:r>
              <a:rPr dirty="0" sz="1200" spc="-1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neuron</a:t>
            </a:r>
            <a:r>
              <a:rPr dirty="0" sz="1200" spc="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212121"/>
                </a:solidFill>
                <a:latin typeface="Arial MT"/>
                <a:cs typeface="Arial MT"/>
              </a:rPr>
              <a:t>cell</a:t>
            </a:r>
            <a:r>
              <a:rPr dirty="0" sz="1200" spc="2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bodies</a:t>
            </a:r>
            <a:r>
              <a:rPr dirty="0" sz="1200" spc="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212121"/>
                </a:solidFill>
                <a:latin typeface="Arial MT"/>
                <a:cs typeface="Arial MT"/>
              </a:rPr>
              <a:t>are</a:t>
            </a:r>
            <a:r>
              <a:rPr dirty="0" sz="1200" spc="1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concentrated</a:t>
            </a:r>
            <a:r>
              <a:rPr dirty="0" sz="1200" spc="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here</a:t>
            </a:r>
            <a:r>
              <a:rPr dirty="0" sz="1200" spc="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giving</a:t>
            </a:r>
            <a:r>
              <a:rPr dirty="0" sz="1200" spc="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212121"/>
                </a:solidFill>
                <a:latin typeface="Arial MT"/>
                <a:cs typeface="Arial MT"/>
              </a:rPr>
              <a:t>the </a:t>
            </a:r>
            <a:r>
              <a:rPr dirty="0" sz="1200" spc="-31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colour.</a:t>
            </a:r>
            <a:r>
              <a:rPr dirty="0" sz="1200" spc="-1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Fibres</a:t>
            </a:r>
            <a:r>
              <a:rPr dirty="0" sz="1200" spc="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212121"/>
                </a:solidFill>
                <a:latin typeface="Arial MT"/>
                <a:cs typeface="Arial MT"/>
              </a:rPr>
              <a:t>of</a:t>
            </a:r>
            <a:r>
              <a:rPr dirty="0" sz="1200" spc="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the</a:t>
            </a:r>
            <a:r>
              <a:rPr dirty="0" sz="1200" spc="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tracts</a:t>
            </a:r>
            <a:r>
              <a:rPr dirty="0" sz="1200" spc="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212121"/>
                </a:solidFill>
                <a:latin typeface="Arial MT"/>
                <a:cs typeface="Arial MT"/>
              </a:rPr>
              <a:t>are</a:t>
            </a:r>
            <a:r>
              <a:rPr dirty="0" sz="1200" spc="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covered</a:t>
            </a:r>
            <a:r>
              <a:rPr dirty="0" sz="1200" spc="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with</a:t>
            </a:r>
            <a:r>
              <a:rPr dirty="0" sz="1200" spc="-1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212121"/>
                </a:solidFill>
                <a:latin typeface="Arial MT"/>
                <a:cs typeface="Arial MT"/>
              </a:rPr>
              <a:t>the</a:t>
            </a:r>
            <a:r>
              <a:rPr dirty="0" sz="1200" spc="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myelin</a:t>
            </a:r>
            <a:r>
              <a:rPr dirty="0" sz="1200" spc="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sheath,</a:t>
            </a:r>
            <a:r>
              <a:rPr dirty="0" sz="1200" spc="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which</a:t>
            </a:r>
            <a:r>
              <a:rPr dirty="0" sz="1200" spc="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constitute</a:t>
            </a:r>
            <a:r>
              <a:rPr dirty="0" sz="1200" spc="-1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the 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inner</a:t>
            </a:r>
            <a:r>
              <a:rPr dirty="0" sz="1200" spc="1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part</a:t>
            </a:r>
            <a:r>
              <a:rPr dirty="0" sz="1200" spc="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of</a:t>
            </a:r>
            <a:r>
              <a:rPr dirty="0" sz="1200" spc="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212121"/>
                </a:solidFill>
                <a:latin typeface="Arial MT"/>
                <a:cs typeface="Arial MT"/>
              </a:rPr>
              <a:t>cerebral</a:t>
            </a:r>
            <a:r>
              <a:rPr dirty="0" sz="1200" spc="2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hemisphere.</a:t>
            </a:r>
            <a:r>
              <a:rPr dirty="0" sz="1200" spc="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They</a:t>
            </a:r>
            <a:r>
              <a:rPr dirty="0" sz="1200" spc="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give</a:t>
            </a:r>
            <a:r>
              <a:rPr dirty="0" sz="1200" spc="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15">
                <a:solidFill>
                  <a:srgbClr val="212121"/>
                </a:solidFill>
                <a:latin typeface="Arial MT"/>
                <a:cs typeface="Arial MT"/>
              </a:rPr>
              <a:t>an</a:t>
            </a:r>
            <a:r>
              <a:rPr dirty="0" sz="1200" spc="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opaque</a:t>
            </a:r>
            <a:r>
              <a:rPr dirty="0" sz="1200" spc="-1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white</a:t>
            </a:r>
            <a:r>
              <a:rPr dirty="0" sz="1200" spc="1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appearance</a:t>
            </a:r>
            <a:r>
              <a:rPr dirty="0" sz="1200" spc="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to</a:t>
            </a:r>
            <a:r>
              <a:rPr dirty="0" sz="1200" spc="-1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the</a:t>
            </a:r>
            <a:r>
              <a:rPr dirty="0" sz="1200" spc="-1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layer 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and, hence,</a:t>
            </a:r>
            <a:r>
              <a:rPr dirty="0" sz="1200" spc="-2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5">
                <a:solidFill>
                  <a:srgbClr val="212121"/>
                </a:solidFill>
                <a:latin typeface="Arial MT"/>
                <a:cs typeface="Arial MT"/>
              </a:rPr>
              <a:t>is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 called </a:t>
            </a:r>
            <a:r>
              <a:rPr dirty="0" sz="1200" spc="-10">
                <a:solidFill>
                  <a:srgbClr val="212121"/>
                </a:solidFill>
                <a:latin typeface="Arial MT"/>
                <a:cs typeface="Arial MT"/>
              </a:rPr>
              <a:t>the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white</a:t>
            </a:r>
            <a:r>
              <a:rPr dirty="0" sz="1200" spc="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matter.</a:t>
            </a:r>
            <a:endParaRPr sz="12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650">
              <a:latin typeface="Arial MT"/>
              <a:cs typeface="Arial MT"/>
            </a:endParaRPr>
          </a:p>
          <a:p>
            <a:pPr marL="12700" marR="1921510">
              <a:lnSpc>
                <a:spcPts val="1420"/>
              </a:lnSpc>
            </a:pPr>
            <a:r>
              <a:rPr dirty="0" sz="1200" b="1">
                <a:solidFill>
                  <a:srgbClr val="212121"/>
                </a:solidFill>
                <a:latin typeface="Arial"/>
                <a:cs typeface="Arial"/>
              </a:rPr>
              <a:t>Q9.</a:t>
            </a:r>
            <a:r>
              <a:rPr dirty="0" sz="1200" spc="-5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spc="-10" b="1">
                <a:solidFill>
                  <a:srgbClr val="212121"/>
                </a:solidFill>
                <a:latin typeface="Arial"/>
                <a:cs typeface="Arial"/>
              </a:rPr>
              <a:t>Where</a:t>
            </a:r>
            <a:r>
              <a:rPr dirty="0" sz="1200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spc="-5" b="1">
                <a:solidFill>
                  <a:srgbClr val="212121"/>
                </a:solidFill>
                <a:latin typeface="Arial"/>
                <a:cs typeface="Arial"/>
              </a:rPr>
              <a:t>is</a:t>
            </a:r>
            <a:r>
              <a:rPr dirty="0" sz="1200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spc="-5" b="1">
                <a:solidFill>
                  <a:srgbClr val="212121"/>
                </a:solidFill>
                <a:latin typeface="Arial"/>
                <a:cs typeface="Arial"/>
              </a:rPr>
              <a:t>the </a:t>
            </a:r>
            <a:r>
              <a:rPr dirty="0" sz="1200" spc="-10" b="1">
                <a:solidFill>
                  <a:srgbClr val="212121"/>
                </a:solidFill>
                <a:latin typeface="Arial"/>
                <a:cs typeface="Arial"/>
              </a:rPr>
              <a:t>hunger</a:t>
            </a:r>
            <a:r>
              <a:rPr dirty="0" sz="1200" spc="-15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spc="-5" b="1">
                <a:solidFill>
                  <a:srgbClr val="212121"/>
                </a:solidFill>
                <a:latin typeface="Arial"/>
                <a:cs typeface="Arial"/>
              </a:rPr>
              <a:t>centre</a:t>
            </a:r>
            <a:r>
              <a:rPr dirty="0" sz="1200" b="1">
                <a:solidFill>
                  <a:srgbClr val="212121"/>
                </a:solidFill>
                <a:latin typeface="Arial"/>
                <a:cs typeface="Arial"/>
              </a:rPr>
              <a:t> located in </a:t>
            </a:r>
            <a:r>
              <a:rPr dirty="0" sz="1200" spc="-10">
                <a:solidFill>
                  <a:srgbClr val="212121"/>
                </a:solidFill>
                <a:latin typeface="Arial MT"/>
                <a:cs typeface="Arial MT"/>
              </a:rPr>
              <a:t>human</a:t>
            </a:r>
            <a:r>
              <a:rPr dirty="0" sz="1200" spc="1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 b="1">
                <a:solidFill>
                  <a:srgbClr val="212121"/>
                </a:solidFill>
                <a:latin typeface="Arial"/>
                <a:cs typeface="Arial"/>
              </a:rPr>
              <a:t>brain? </a:t>
            </a:r>
            <a:r>
              <a:rPr dirty="0" sz="1200" spc="-320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spc="-10" b="1">
                <a:solidFill>
                  <a:srgbClr val="212121"/>
                </a:solidFill>
                <a:latin typeface="Arial"/>
                <a:cs typeface="Arial"/>
              </a:rPr>
              <a:t>Ans:</a:t>
            </a:r>
            <a:r>
              <a:rPr dirty="0" sz="1200" spc="10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Hypothalamus</a:t>
            </a:r>
            <a:endParaRPr sz="12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600">
              <a:latin typeface="Arial MT"/>
              <a:cs typeface="Arial MT"/>
            </a:endParaRPr>
          </a:p>
          <a:p>
            <a:pPr marL="12700" marR="127000">
              <a:lnSpc>
                <a:spcPts val="1390"/>
              </a:lnSpc>
            </a:pPr>
            <a:r>
              <a:rPr dirty="0" sz="1200" b="1">
                <a:solidFill>
                  <a:srgbClr val="212121"/>
                </a:solidFill>
                <a:latin typeface="Arial"/>
                <a:cs typeface="Arial"/>
              </a:rPr>
              <a:t>Q10. </a:t>
            </a:r>
            <a:r>
              <a:rPr dirty="0" sz="1200" spc="-5" b="1">
                <a:solidFill>
                  <a:srgbClr val="212121"/>
                </a:solidFill>
                <a:latin typeface="Arial"/>
                <a:cs typeface="Arial"/>
              </a:rPr>
              <a:t>Which sensory organ is involved </a:t>
            </a:r>
            <a:r>
              <a:rPr dirty="0" sz="1200" b="1">
                <a:solidFill>
                  <a:srgbClr val="212121"/>
                </a:solidFill>
                <a:latin typeface="Arial"/>
                <a:cs typeface="Arial"/>
              </a:rPr>
              <a:t>in vertigo </a:t>
            </a:r>
            <a:r>
              <a:rPr dirty="0" sz="1200" spc="-5" b="1">
                <a:solidFill>
                  <a:srgbClr val="212121"/>
                </a:solidFill>
                <a:latin typeface="Arial"/>
                <a:cs typeface="Arial"/>
              </a:rPr>
              <a:t>(sensation </a:t>
            </a:r>
            <a:r>
              <a:rPr dirty="0" sz="1200" spc="5" b="1">
                <a:solidFill>
                  <a:srgbClr val="212121"/>
                </a:solidFill>
                <a:latin typeface="Arial"/>
                <a:cs typeface="Arial"/>
              </a:rPr>
              <a:t>of </a:t>
            </a:r>
            <a:r>
              <a:rPr dirty="0" sz="1200" spc="-5" b="1">
                <a:solidFill>
                  <a:srgbClr val="212121"/>
                </a:solidFill>
                <a:latin typeface="Arial"/>
                <a:cs typeface="Arial"/>
              </a:rPr>
              <a:t>oneself </a:t>
            </a:r>
            <a:r>
              <a:rPr dirty="0" sz="1200" b="1">
                <a:solidFill>
                  <a:srgbClr val="212121"/>
                </a:solidFill>
                <a:latin typeface="Arial"/>
                <a:cs typeface="Arial"/>
              </a:rPr>
              <a:t>or objects </a:t>
            </a:r>
            <a:r>
              <a:rPr dirty="0" sz="1200" spc="-320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spc="-5" b="1">
                <a:solidFill>
                  <a:srgbClr val="212121"/>
                </a:solidFill>
                <a:latin typeface="Arial"/>
                <a:cs typeface="Arial"/>
              </a:rPr>
              <a:t>spinning</a:t>
            </a:r>
            <a:r>
              <a:rPr dirty="0" sz="1200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spc="-5" b="1">
                <a:solidFill>
                  <a:srgbClr val="212121"/>
                </a:solidFill>
                <a:latin typeface="Arial"/>
                <a:cs typeface="Arial"/>
              </a:rPr>
              <a:t>around)?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ts val="1360"/>
              </a:lnSpc>
            </a:pPr>
            <a:r>
              <a:rPr dirty="0" sz="1200" spc="-10" b="1">
                <a:solidFill>
                  <a:srgbClr val="212121"/>
                </a:solidFill>
                <a:latin typeface="Arial"/>
                <a:cs typeface="Arial"/>
              </a:rPr>
              <a:t>Ans:</a:t>
            </a:r>
            <a:r>
              <a:rPr dirty="0" sz="1200" spc="20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Vestibular</a:t>
            </a:r>
            <a:r>
              <a:rPr dirty="0" sz="1200" spc="1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apparatus</a:t>
            </a:r>
            <a:r>
              <a:rPr dirty="0" sz="1200" spc="-1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of</a:t>
            </a:r>
            <a:r>
              <a:rPr dirty="0" sz="1200" spc="-1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inner</a:t>
            </a:r>
            <a:r>
              <a:rPr dirty="0" sz="1200" spc="1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212121"/>
                </a:solidFill>
                <a:latin typeface="Arial MT"/>
                <a:cs typeface="Arial MT"/>
              </a:rPr>
              <a:t>ear</a:t>
            </a:r>
            <a:endParaRPr sz="12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700">
              <a:latin typeface="Arial MT"/>
              <a:cs typeface="Arial MT"/>
            </a:endParaRPr>
          </a:p>
          <a:p>
            <a:pPr marL="12700" marR="169545">
              <a:lnSpc>
                <a:spcPts val="1390"/>
              </a:lnSpc>
            </a:pPr>
            <a:r>
              <a:rPr dirty="0" sz="1200" b="1">
                <a:solidFill>
                  <a:srgbClr val="212121"/>
                </a:solidFill>
                <a:latin typeface="Arial"/>
                <a:cs typeface="Arial"/>
              </a:rPr>
              <a:t>Q11. </a:t>
            </a:r>
            <a:r>
              <a:rPr dirty="0" sz="1200" spc="-5" b="1">
                <a:solidFill>
                  <a:srgbClr val="212121"/>
                </a:solidFill>
                <a:latin typeface="Arial"/>
                <a:cs typeface="Arial"/>
              </a:rPr>
              <a:t>While</a:t>
            </a:r>
            <a:r>
              <a:rPr dirty="0" sz="1200" spc="5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spc="-5" b="1">
                <a:solidFill>
                  <a:srgbClr val="212121"/>
                </a:solidFill>
                <a:latin typeface="Arial"/>
                <a:cs typeface="Arial"/>
              </a:rPr>
              <a:t>travelling</a:t>
            </a:r>
            <a:r>
              <a:rPr dirty="0" sz="1200" spc="25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spc="-5" b="1">
                <a:solidFill>
                  <a:srgbClr val="212121"/>
                </a:solidFill>
                <a:latin typeface="Arial"/>
                <a:cs typeface="Arial"/>
              </a:rPr>
              <a:t>at</a:t>
            </a:r>
            <a:r>
              <a:rPr dirty="0" sz="1200" spc="10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spc="-5" b="1">
                <a:solidFill>
                  <a:srgbClr val="212121"/>
                </a:solidFill>
                <a:latin typeface="Arial"/>
                <a:cs typeface="Arial"/>
              </a:rPr>
              <a:t>a</a:t>
            </a:r>
            <a:r>
              <a:rPr dirty="0" sz="1200" spc="5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spc="-5" b="1">
                <a:solidFill>
                  <a:srgbClr val="212121"/>
                </a:solidFill>
                <a:latin typeface="Arial"/>
                <a:cs typeface="Arial"/>
              </a:rPr>
              <a:t>higher</a:t>
            </a:r>
            <a:r>
              <a:rPr dirty="0" sz="1200" spc="-10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spc="-5" b="1">
                <a:solidFill>
                  <a:srgbClr val="212121"/>
                </a:solidFill>
                <a:latin typeface="Arial"/>
                <a:cs typeface="Arial"/>
              </a:rPr>
              <a:t>altitude,</a:t>
            </a:r>
            <a:r>
              <a:rPr dirty="0" sz="1200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spc="-5" b="1">
                <a:solidFill>
                  <a:srgbClr val="212121"/>
                </a:solidFill>
                <a:latin typeface="Arial"/>
                <a:cs typeface="Arial"/>
              </a:rPr>
              <a:t>a</a:t>
            </a:r>
            <a:r>
              <a:rPr dirty="0" sz="1200" spc="-15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spc="-5" b="1">
                <a:solidFill>
                  <a:srgbClr val="212121"/>
                </a:solidFill>
                <a:latin typeface="Arial"/>
                <a:cs typeface="Arial"/>
              </a:rPr>
              <a:t>person</a:t>
            </a:r>
            <a:r>
              <a:rPr dirty="0" sz="1200" spc="-15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spc="-5" b="1">
                <a:solidFill>
                  <a:srgbClr val="212121"/>
                </a:solidFill>
                <a:latin typeface="Arial"/>
                <a:cs typeface="Arial"/>
              </a:rPr>
              <a:t>complains</a:t>
            </a:r>
            <a:r>
              <a:rPr dirty="0" sz="1200" spc="5" b="1">
                <a:solidFill>
                  <a:srgbClr val="212121"/>
                </a:solidFill>
                <a:latin typeface="Arial"/>
                <a:cs typeface="Arial"/>
              </a:rPr>
              <a:t> of</a:t>
            </a:r>
            <a:r>
              <a:rPr dirty="0" sz="1200" spc="-15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spc="-5" b="1">
                <a:solidFill>
                  <a:srgbClr val="212121"/>
                </a:solidFill>
                <a:latin typeface="Arial"/>
                <a:cs typeface="Arial"/>
              </a:rPr>
              <a:t>dizziness</a:t>
            </a:r>
            <a:r>
              <a:rPr dirty="0" sz="1200" spc="5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spc="-5" b="1">
                <a:solidFill>
                  <a:srgbClr val="212121"/>
                </a:solidFill>
                <a:latin typeface="Arial"/>
                <a:cs typeface="Arial"/>
              </a:rPr>
              <a:t>and </a:t>
            </a:r>
            <a:r>
              <a:rPr dirty="0" sz="1200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spc="-5" b="1">
                <a:solidFill>
                  <a:srgbClr val="212121"/>
                </a:solidFill>
                <a:latin typeface="Arial"/>
                <a:cs typeface="Arial"/>
              </a:rPr>
              <a:t>vomiting</a:t>
            </a:r>
            <a:r>
              <a:rPr dirty="0" sz="1200" spc="10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spc="-5" b="1">
                <a:solidFill>
                  <a:srgbClr val="212121"/>
                </a:solidFill>
                <a:latin typeface="Arial"/>
                <a:cs typeface="Arial"/>
              </a:rPr>
              <a:t>sensation.</a:t>
            </a:r>
            <a:r>
              <a:rPr dirty="0" sz="1200" spc="5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spc="-5" b="1">
                <a:solidFill>
                  <a:srgbClr val="212121"/>
                </a:solidFill>
                <a:latin typeface="Arial"/>
                <a:cs typeface="Arial"/>
              </a:rPr>
              <a:t>Which part</a:t>
            </a:r>
            <a:r>
              <a:rPr dirty="0" sz="1200" spc="10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spc="5" b="1">
                <a:solidFill>
                  <a:srgbClr val="212121"/>
                </a:solidFill>
                <a:latin typeface="Arial"/>
                <a:cs typeface="Arial"/>
              </a:rPr>
              <a:t>of</a:t>
            </a:r>
            <a:r>
              <a:rPr dirty="0" sz="1200" spc="-10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spc="-5" b="1">
                <a:solidFill>
                  <a:srgbClr val="212121"/>
                </a:solidFill>
                <a:latin typeface="Arial"/>
                <a:cs typeface="Arial"/>
              </a:rPr>
              <a:t>the</a:t>
            </a:r>
            <a:r>
              <a:rPr dirty="0" sz="1200" spc="10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spc="-10" b="1">
                <a:solidFill>
                  <a:srgbClr val="212121"/>
                </a:solidFill>
                <a:latin typeface="Arial"/>
                <a:cs typeface="Arial"/>
              </a:rPr>
              <a:t>inner </a:t>
            </a:r>
            <a:r>
              <a:rPr dirty="0" sz="1200" b="1">
                <a:solidFill>
                  <a:srgbClr val="212121"/>
                </a:solidFill>
                <a:latin typeface="Arial"/>
                <a:cs typeface="Arial"/>
              </a:rPr>
              <a:t>ear</a:t>
            </a:r>
            <a:r>
              <a:rPr dirty="0" sz="1200" spc="-10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spc="-5" b="1">
                <a:solidFill>
                  <a:srgbClr val="212121"/>
                </a:solidFill>
                <a:latin typeface="Arial"/>
                <a:cs typeface="Arial"/>
              </a:rPr>
              <a:t>is</a:t>
            </a:r>
            <a:r>
              <a:rPr dirty="0" sz="1200" spc="10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spc="-5" b="1">
                <a:solidFill>
                  <a:srgbClr val="212121"/>
                </a:solidFill>
                <a:latin typeface="Arial"/>
                <a:cs typeface="Arial"/>
              </a:rPr>
              <a:t>disturbed</a:t>
            </a:r>
            <a:r>
              <a:rPr dirty="0" sz="1200" spc="-10" b="1">
                <a:solidFill>
                  <a:srgbClr val="212121"/>
                </a:solidFill>
                <a:latin typeface="Arial"/>
                <a:cs typeface="Arial"/>
              </a:rPr>
              <a:t> during</a:t>
            </a:r>
            <a:r>
              <a:rPr dirty="0" sz="1200" spc="10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spc="-5" b="1">
                <a:solidFill>
                  <a:srgbClr val="212121"/>
                </a:solidFill>
                <a:latin typeface="Arial"/>
                <a:cs typeface="Arial"/>
              </a:rPr>
              <a:t>the</a:t>
            </a:r>
            <a:r>
              <a:rPr dirty="0" sz="1200" spc="10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spc="-10" b="1">
                <a:solidFill>
                  <a:srgbClr val="212121"/>
                </a:solidFill>
                <a:latin typeface="Arial"/>
                <a:cs typeface="Arial"/>
              </a:rPr>
              <a:t>journey? </a:t>
            </a:r>
            <a:r>
              <a:rPr dirty="0" sz="1200" spc="-320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spc="-10" b="1">
                <a:solidFill>
                  <a:srgbClr val="212121"/>
                </a:solidFill>
                <a:latin typeface="Arial"/>
                <a:cs typeface="Arial"/>
              </a:rPr>
              <a:t>Ans:</a:t>
            </a:r>
            <a:r>
              <a:rPr dirty="0" sz="1200" spc="15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Vestibular</a:t>
            </a:r>
            <a:r>
              <a:rPr dirty="0" sz="1200" spc="1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apparatus</a:t>
            </a:r>
            <a:r>
              <a:rPr dirty="0" sz="1200" spc="-2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(saccule,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utricle</a:t>
            </a:r>
            <a:r>
              <a:rPr dirty="0" sz="1200" spc="-1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212121"/>
                </a:solidFill>
                <a:latin typeface="Arial MT"/>
                <a:cs typeface="Arial MT"/>
              </a:rPr>
              <a:t>and</a:t>
            </a:r>
            <a:r>
              <a:rPr dirty="0" sz="1200" spc="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semicircular</a:t>
            </a:r>
            <a:r>
              <a:rPr dirty="0" sz="1200" spc="1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canals)</a:t>
            </a:r>
            <a:endParaRPr sz="12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650">
              <a:latin typeface="Arial MT"/>
              <a:cs typeface="Arial MT"/>
            </a:endParaRPr>
          </a:p>
          <a:p>
            <a:pPr marL="12700" marR="717550">
              <a:lnSpc>
                <a:spcPts val="1390"/>
              </a:lnSpc>
            </a:pPr>
            <a:r>
              <a:rPr dirty="0" sz="1200" b="1">
                <a:solidFill>
                  <a:srgbClr val="212121"/>
                </a:solidFill>
                <a:latin typeface="Arial"/>
                <a:cs typeface="Arial"/>
              </a:rPr>
              <a:t>Q12. </a:t>
            </a:r>
            <a:r>
              <a:rPr dirty="0" sz="1200" spc="-5" b="1">
                <a:solidFill>
                  <a:srgbClr val="212121"/>
                </a:solidFill>
                <a:latin typeface="Arial"/>
                <a:cs typeface="Arial"/>
              </a:rPr>
              <a:t>Complete the statement </a:t>
            </a:r>
            <a:r>
              <a:rPr dirty="0" sz="1200" b="1">
                <a:solidFill>
                  <a:srgbClr val="212121"/>
                </a:solidFill>
                <a:latin typeface="Arial"/>
                <a:cs typeface="Arial"/>
              </a:rPr>
              <a:t>by </a:t>
            </a:r>
            <a:r>
              <a:rPr dirty="0" sz="1200" spc="-5" b="1">
                <a:solidFill>
                  <a:srgbClr val="212121"/>
                </a:solidFill>
                <a:latin typeface="Arial"/>
                <a:cs typeface="Arial"/>
              </a:rPr>
              <a:t>choosing </a:t>
            </a:r>
            <a:r>
              <a:rPr dirty="0" sz="1200" b="1">
                <a:solidFill>
                  <a:srgbClr val="212121"/>
                </a:solidFill>
                <a:latin typeface="Arial"/>
                <a:cs typeface="Arial"/>
              </a:rPr>
              <a:t>appropriate </a:t>
            </a:r>
            <a:r>
              <a:rPr dirty="0" sz="1200" spc="-5" b="1">
                <a:solidFill>
                  <a:srgbClr val="212121"/>
                </a:solidFill>
                <a:latin typeface="Arial"/>
                <a:cs typeface="Arial"/>
              </a:rPr>
              <a:t>match among the </a:t>
            </a:r>
            <a:r>
              <a:rPr dirty="0" sz="1200" spc="-320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spc="-5" b="1">
                <a:solidFill>
                  <a:srgbClr val="212121"/>
                </a:solidFill>
                <a:latin typeface="Arial"/>
                <a:cs typeface="Arial"/>
              </a:rPr>
              <a:t>following:</a:t>
            </a:r>
            <a:endParaRPr sz="1200">
              <a:latin typeface="Arial"/>
              <a:cs typeface="Arial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914704" y="7731886"/>
          <a:ext cx="6866890" cy="11220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46430"/>
                <a:gridCol w="2118995"/>
                <a:gridCol w="579120"/>
                <a:gridCol w="3508375"/>
              </a:tblGrid>
              <a:tr h="11127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10160">
                        <a:lnSpc>
                          <a:spcPct val="100000"/>
                        </a:lnSpc>
                      </a:pPr>
                      <a:r>
                        <a:rPr dirty="0" sz="1200">
                          <a:solidFill>
                            <a:srgbClr val="212121"/>
                          </a:solidFill>
                          <a:latin typeface="Arial MT"/>
                          <a:cs typeface="Arial MT"/>
                        </a:rPr>
                        <a:t>(a)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635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DDDDDD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10160">
                        <a:lnSpc>
                          <a:spcPct val="100000"/>
                        </a:lnSpc>
                      </a:pPr>
                      <a:r>
                        <a:rPr dirty="0" sz="1200">
                          <a:solidFill>
                            <a:srgbClr val="212121"/>
                          </a:solidFill>
                          <a:latin typeface="Arial MT"/>
                          <a:cs typeface="Arial MT"/>
                        </a:rPr>
                        <a:t>Resting</a:t>
                      </a:r>
                      <a:r>
                        <a:rPr dirty="0" sz="1200" spc="-55">
                          <a:solidFill>
                            <a:srgbClr val="212121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 spc="-5">
                          <a:solidFill>
                            <a:srgbClr val="212121"/>
                          </a:solidFill>
                          <a:latin typeface="Arial MT"/>
                          <a:cs typeface="Arial MT"/>
                        </a:rPr>
                        <a:t>potential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635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DDDDDD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13335">
                        <a:lnSpc>
                          <a:spcPct val="100000"/>
                        </a:lnSpc>
                      </a:pPr>
                      <a:r>
                        <a:rPr dirty="0" sz="1200">
                          <a:solidFill>
                            <a:srgbClr val="212121"/>
                          </a:solidFill>
                          <a:latin typeface="Arial MT"/>
                          <a:cs typeface="Arial MT"/>
                        </a:rPr>
                        <a:t>(i)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635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DDDDDD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160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dirty="0" sz="1200">
                          <a:solidFill>
                            <a:srgbClr val="212121"/>
                          </a:solidFill>
                          <a:latin typeface="Arial MT"/>
                          <a:cs typeface="Arial MT"/>
                        </a:rPr>
                        <a:t>Chemicals</a:t>
                      </a:r>
                      <a:r>
                        <a:rPr dirty="0" sz="1200" spc="-25">
                          <a:solidFill>
                            <a:srgbClr val="212121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>
                          <a:solidFill>
                            <a:srgbClr val="212121"/>
                          </a:solidFill>
                          <a:latin typeface="Arial MT"/>
                          <a:cs typeface="Arial MT"/>
                        </a:rPr>
                        <a:t>involved</a:t>
                      </a:r>
                      <a:r>
                        <a:rPr dirty="0" sz="1200" spc="-20">
                          <a:solidFill>
                            <a:srgbClr val="212121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 spc="-5">
                          <a:solidFill>
                            <a:srgbClr val="212121"/>
                          </a:solidFill>
                          <a:latin typeface="Arial MT"/>
                          <a:cs typeface="Arial MT"/>
                        </a:rPr>
                        <a:t>in</a:t>
                      </a:r>
                      <a:r>
                        <a:rPr dirty="0" sz="1200">
                          <a:solidFill>
                            <a:srgbClr val="212121"/>
                          </a:solidFill>
                          <a:latin typeface="Arial MT"/>
                          <a:cs typeface="Arial MT"/>
                        </a:rPr>
                        <a:t> the </a:t>
                      </a:r>
                      <a:r>
                        <a:rPr dirty="0" sz="1200" spc="-5">
                          <a:solidFill>
                            <a:srgbClr val="212121"/>
                          </a:solidFill>
                          <a:latin typeface="Arial MT"/>
                          <a:cs typeface="Arial MT"/>
                        </a:rPr>
                        <a:t>transmission</a:t>
                      </a:r>
                      <a:r>
                        <a:rPr dirty="0" sz="1200">
                          <a:solidFill>
                            <a:srgbClr val="212121"/>
                          </a:solidFill>
                          <a:latin typeface="Arial MT"/>
                          <a:cs typeface="Arial MT"/>
                        </a:rPr>
                        <a:t> of</a:t>
                      </a:r>
                      <a:r>
                        <a:rPr dirty="0" sz="1200" spc="-20">
                          <a:solidFill>
                            <a:srgbClr val="212121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 spc="-5">
                          <a:solidFill>
                            <a:srgbClr val="212121"/>
                          </a:solidFill>
                          <a:latin typeface="Arial MT"/>
                          <a:cs typeface="Arial MT"/>
                        </a:rPr>
                        <a:t>impulses</a:t>
                      </a:r>
                      <a:endParaRPr sz="1200">
                        <a:latin typeface="Arial MT"/>
                        <a:cs typeface="Arial MT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150">
                        <a:latin typeface="Times New Roman"/>
                        <a:cs typeface="Times New Roman"/>
                      </a:endParaRPr>
                    </a:p>
                    <a:p>
                      <a:pPr marL="10160">
                        <a:lnSpc>
                          <a:spcPct val="100000"/>
                        </a:lnSpc>
                      </a:pPr>
                      <a:r>
                        <a:rPr dirty="0" sz="1200" spc="-5">
                          <a:solidFill>
                            <a:srgbClr val="212121"/>
                          </a:solidFill>
                          <a:latin typeface="Arial MT"/>
                          <a:cs typeface="Arial MT"/>
                        </a:rPr>
                        <a:t>synapses.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4445">
                    <a:lnL w="9525">
                      <a:solidFill>
                        <a:srgbClr val="000000"/>
                      </a:solidFill>
                      <a:prstDash val="solid"/>
                    </a:lnL>
                    <a:lnT w="9525">
                      <a:solidFill>
                        <a:srgbClr val="DDDDDD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914704" y="914653"/>
          <a:ext cx="6866890" cy="334200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46430"/>
                <a:gridCol w="2118995"/>
                <a:gridCol w="579120"/>
                <a:gridCol w="3508375"/>
              </a:tblGrid>
              <a:tr h="110985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10160">
                        <a:lnSpc>
                          <a:spcPct val="100000"/>
                        </a:lnSpc>
                      </a:pPr>
                      <a:r>
                        <a:rPr dirty="0" sz="1200">
                          <a:solidFill>
                            <a:srgbClr val="212121"/>
                          </a:solidFill>
                          <a:latin typeface="Arial MT"/>
                          <a:cs typeface="Arial MT"/>
                        </a:rPr>
                        <a:t>(b)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5715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DDDDDD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10160">
                        <a:lnSpc>
                          <a:spcPct val="100000"/>
                        </a:lnSpc>
                      </a:pPr>
                      <a:r>
                        <a:rPr dirty="0" sz="1200">
                          <a:solidFill>
                            <a:srgbClr val="212121"/>
                          </a:solidFill>
                          <a:latin typeface="Arial MT"/>
                          <a:cs typeface="Arial MT"/>
                        </a:rPr>
                        <a:t>Nerve</a:t>
                      </a:r>
                      <a:r>
                        <a:rPr dirty="0" sz="1200" spc="-50">
                          <a:solidFill>
                            <a:srgbClr val="212121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 spc="-5">
                          <a:solidFill>
                            <a:srgbClr val="212121"/>
                          </a:solidFill>
                          <a:latin typeface="Arial MT"/>
                          <a:cs typeface="Arial MT"/>
                        </a:rPr>
                        <a:t>impulse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5715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DDDDDD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13335">
                        <a:lnSpc>
                          <a:spcPct val="100000"/>
                        </a:lnSpc>
                      </a:pPr>
                      <a:r>
                        <a:rPr dirty="0" sz="1200">
                          <a:solidFill>
                            <a:srgbClr val="212121"/>
                          </a:solidFill>
                          <a:latin typeface="Arial MT"/>
                          <a:cs typeface="Arial MT"/>
                        </a:rPr>
                        <a:t>(«)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5715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DDDDDD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160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dirty="0" sz="1200">
                          <a:solidFill>
                            <a:srgbClr val="212121"/>
                          </a:solidFill>
                          <a:latin typeface="Arial MT"/>
                          <a:cs typeface="Arial MT"/>
                        </a:rPr>
                        <a:t>Gap</a:t>
                      </a:r>
                      <a:r>
                        <a:rPr dirty="0" sz="1200" spc="-5">
                          <a:solidFill>
                            <a:srgbClr val="212121"/>
                          </a:solidFill>
                          <a:latin typeface="Arial MT"/>
                          <a:cs typeface="Arial MT"/>
                        </a:rPr>
                        <a:t> between</a:t>
                      </a:r>
                      <a:r>
                        <a:rPr dirty="0" sz="1200">
                          <a:solidFill>
                            <a:srgbClr val="212121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 spc="-5">
                          <a:solidFill>
                            <a:srgbClr val="212121"/>
                          </a:solidFill>
                          <a:latin typeface="Arial MT"/>
                          <a:cs typeface="Arial MT"/>
                        </a:rPr>
                        <a:t>the</a:t>
                      </a:r>
                      <a:r>
                        <a:rPr dirty="0" sz="1200" spc="-20">
                          <a:solidFill>
                            <a:srgbClr val="212121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 spc="-5">
                          <a:solidFill>
                            <a:srgbClr val="212121"/>
                          </a:solidFill>
                          <a:latin typeface="Arial MT"/>
                          <a:cs typeface="Arial MT"/>
                        </a:rPr>
                        <a:t>presynaptic </a:t>
                      </a:r>
                      <a:r>
                        <a:rPr dirty="0" sz="1200">
                          <a:solidFill>
                            <a:srgbClr val="212121"/>
                          </a:solidFill>
                          <a:latin typeface="Arial MT"/>
                          <a:cs typeface="Arial MT"/>
                        </a:rPr>
                        <a:t>and</a:t>
                      </a:r>
                      <a:r>
                        <a:rPr dirty="0" sz="1200" spc="-20">
                          <a:solidFill>
                            <a:srgbClr val="212121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 spc="-5">
                          <a:solidFill>
                            <a:srgbClr val="212121"/>
                          </a:solidFill>
                          <a:latin typeface="Arial MT"/>
                          <a:cs typeface="Arial MT"/>
                        </a:rPr>
                        <a:t>postsynaptic</a:t>
                      </a:r>
                      <a:endParaRPr sz="1200">
                        <a:latin typeface="Arial MT"/>
                        <a:cs typeface="Arial MT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10160">
                        <a:lnSpc>
                          <a:spcPct val="100000"/>
                        </a:lnSpc>
                      </a:pPr>
                      <a:r>
                        <a:rPr dirty="0" sz="1200">
                          <a:solidFill>
                            <a:srgbClr val="212121"/>
                          </a:solidFill>
                          <a:latin typeface="Arial MT"/>
                          <a:cs typeface="Arial MT"/>
                        </a:rPr>
                        <a:t>neurons.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4445">
                    <a:lnL w="9525">
                      <a:solidFill>
                        <a:srgbClr val="000000"/>
                      </a:solidFill>
                      <a:prstDash val="solid"/>
                    </a:lnL>
                    <a:lnT w="9525">
                      <a:solidFill>
                        <a:srgbClr val="DDDDDD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11277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10160">
                        <a:lnSpc>
                          <a:spcPct val="100000"/>
                        </a:lnSpc>
                      </a:pPr>
                      <a:r>
                        <a:rPr dirty="0" sz="1200">
                          <a:solidFill>
                            <a:srgbClr val="212121"/>
                          </a:solidFill>
                          <a:latin typeface="Arial MT"/>
                          <a:cs typeface="Arial MT"/>
                        </a:rPr>
                        <a:t>(c)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5715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10160">
                        <a:lnSpc>
                          <a:spcPct val="100000"/>
                        </a:lnSpc>
                      </a:pPr>
                      <a:r>
                        <a:rPr dirty="0" sz="1200">
                          <a:solidFill>
                            <a:srgbClr val="212121"/>
                          </a:solidFill>
                          <a:latin typeface="Arial MT"/>
                          <a:cs typeface="Arial MT"/>
                        </a:rPr>
                        <a:t>Synaptic</a:t>
                      </a:r>
                      <a:r>
                        <a:rPr dirty="0" sz="1200" spc="-45">
                          <a:solidFill>
                            <a:srgbClr val="212121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 spc="-5">
                          <a:solidFill>
                            <a:srgbClr val="212121"/>
                          </a:solidFill>
                          <a:latin typeface="Arial MT"/>
                          <a:cs typeface="Arial MT"/>
                        </a:rPr>
                        <a:t>cleft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5715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13335">
                        <a:lnSpc>
                          <a:spcPct val="100000"/>
                        </a:lnSpc>
                      </a:pPr>
                      <a:r>
                        <a:rPr dirty="0" sz="1200">
                          <a:solidFill>
                            <a:srgbClr val="212121"/>
                          </a:solidFill>
                          <a:latin typeface="Arial MT"/>
                          <a:cs typeface="Arial MT"/>
                        </a:rPr>
                        <a:t>(iii)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5715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160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dirty="0" sz="1200" spc="-5">
                          <a:solidFill>
                            <a:srgbClr val="212121"/>
                          </a:solidFill>
                          <a:latin typeface="Arial MT"/>
                          <a:cs typeface="Arial MT"/>
                        </a:rPr>
                        <a:t>Electrical</a:t>
                      </a:r>
                      <a:r>
                        <a:rPr dirty="0" sz="1200">
                          <a:solidFill>
                            <a:srgbClr val="212121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 spc="-5">
                          <a:solidFill>
                            <a:srgbClr val="212121"/>
                          </a:solidFill>
                          <a:latin typeface="Arial MT"/>
                          <a:cs typeface="Arial MT"/>
                        </a:rPr>
                        <a:t>potential</a:t>
                      </a:r>
                      <a:r>
                        <a:rPr dirty="0" sz="1200">
                          <a:solidFill>
                            <a:srgbClr val="212121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 spc="-5">
                          <a:solidFill>
                            <a:srgbClr val="212121"/>
                          </a:solidFill>
                          <a:latin typeface="Arial MT"/>
                          <a:cs typeface="Arial MT"/>
                        </a:rPr>
                        <a:t>difference</a:t>
                      </a:r>
                      <a:r>
                        <a:rPr dirty="0" sz="1200" spc="40">
                          <a:solidFill>
                            <a:srgbClr val="212121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 spc="-5">
                          <a:solidFill>
                            <a:srgbClr val="212121"/>
                          </a:solidFill>
                          <a:latin typeface="Arial MT"/>
                          <a:cs typeface="Arial MT"/>
                        </a:rPr>
                        <a:t>across</a:t>
                      </a:r>
                      <a:r>
                        <a:rPr dirty="0" sz="1200" spc="5">
                          <a:solidFill>
                            <a:srgbClr val="212121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 spc="-5">
                          <a:solidFill>
                            <a:srgbClr val="212121"/>
                          </a:solidFill>
                          <a:latin typeface="Arial MT"/>
                          <a:cs typeface="Arial MT"/>
                        </a:rPr>
                        <a:t>the</a:t>
                      </a:r>
                      <a:r>
                        <a:rPr dirty="0" sz="1200" spc="-10">
                          <a:solidFill>
                            <a:srgbClr val="212121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 spc="-5">
                          <a:solidFill>
                            <a:srgbClr val="212121"/>
                          </a:solidFill>
                          <a:latin typeface="Arial MT"/>
                          <a:cs typeface="Arial MT"/>
                        </a:rPr>
                        <a:t>resting</a:t>
                      </a:r>
                      <a:r>
                        <a:rPr dirty="0" sz="1200" spc="5">
                          <a:solidFill>
                            <a:srgbClr val="212121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>
                          <a:solidFill>
                            <a:srgbClr val="212121"/>
                          </a:solidFill>
                          <a:latin typeface="Arial MT"/>
                          <a:cs typeface="Arial MT"/>
                        </a:rPr>
                        <a:t>neu</a:t>
                      </a:r>
                      <a:endParaRPr sz="1200">
                        <a:latin typeface="Arial MT"/>
                        <a:cs typeface="Arial MT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10160">
                        <a:lnSpc>
                          <a:spcPct val="100000"/>
                        </a:lnSpc>
                      </a:pPr>
                      <a:r>
                        <a:rPr dirty="0" sz="1200" spc="-5">
                          <a:solidFill>
                            <a:srgbClr val="212121"/>
                          </a:solidFill>
                          <a:latin typeface="Arial MT"/>
                          <a:cs typeface="Arial MT"/>
                        </a:rPr>
                        <a:t>membrane.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7620">
                    <a:lnL w="9525">
                      <a:solidFill>
                        <a:srgbClr val="000000"/>
                      </a:solidFill>
                      <a:prstDash val="solid"/>
                    </a:lnL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10985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1016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>
                          <a:solidFill>
                            <a:srgbClr val="212121"/>
                          </a:solidFill>
                          <a:latin typeface="Arial MT"/>
                          <a:cs typeface="Arial MT"/>
                        </a:rPr>
                        <a:t>(d)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254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1016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 spc="-5">
                          <a:solidFill>
                            <a:srgbClr val="212121"/>
                          </a:solidFill>
                          <a:latin typeface="Arial MT"/>
                          <a:cs typeface="Arial MT"/>
                        </a:rPr>
                        <a:t>N</a:t>
                      </a:r>
                      <a:r>
                        <a:rPr dirty="0" sz="1200" spc="-20">
                          <a:solidFill>
                            <a:srgbClr val="212121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>
                          <a:solidFill>
                            <a:srgbClr val="212121"/>
                          </a:solidFill>
                          <a:latin typeface="Arial MT"/>
                          <a:cs typeface="Arial MT"/>
                        </a:rPr>
                        <a:t>euro</a:t>
                      </a:r>
                      <a:r>
                        <a:rPr dirty="0" sz="1200" spc="-20">
                          <a:solidFill>
                            <a:srgbClr val="212121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 spc="-5">
                          <a:solidFill>
                            <a:srgbClr val="212121"/>
                          </a:solidFill>
                          <a:latin typeface="Arial MT"/>
                          <a:cs typeface="Arial MT"/>
                        </a:rPr>
                        <a:t>transmitters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254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1333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 spc="-5">
                          <a:solidFill>
                            <a:srgbClr val="212121"/>
                          </a:solidFill>
                          <a:latin typeface="Arial MT"/>
                          <a:cs typeface="Arial MT"/>
                        </a:rPr>
                        <a:t>(iv)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254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160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dirty="0" sz="1200" spc="-10">
                          <a:solidFill>
                            <a:srgbClr val="212121"/>
                          </a:solidFill>
                          <a:latin typeface="Arial MT"/>
                          <a:cs typeface="Arial MT"/>
                        </a:rPr>
                        <a:t>An</a:t>
                      </a:r>
                      <a:r>
                        <a:rPr dirty="0" sz="1200">
                          <a:solidFill>
                            <a:srgbClr val="212121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 spc="-5">
                          <a:solidFill>
                            <a:srgbClr val="212121"/>
                          </a:solidFill>
                          <a:latin typeface="Arial MT"/>
                          <a:cs typeface="Arial MT"/>
                        </a:rPr>
                        <a:t>electrical</a:t>
                      </a:r>
                      <a:r>
                        <a:rPr dirty="0" sz="1200" spc="20">
                          <a:solidFill>
                            <a:srgbClr val="212121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>
                          <a:solidFill>
                            <a:srgbClr val="212121"/>
                          </a:solidFill>
                          <a:latin typeface="Arial MT"/>
                          <a:cs typeface="Arial MT"/>
                        </a:rPr>
                        <a:t>wave-like</a:t>
                      </a:r>
                      <a:r>
                        <a:rPr dirty="0" sz="1200" spc="-20">
                          <a:solidFill>
                            <a:srgbClr val="212121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 spc="-5">
                          <a:solidFill>
                            <a:srgbClr val="212121"/>
                          </a:solidFill>
                          <a:latin typeface="Arial MT"/>
                          <a:cs typeface="Arial MT"/>
                        </a:rPr>
                        <a:t>response</a:t>
                      </a:r>
                      <a:r>
                        <a:rPr dirty="0" sz="1200">
                          <a:solidFill>
                            <a:srgbClr val="212121"/>
                          </a:solidFill>
                          <a:latin typeface="Arial MT"/>
                          <a:cs typeface="Arial MT"/>
                        </a:rPr>
                        <a:t> of</a:t>
                      </a:r>
                      <a:r>
                        <a:rPr dirty="0" sz="1200" spc="-20">
                          <a:solidFill>
                            <a:srgbClr val="212121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 spc="-5">
                          <a:solidFill>
                            <a:srgbClr val="212121"/>
                          </a:solidFill>
                          <a:latin typeface="Arial MT"/>
                          <a:cs typeface="Arial MT"/>
                        </a:rPr>
                        <a:t>a</a:t>
                      </a:r>
                      <a:r>
                        <a:rPr dirty="0" sz="1200">
                          <a:solidFill>
                            <a:srgbClr val="212121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 spc="-5">
                          <a:solidFill>
                            <a:srgbClr val="212121"/>
                          </a:solidFill>
                          <a:latin typeface="Arial MT"/>
                          <a:cs typeface="Arial MT"/>
                        </a:rPr>
                        <a:t>neuron</a:t>
                      </a:r>
                      <a:r>
                        <a:rPr dirty="0" sz="1200">
                          <a:solidFill>
                            <a:srgbClr val="212121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 spc="-10">
                          <a:solidFill>
                            <a:srgbClr val="212121"/>
                          </a:solidFill>
                          <a:latin typeface="Arial MT"/>
                          <a:cs typeface="Arial MT"/>
                        </a:rPr>
                        <a:t>to</a:t>
                      </a:r>
                      <a:r>
                        <a:rPr dirty="0" sz="1200">
                          <a:solidFill>
                            <a:srgbClr val="212121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 spc="-5">
                          <a:solidFill>
                            <a:srgbClr val="212121"/>
                          </a:solidFill>
                          <a:latin typeface="Arial MT"/>
                          <a:cs typeface="Arial MT"/>
                        </a:rPr>
                        <a:t>a</a:t>
                      </a:r>
                      <a:endParaRPr sz="1200">
                        <a:latin typeface="Arial MT"/>
                        <a:cs typeface="Arial MT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10160">
                        <a:lnSpc>
                          <a:spcPct val="100000"/>
                        </a:lnSpc>
                      </a:pPr>
                      <a:r>
                        <a:rPr dirty="0" sz="1200" spc="-5">
                          <a:solidFill>
                            <a:srgbClr val="212121"/>
                          </a:solidFill>
                          <a:latin typeface="Arial MT"/>
                          <a:cs typeface="Arial MT"/>
                        </a:rPr>
                        <a:t>stimulation.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4445">
                    <a:lnL w="9525">
                      <a:solidFill>
                        <a:srgbClr val="000000"/>
                      </a:solidFill>
                      <a:prstDash val="solid"/>
                    </a:lnL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3" name="object 3"/>
          <p:cNvSpPr txBox="1"/>
          <p:nvPr/>
        </p:nvSpPr>
        <p:spPr>
          <a:xfrm>
            <a:off x="902004" y="4234434"/>
            <a:ext cx="33020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>
                <a:solidFill>
                  <a:srgbClr val="212121"/>
                </a:solidFill>
                <a:latin typeface="Arial MT"/>
                <a:cs typeface="Arial MT"/>
              </a:rPr>
              <a:t>A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n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s:</a:t>
            </a:r>
            <a:endParaRPr sz="1200">
              <a:latin typeface="Arial MT"/>
              <a:cs typeface="Arial MT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914704" y="4679950"/>
          <a:ext cx="6866890" cy="44519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1190"/>
                <a:gridCol w="2118995"/>
                <a:gridCol w="594360"/>
                <a:gridCol w="3507739"/>
              </a:tblGrid>
              <a:tr h="110972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10160">
                        <a:lnSpc>
                          <a:spcPct val="100000"/>
                        </a:lnSpc>
                      </a:pPr>
                      <a:r>
                        <a:rPr dirty="0" sz="1200">
                          <a:solidFill>
                            <a:srgbClr val="212121"/>
                          </a:solidFill>
                          <a:latin typeface="Arial MT"/>
                          <a:cs typeface="Arial MT"/>
                        </a:rPr>
                        <a:t>(a)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635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DDDDDD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10160">
                        <a:lnSpc>
                          <a:spcPct val="100000"/>
                        </a:lnSpc>
                      </a:pPr>
                      <a:r>
                        <a:rPr dirty="0" sz="1200">
                          <a:solidFill>
                            <a:srgbClr val="212121"/>
                          </a:solidFill>
                          <a:latin typeface="Arial MT"/>
                          <a:cs typeface="Arial MT"/>
                        </a:rPr>
                        <a:t>Resting</a:t>
                      </a:r>
                      <a:r>
                        <a:rPr dirty="0" sz="1200" spc="-55">
                          <a:solidFill>
                            <a:srgbClr val="212121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 spc="-5">
                          <a:solidFill>
                            <a:srgbClr val="212121"/>
                          </a:solidFill>
                          <a:latin typeface="Arial MT"/>
                          <a:cs typeface="Arial MT"/>
                        </a:rPr>
                        <a:t>potential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635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DDDDDD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10795">
                        <a:lnSpc>
                          <a:spcPct val="100000"/>
                        </a:lnSpc>
                      </a:pPr>
                      <a:r>
                        <a:rPr dirty="0" sz="1200">
                          <a:solidFill>
                            <a:srgbClr val="212121"/>
                          </a:solidFill>
                          <a:latin typeface="Arial MT"/>
                          <a:cs typeface="Arial MT"/>
                        </a:rPr>
                        <a:t>(iii)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635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DDDDDD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160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dirty="0" sz="1200" spc="-5">
                          <a:solidFill>
                            <a:srgbClr val="212121"/>
                          </a:solidFill>
                          <a:latin typeface="Arial MT"/>
                          <a:cs typeface="Arial MT"/>
                        </a:rPr>
                        <a:t>Electrical</a:t>
                      </a:r>
                      <a:r>
                        <a:rPr dirty="0" sz="1200">
                          <a:solidFill>
                            <a:srgbClr val="212121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 spc="-5">
                          <a:solidFill>
                            <a:srgbClr val="212121"/>
                          </a:solidFill>
                          <a:latin typeface="Arial MT"/>
                          <a:cs typeface="Arial MT"/>
                        </a:rPr>
                        <a:t>potential</a:t>
                      </a:r>
                      <a:r>
                        <a:rPr dirty="0" sz="1200" spc="5">
                          <a:solidFill>
                            <a:srgbClr val="212121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 spc="-5">
                          <a:solidFill>
                            <a:srgbClr val="212121"/>
                          </a:solidFill>
                          <a:latin typeface="Arial MT"/>
                          <a:cs typeface="Arial MT"/>
                        </a:rPr>
                        <a:t>difference</a:t>
                      </a:r>
                      <a:r>
                        <a:rPr dirty="0" sz="1200" spc="5">
                          <a:solidFill>
                            <a:srgbClr val="212121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 spc="-5">
                          <a:solidFill>
                            <a:srgbClr val="212121"/>
                          </a:solidFill>
                          <a:latin typeface="Arial MT"/>
                          <a:cs typeface="Arial MT"/>
                        </a:rPr>
                        <a:t>across</a:t>
                      </a:r>
                      <a:r>
                        <a:rPr dirty="0" sz="1200" spc="10">
                          <a:solidFill>
                            <a:srgbClr val="212121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 spc="-5">
                          <a:solidFill>
                            <a:srgbClr val="212121"/>
                          </a:solidFill>
                          <a:latin typeface="Arial MT"/>
                          <a:cs typeface="Arial MT"/>
                        </a:rPr>
                        <a:t>the</a:t>
                      </a:r>
                      <a:r>
                        <a:rPr dirty="0" sz="1200" spc="-15">
                          <a:solidFill>
                            <a:srgbClr val="212121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 spc="-5">
                          <a:solidFill>
                            <a:srgbClr val="212121"/>
                          </a:solidFill>
                          <a:latin typeface="Arial MT"/>
                          <a:cs typeface="Arial MT"/>
                        </a:rPr>
                        <a:t>resting</a:t>
                      </a:r>
                      <a:r>
                        <a:rPr dirty="0" sz="1200" spc="10">
                          <a:solidFill>
                            <a:srgbClr val="212121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>
                          <a:solidFill>
                            <a:srgbClr val="212121"/>
                          </a:solidFill>
                          <a:latin typeface="Arial MT"/>
                          <a:cs typeface="Arial MT"/>
                        </a:rPr>
                        <a:t>neu</a:t>
                      </a:r>
                      <a:endParaRPr sz="1200">
                        <a:latin typeface="Arial MT"/>
                        <a:cs typeface="Arial MT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150">
                        <a:latin typeface="Times New Roman"/>
                        <a:cs typeface="Times New Roman"/>
                      </a:endParaRPr>
                    </a:p>
                    <a:p>
                      <a:pPr marL="10160">
                        <a:lnSpc>
                          <a:spcPct val="100000"/>
                        </a:lnSpc>
                      </a:pPr>
                      <a:r>
                        <a:rPr dirty="0" sz="1200" spc="-5">
                          <a:solidFill>
                            <a:srgbClr val="212121"/>
                          </a:solidFill>
                          <a:latin typeface="Arial MT"/>
                          <a:cs typeface="Arial MT"/>
                        </a:rPr>
                        <a:t>membrane.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4445">
                    <a:lnL w="9525">
                      <a:solidFill>
                        <a:srgbClr val="000000"/>
                      </a:solidFill>
                      <a:prstDash val="solid"/>
                    </a:lnL>
                    <a:lnT w="9525">
                      <a:solidFill>
                        <a:srgbClr val="DDDDDD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11315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10160">
                        <a:lnSpc>
                          <a:spcPct val="100000"/>
                        </a:lnSpc>
                      </a:pPr>
                      <a:r>
                        <a:rPr dirty="0" sz="1200">
                          <a:solidFill>
                            <a:srgbClr val="212121"/>
                          </a:solidFill>
                          <a:latin typeface="Arial MT"/>
                          <a:cs typeface="Arial MT"/>
                        </a:rPr>
                        <a:t>(b)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635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10160">
                        <a:lnSpc>
                          <a:spcPct val="100000"/>
                        </a:lnSpc>
                      </a:pPr>
                      <a:r>
                        <a:rPr dirty="0" sz="1200">
                          <a:solidFill>
                            <a:srgbClr val="212121"/>
                          </a:solidFill>
                          <a:latin typeface="Arial MT"/>
                          <a:cs typeface="Arial MT"/>
                        </a:rPr>
                        <a:t>Nerve</a:t>
                      </a:r>
                      <a:r>
                        <a:rPr dirty="0" sz="1200" spc="-50">
                          <a:solidFill>
                            <a:srgbClr val="212121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 spc="-5">
                          <a:solidFill>
                            <a:srgbClr val="212121"/>
                          </a:solidFill>
                          <a:latin typeface="Arial MT"/>
                          <a:cs typeface="Arial MT"/>
                        </a:rPr>
                        <a:t>impulse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635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10795">
                        <a:lnSpc>
                          <a:spcPct val="100000"/>
                        </a:lnSpc>
                      </a:pPr>
                      <a:r>
                        <a:rPr dirty="0" sz="1200" spc="-5">
                          <a:solidFill>
                            <a:srgbClr val="212121"/>
                          </a:solidFill>
                          <a:latin typeface="Arial MT"/>
                          <a:cs typeface="Arial MT"/>
                        </a:rPr>
                        <a:t>(iv)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635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160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dirty="0" sz="1200" spc="-10">
                          <a:solidFill>
                            <a:srgbClr val="212121"/>
                          </a:solidFill>
                          <a:latin typeface="Arial MT"/>
                          <a:cs typeface="Arial MT"/>
                        </a:rPr>
                        <a:t>An</a:t>
                      </a:r>
                      <a:r>
                        <a:rPr dirty="0" sz="1200">
                          <a:solidFill>
                            <a:srgbClr val="212121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 spc="-5">
                          <a:solidFill>
                            <a:srgbClr val="212121"/>
                          </a:solidFill>
                          <a:latin typeface="Arial MT"/>
                          <a:cs typeface="Arial MT"/>
                        </a:rPr>
                        <a:t>electrical</a:t>
                      </a:r>
                      <a:r>
                        <a:rPr dirty="0" sz="1200" spc="20">
                          <a:solidFill>
                            <a:srgbClr val="212121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>
                          <a:solidFill>
                            <a:srgbClr val="212121"/>
                          </a:solidFill>
                          <a:latin typeface="Arial MT"/>
                          <a:cs typeface="Arial MT"/>
                        </a:rPr>
                        <a:t>wave-like</a:t>
                      </a:r>
                      <a:r>
                        <a:rPr dirty="0" sz="1200" spc="-20">
                          <a:solidFill>
                            <a:srgbClr val="212121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 spc="-5">
                          <a:solidFill>
                            <a:srgbClr val="212121"/>
                          </a:solidFill>
                          <a:latin typeface="Arial MT"/>
                          <a:cs typeface="Arial MT"/>
                        </a:rPr>
                        <a:t>response</a:t>
                      </a:r>
                      <a:r>
                        <a:rPr dirty="0" sz="1200">
                          <a:solidFill>
                            <a:srgbClr val="212121"/>
                          </a:solidFill>
                          <a:latin typeface="Arial MT"/>
                          <a:cs typeface="Arial MT"/>
                        </a:rPr>
                        <a:t> of</a:t>
                      </a:r>
                      <a:r>
                        <a:rPr dirty="0" sz="1200" spc="-20">
                          <a:solidFill>
                            <a:srgbClr val="212121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 spc="-5">
                          <a:solidFill>
                            <a:srgbClr val="212121"/>
                          </a:solidFill>
                          <a:latin typeface="Arial MT"/>
                          <a:cs typeface="Arial MT"/>
                        </a:rPr>
                        <a:t>a</a:t>
                      </a:r>
                      <a:r>
                        <a:rPr dirty="0" sz="1200">
                          <a:solidFill>
                            <a:srgbClr val="212121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 spc="-5">
                          <a:solidFill>
                            <a:srgbClr val="212121"/>
                          </a:solidFill>
                          <a:latin typeface="Arial MT"/>
                          <a:cs typeface="Arial MT"/>
                        </a:rPr>
                        <a:t>neuron</a:t>
                      </a:r>
                      <a:r>
                        <a:rPr dirty="0" sz="1200">
                          <a:solidFill>
                            <a:srgbClr val="212121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 spc="-10">
                          <a:solidFill>
                            <a:srgbClr val="212121"/>
                          </a:solidFill>
                          <a:latin typeface="Arial MT"/>
                          <a:cs typeface="Arial MT"/>
                        </a:rPr>
                        <a:t>to</a:t>
                      </a:r>
                      <a:r>
                        <a:rPr dirty="0" sz="1200">
                          <a:solidFill>
                            <a:srgbClr val="212121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 spc="-5">
                          <a:solidFill>
                            <a:srgbClr val="212121"/>
                          </a:solidFill>
                          <a:latin typeface="Arial MT"/>
                          <a:cs typeface="Arial MT"/>
                        </a:rPr>
                        <a:t>a</a:t>
                      </a:r>
                      <a:endParaRPr sz="1200">
                        <a:latin typeface="Arial MT"/>
                        <a:cs typeface="Arial MT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10160">
                        <a:lnSpc>
                          <a:spcPct val="100000"/>
                        </a:lnSpc>
                      </a:pPr>
                      <a:r>
                        <a:rPr dirty="0" sz="1200" spc="-5">
                          <a:solidFill>
                            <a:srgbClr val="212121"/>
                          </a:solidFill>
                          <a:latin typeface="Arial MT"/>
                          <a:cs typeface="Arial MT"/>
                        </a:rPr>
                        <a:t>stimulation.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7620">
                    <a:lnL w="9525">
                      <a:solidFill>
                        <a:srgbClr val="000000"/>
                      </a:solidFill>
                      <a:prstDash val="solid"/>
                    </a:lnL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1097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1016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>
                          <a:solidFill>
                            <a:srgbClr val="212121"/>
                          </a:solidFill>
                          <a:latin typeface="Arial MT"/>
                          <a:cs typeface="Arial MT"/>
                        </a:rPr>
                        <a:t>(c)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254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1016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>
                          <a:solidFill>
                            <a:srgbClr val="212121"/>
                          </a:solidFill>
                          <a:latin typeface="Arial MT"/>
                          <a:cs typeface="Arial MT"/>
                        </a:rPr>
                        <a:t>Synaptic</a:t>
                      </a:r>
                      <a:r>
                        <a:rPr dirty="0" sz="1200" spc="-45">
                          <a:solidFill>
                            <a:srgbClr val="212121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 spc="-5">
                          <a:solidFill>
                            <a:srgbClr val="212121"/>
                          </a:solidFill>
                          <a:latin typeface="Arial MT"/>
                          <a:cs typeface="Arial MT"/>
                        </a:rPr>
                        <a:t>cleft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254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1079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>
                          <a:solidFill>
                            <a:srgbClr val="212121"/>
                          </a:solidFill>
                          <a:latin typeface="Arial MT"/>
                          <a:cs typeface="Arial MT"/>
                        </a:rPr>
                        <a:t>(ii)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254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160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dirty="0" sz="1200">
                          <a:solidFill>
                            <a:srgbClr val="212121"/>
                          </a:solidFill>
                          <a:latin typeface="Arial MT"/>
                          <a:cs typeface="Arial MT"/>
                        </a:rPr>
                        <a:t>Gap</a:t>
                      </a:r>
                      <a:r>
                        <a:rPr dirty="0" sz="1200" spc="-5">
                          <a:solidFill>
                            <a:srgbClr val="212121"/>
                          </a:solidFill>
                          <a:latin typeface="Arial MT"/>
                          <a:cs typeface="Arial MT"/>
                        </a:rPr>
                        <a:t> between</a:t>
                      </a:r>
                      <a:r>
                        <a:rPr dirty="0" sz="1200">
                          <a:solidFill>
                            <a:srgbClr val="212121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 spc="-5">
                          <a:solidFill>
                            <a:srgbClr val="212121"/>
                          </a:solidFill>
                          <a:latin typeface="Arial MT"/>
                          <a:cs typeface="Arial MT"/>
                        </a:rPr>
                        <a:t>the</a:t>
                      </a:r>
                      <a:r>
                        <a:rPr dirty="0" sz="1200" spc="-20">
                          <a:solidFill>
                            <a:srgbClr val="212121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 spc="-5">
                          <a:solidFill>
                            <a:srgbClr val="212121"/>
                          </a:solidFill>
                          <a:latin typeface="Arial MT"/>
                          <a:cs typeface="Arial MT"/>
                        </a:rPr>
                        <a:t>presynaptic </a:t>
                      </a:r>
                      <a:r>
                        <a:rPr dirty="0" sz="1200">
                          <a:solidFill>
                            <a:srgbClr val="212121"/>
                          </a:solidFill>
                          <a:latin typeface="Arial MT"/>
                          <a:cs typeface="Arial MT"/>
                        </a:rPr>
                        <a:t>and</a:t>
                      </a:r>
                      <a:r>
                        <a:rPr dirty="0" sz="1200" spc="-20">
                          <a:solidFill>
                            <a:srgbClr val="212121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 spc="-5">
                          <a:solidFill>
                            <a:srgbClr val="212121"/>
                          </a:solidFill>
                          <a:latin typeface="Arial MT"/>
                          <a:cs typeface="Arial MT"/>
                        </a:rPr>
                        <a:t>postsynaptic</a:t>
                      </a:r>
                      <a:endParaRPr sz="1200">
                        <a:latin typeface="Arial MT"/>
                        <a:cs typeface="Arial MT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10160">
                        <a:lnSpc>
                          <a:spcPct val="100000"/>
                        </a:lnSpc>
                      </a:pPr>
                      <a:r>
                        <a:rPr dirty="0" sz="1200">
                          <a:solidFill>
                            <a:srgbClr val="212121"/>
                          </a:solidFill>
                          <a:latin typeface="Arial MT"/>
                          <a:cs typeface="Arial MT"/>
                        </a:rPr>
                        <a:t>neurons.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4445">
                    <a:lnL w="9525">
                      <a:solidFill>
                        <a:srgbClr val="000000"/>
                      </a:solidFill>
                      <a:prstDash val="solid"/>
                    </a:lnL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1098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10160">
                        <a:lnSpc>
                          <a:spcPct val="100000"/>
                        </a:lnSpc>
                      </a:pPr>
                      <a:r>
                        <a:rPr dirty="0" sz="1200">
                          <a:solidFill>
                            <a:srgbClr val="212121"/>
                          </a:solidFill>
                          <a:latin typeface="Arial MT"/>
                          <a:cs typeface="Arial MT"/>
                        </a:rPr>
                        <a:t>(d)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5715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10160">
                        <a:lnSpc>
                          <a:spcPct val="100000"/>
                        </a:lnSpc>
                      </a:pPr>
                      <a:r>
                        <a:rPr dirty="0" sz="1200" spc="-5">
                          <a:solidFill>
                            <a:srgbClr val="212121"/>
                          </a:solidFill>
                          <a:latin typeface="Arial MT"/>
                          <a:cs typeface="Arial MT"/>
                        </a:rPr>
                        <a:t>N</a:t>
                      </a:r>
                      <a:r>
                        <a:rPr dirty="0" sz="1200" spc="-20">
                          <a:solidFill>
                            <a:srgbClr val="212121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>
                          <a:solidFill>
                            <a:srgbClr val="212121"/>
                          </a:solidFill>
                          <a:latin typeface="Arial MT"/>
                          <a:cs typeface="Arial MT"/>
                        </a:rPr>
                        <a:t>euro</a:t>
                      </a:r>
                      <a:r>
                        <a:rPr dirty="0" sz="1200" spc="-20">
                          <a:solidFill>
                            <a:srgbClr val="212121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 spc="-5">
                          <a:solidFill>
                            <a:srgbClr val="212121"/>
                          </a:solidFill>
                          <a:latin typeface="Arial MT"/>
                          <a:cs typeface="Arial MT"/>
                        </a:rPr>
                        <a:t>transmitters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5715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10795">
                        <a:lnSpc>
                          <a:spcPct val="100000"/>
                        </a:lnSpc>
                      </a:pPr>
                      <a:r>
                        <a:rPr dirty="0" sz="1200">
                          <a:solidFill>
                            <a:srgbClr val="212121"/>
                          </a:solidFill>
                          <a:latin typeface="Arial MT"/>
                          <a:cs typeface="Arial MT"/>
                        </a:rPr>
                        <a:t>(i)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5715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160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dirty="0" sz="1200">
                          <a:solidFill>
                            <a:srgbClr val="212121"/>
                          </a:solidFill>
                          <a:latin typeface="Arial MT"/>
                          <a:cs typeface="Arial MT"/>
                        </a:rPr>
                        <a:t>Chemicals</a:t>
                      </a:r>
                      <a:r>
                        <a:rPr dirty="0" sz="1200" spc="-25">
                          <a:solidFill>
                            <a:srgbClr val="212121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>
                          <a:solidFill>
                            <a:srgbClr val="212121"/>
                          </a:solidFill>
                          <a:latin typeface="Arial MT"/>
                          <a:cs typeface="Arial MT"/>
                        </a:rPr>
                        <a:t>involved</a:t>
                      </a:r>
                      <a:r>
                        <a:rPr dirty="0" sz="1200" spc="-20">
                          <a:solidFill>
                            <a:srgbClr val="212121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 spc="-5">
                          <a:solidFill>
                            <a:srgbClr val="212121"/>
                          </a:solidFill>
                          <a:latin typeface="Arial MT"/>
                          <a:cs typeface="Arial MT"/>
                        </a:rPr>
                        <a:t>in</a:t>
                      </a:r>
                      <a:r>
                        <a:rPr dirty="0" sz="1200">
                          <a:solidFill>
                            <a:srgbClr val="212121"/>
                          </a:solidFill>
                          <a:latin typeface="Arial MT"/>
                          <a:cs typeface="Arial MT"/>
                        </a:rPr>
                        <a:t> the </a:t>
                      </a:r>
                      <a:r>
                        <a:rPr dirty="0" sz="1200" spc="-5">
                          <a:solidFill>
                            <a:srgbClr val="212121"/>
                          </a:solidFill>
                          <a:latin typeface="Arial MT"/>
                          <a:cs typeface="Arial MT"/>
                        </a:rPr>
                        <a:t>transmission</a:t>
                      </a:r>
                      <a:r>
                        <a:rPr dirty="0" sz="1200">
                          <a:solidFill>
                            <a:srgbClr val="212121"/>
                          </a:solidFill>
                          <a:latin typeface="Arial MT"/>
                          <a:cs typeface="Arial MT"/>
                        </a:rPr>
                        <a:t> of</a:t>
                      </a:r>
                      <a:r>
                        <a:rPr dirty="0" sz="1200" spc="-20">
                          <a:solidFill>
                            <a:srgbClr val="212121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 spc="-5">
                          <a:solidFill>
                            <a:srgbClr val="212121"/>
                          </a:solidFill>
                          <a:latin typeface="Arial MT"/>
                          <a:cs typeface="Arial MT"/>
                        </a:rPr>
                        <a:t>impulses</a:t>
                      </a:r>
                      <a:endParaRPr sz="1200">
                        <a:latin typeface="Arial MT"/>
                        <a:cs typeface="Arial MT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10160">
                        <a:lnSpc>
                          <a:spcPct val="100000"/>
                        </a:lnSpc>
                      </a:pPr>
                      <a:r>
                        <a:rPr dirty="0" sz="1200" spc="-5">
                          <a:solidFill>
                            <a:srgbClr val="212121"/>
                          </a:solidFill>
                          <a:latin typeface="Arial MT"/>
                          <a:cs typeface="Arial MT"/>
                        </a:rPr>
                        <a:t>synapses.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4445">
                    <a:lnL w="9525">
                      <a:solidFill>
                        <a:srgbClr val="000000"/>
                      </a:solidFill>
                      <a:prstDash val="solid"/>
                    </a:lnL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2004" y="886714"/>
            <a:ext cx="5657850" cy="5619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1405"/>
              </a:lnSpc>
              <a:spcBef>
                <a:spcPts val="100"/>
              </a:spcBef>
            </a:pPr>
            <a:r>
              <a:rPr dirty="0" sz="1200" spc="-10" b="1">
                <a:solidFill>
                  <a:srgbClr val="212121"/>
                </a:solidFill>
                <a:latin typeface="Arial"/>
                <a:cs typeface="Arial"/>
              </a:rPr>
              <a:t>Short</a:t>
            </a:r>
            <a:r>
              <a:rPr dirty="0" sz="1200" spc="25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spc="-10" b="1">
                <a:solidFill>
                  <a:srgbClr val="212121"/>
                </a:solidFill>
                <a:latin typeface="Arial"/>
                <a:cs typeface="Arial"/>
              </a:rPr>
              <a:t>Answer</a:t>
            </a:r>
            <a:r>
              <a:rPr dirty="0" sz="1200" spc="-20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b="1">
                <a:solidFill>
                  <a:srgbClr val="212121"/>
                </a:solidFill>
                <a:latin typeface="Arial"/>
                <a:cs typeface="Arial"/>
              </a:rPr>
              <a:t>Type</a:t>
            </a:r>
            <a:r>
              <a:rPr dirty="0" sz="1200" spc="15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spc="-5" b="1">
                <a:solidFill>
                  <a:srgbClr val="212121"/>
                </a:solidFill>
                <a:latin typeface="Arial"/>
                <a:cs typeface="Arial"/>
              </a:rPr>
              <a:t>Questions</a:t>
            </a:r>
            <a:endParaRPr sz="1200">
              <a:latin typeface="Arial"/>
              <a:cs typeface="Arial"/>
            </a:endParaRPr>
          </a:p>
          <a:p>
            <a:pPr marL="12700" marR="5080">
              <a:lnSpc>
                <a:spcPts val="1420"/>
              </a:lnSpc>
              <a:spcBef>
                <a:spcPts val="25"/>
              </a:spcBef>
            </a:pPr>
            <a:r>
              <a:rPr dirty="0" sz="1200" b="1">
                <a:solidFill>
                  <a:srgbClr val="212121"/>
                </a:solidFill>
                <a:latin typeface="Arial"/>
                <a:cs typeface="Arial"/>
              </a:rPr>
              <a:t>Q1.</a:t>
            </a:r>
            <a:r>
              <a:rPr dirty="0" sz="1200" spc="5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The</a:t>
            </a:r>
            <a:r>
              <a:rPr dirty="0" sz="1200" spc="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15">
                <a:solidFill>
                  <a:srgbClr val="212121"/>
                </a:solidFill>
                <a:latin typeface="Arial MT"/>
                <a:cs typeface="Arial MT"/>
              </a:rPr>
              <a:t>major</a:t>
            </a:r>
            <a:r>
              <a:rPr dirty="0" sz="1200" spc="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parts</a:t>
            </a:r>
            <a:r>
              <a:rPr dirty="0" sz="1200" spc="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of the</a:t>
            </a:r>
            <a:r>
              <a:rPr dirty="0" sz="1200" spc="-1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212121"/>
                </a:solidFill>
                <a:latin typeface="Arial MT"/>
                <a:cs typeface="Arial MT"/>
              </a:rPr>
              <a:t>human</a:t>
            </a:r>
            <a:r>
              <a:rPr dirty="0" sz="1200" spc="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neural</a:t>
            </a:r>
            <a:r>
              <a:rPr dirty="0" sz="1200" spc="2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system</a:t>
            </a:r>
            <a:r>
              <a:rPr dirty="0" sz="1200" spc="-3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5">
                <a:solidFill>
                  <a:srgbClr val="212121"/>
                </a:solidFill>
                <a:latin typeface="Arial MT"/>
                <a:cs typeface="Arial MT"/>
              </a:rPr>
              <a:t>is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 depicted</a:t>
            </a:r>
            <a:r>
              <a:rPr dirty="0" sz="1200" spc="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below.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212121"/>
                </a:solidFill>
                <a:latin typeface="Arial MT"/>
                <a:cs typeface="Arial MT"/>
              </a:rPr>
              <a:t>Fill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5">
                <a:solidFill>
                  <a:srgbClr val="212121"/>
                </a:solidFill>
                <a:latin typeface="Arial MT"/>
                <a:cs typeface="Arial MT"/>
              </a:rPr>
              <a:t>in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the</a:t>
            </a:r>
            <a:r>
              <a:rPr dirty="0" sz="1200" spc="-1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212121"/>
                </a:solidFill>
                <a:latin typeface="Arial MT"/>
                <a:cs typeface="Arial MT"/>
              </a:rPr>
              <a:t>empty </a:t>
            </a:r>
            <a:r>
              <a:rPr dirty="0" sz="1200" spc="-32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212121"/>
                </a:solidFill>
                <a:latin typeface="Arial MT"/>
                <a:cs typeface="Arial MT"/>
              </a:rPr>
              <a:t>boxes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with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appropriate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words.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02004" y="6633717"/>
            <a:ext cx="5247005" cy="562610"/>
          </a:xfrm>
          <a:prstGeom prst="rect">
            <a:avLst/>
          </a:prstGeom>
        </p:spPr>
        <p:txBody>
          <a:bodyPr wrap="square" lIns="0" tIns="26034" rIns="0" bIns="0" rtlCol="0" vert="horz">
            <a:spAutoFit/>
          </a:bodyPr>
          <a:lstStyle/>
          <a:p>
            <a:pPr marL="12700" marR="5080">
              <a:lnSpc>
                <a:spcPts val="1370"/>
              </a:lnSpc>
              <a:spcBef>
                <a:spcPts val="204"/>
              </a:spcBef>
            </a:pPr>
            <a:r>
              <a:rPr dirty="0" sz="1200" b="1">
                <a:solidFill>
                  <a:srgbClr val="212121"/>
                </a:solidFill>
                <a:latin typeface="Arial"/>
                <a:cs typeface="Arial"/>
              </a:rPr>
              <a:t>Q2. </a:t>
            </a:r>
            <a:r>
              <a:rPr dirty="0" sz="1200" spc="-5" b="1">
                <a:solidFill>
                  <a:srgbClr val="212121"/>
                </a:solidFill>
                <a:latin typeface="Arial"/>
                <a:cs typeface="Arial"/>
              </a:rPr>
              <a:t>What</a:t>
            </a:r>
            <a:r>
              <a:rPr dirty="0" sz="1200" spc="10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spc="-5" b="1">
                <a:solidFill>
                  <a:srgbClr val="212121"/>
                </a:solidFill>
                <a:latin typeface="Arial"/>
                <a:cs typeface="Arial"/>
              </a:rPr>
              <a:t>is</a:t>
            </a:r>
            <a:r>
              <a:rPr dirty="0" sz="1200" spc="5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spc="-5" b="1">
                <a:solidFill>
                  <a:srgbClr val="212121"/>
                </a:solidFill>
                <a:latin typeface="Arial"/>
                <a:cs typeface="Arial"/>
              </a:rPr>
              <a:t>the</a:t>
            </a:r>
            <a:r>
              <a:rPr dirty="0" sz="1200" spc="5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spc="-5" b="1">
                <a:solidFill>
                  <a:srgbClr val="212121"/>
                </a:solidFill>
                <a:latin typeface="Arial"/>
                <a:cs typeface="Arial"/>
              </a:rPr>
              <a:t>difference</a:t>
            </a:r>
            <a:r>
              <a:rPr dirty="0" sz="1200" spc="-15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spc="-5" b="1">
                <a:solidFill>
                  <a:srgbClr val="212121"/>
                </a:solidFill>
                <a:latin typeface="Arial"/>
                <a:cs typeface="Arial"/>
              </a:rPr>
              <a:t>between</a:t>
            </a:r>
            <a:r>
              <a:rPr dirty="0" sz="1200" spc="-15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spc="-5" b="1">
                <a:solidFill>
                  <a:srgbClr val="212121"/>
                </a:solidFill>
                <a:latin typeface="Arial"/>
                <a:cs typeface="Arial"/>
              </a:rPr>
              <a:t>electrical</a:t>
            </a:r>
            <a:r>
              <a:rPr dirty="0" sz="1200" spc="5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spc="-5" b="1">
                <a:solidFill>
                  <a:srgbClr val="212121"/>
                </a:solidFill>
                <a:latin typeface="Arial"/>
                <a:cs typeface="Arial"/>
              </a:rPr>
              <a:t>transmission</a:t>
            </a:r>
            <a:r>
              <a:rPr dirty="0" sz="1200" spc="-10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spc="-5" b="1">
                <a:solidFill>
                  <a:srgbClr val="212121"/>
                </a:solidFill>
                <a:latin typeface="Arial"/>
                <a:cs typeface="Arial"/>
              </a:rPr>
              <a:t>and</a:t>
            </a:r>
            <a:r>
              <a:rPr dirty="0" sz="1200" spc="10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spc="-5" b="1">
                <a:solidFill>
                  <a:srgbClr val="212121"/>
                </a:solidFill>
                <a:latin typeface="Arial"/>
                <a:cs typeface="Arial"/>
              </a:rPr>
              <a:t>chemical </a:t>
            </a:r>
            <a:r>
              <a:rPr dirty="0" sz="1200" spc="-320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spc="-5" b="1">
                <a:solidFill>
                  <a:srgbClr val="212121"/>
                </a:solidFill>
                <a:latin typeface="Arial"/>
                <a:cs typeface="Arial"/>
              </a:rPr>
              <a:t>transmission?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ts val="1385"/>
              </a:lnSpc>
            </a:pPr>
            <a:r>
              <a:rPr dirty="0" sz="1200" spc="-10" b="1">
                <a:solidFill>
                  <a:srgbClr val="212121"/>
                </a:solidFill>
                <a:latin typeface="Arial"/>
                <a:cs typeface="Arial"/>
              </a:rPr>
              <a:t>Ans:</a:t>
            </a:r>
            <a:endParaRPr sz="1200">
              <a:latin typeface="Arial"/>
              <a:cs typeface="Arial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914704" y="7436231"/>
          <a:ext cx="6866890" cy="15309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4510"/>
                <a:gridCol w="2698115"/>
                <a:gridCol w="490854"/>
                <a:gridCol w="3138804"/>
              </a:tblGrid>
              <a:tr h="75920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DDDDDD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160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dirty="0" sz="1200" spc="-5">
                          <a:solidFill>
                            <a:srgbClr val="212121"/>
                          </a:solidFill>
                          <a:latin typeface="Arial MT"/>
                          <a:cs typeface="Arial MT"/>
                        </a:rPr>
                        <a:t>Electrical</a:t>
                      </a:r>
                      <a:r>
                        <a:rPr dirty="0" sz="1200" spc="5">
                          <a:solidFill>
                            <a:srgbClr val="212121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 spc="-5">
                          <a:solidFill>
                            <a:srgbClr val="212121"/>
                          </a:solidFill>
                          <a:latin typeface="Arial MT"/>
                          <a:cs typeface="Arial MT"/>
                        </a:rPr>
                        <a:t>transmission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4445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DDDDDD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DDDDDD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160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dirty="0" sz="1200" spc="-5">
                          <a:solidFill>
                            <a:srgbClr val="212121"/>
                          </a:solidFill>
                          <a:latin typeface="Arial MT"/>
                          <a:cs typeface="Arial MT"/>
                        </a:rPr>
                        <a:t>Chemical</a:t>
                      </a:r>
                      <a:r>
                        <a:rPr dirty="0" sz="1200" spc="10">
                          <a:solidFill>
                            <a:srgbClr val="212121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 spc="-5">
                          <a:solidFill>
                            <a:srgbClr val="212121"/>
                          </a:solidFill>
                          <a:latin typeface="Arial MT"/>
                          <a:cs typeface="Arial MT"/>
                        </a:rPr>
                        <a:t>transmission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4445">
                    <a:lnL w="9525">
                      <a:solidFill>
                        <a:srgbClr val="000000"/>
                      </a:solidFill>
                      <a:prstDash val="solid"/>
                    </a:lnL>
                    <a:lnT w="9525">
                      <a:solidFill>
                        <a:srgbClr val="DDDDDD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762025">
                <a:tc>
                  <a:txBody>
                    <a:bodyPr/>
                    <a:lstStyle/>
                    <a:p>
                      <a:pPr marL="10160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dirty="0" sz="1200">
                          <a:solidFill>
                            <a:srgbClr val="212121"/>
                          </a:solidFill>
                          <a:latin typeface="Arial MT"/>
                          <a:cs typeface="Arial MT"/>
                        </a:rPr>
                        <a:t>1.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4445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160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dirty="0" sz="1200">
                          <a:solidFill>
                            <a:srgbClr val="212121"/>
                          </a:solidFill>
                          <a:latin typeface="Arial MT"/>
                          <a:cs typeface="Arial MT"/>
                        </a:rPr>
                        <a:t>Mediated</a:t>
                      </a:r>
                      <a:r>
                        <a:rPr dirty="0" sz="1200" spc="-35">
                          <a:solidFill>
                            <a:srgbClr val="212121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 spc="-5">
                          <a:solidFill>
                            <a:srgbClr val="212121"/>
                          </a:solidFill>
                          <a:latin typeface="Arial MT"/>
                          <a:cs typeface="Arial MT"/>
                        </a:rPr>
                        <a:t>by</a:t>
                      </a:r>
                      <a:r>
                        <a:rPr dirty="0" sz="1200" spc="-15">
                          <a:solidFill>
                            <a:srgbClr val="212121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 spc="-5">
                          <a:solidFill>
                            <a:srgbClr val="212121"/>
                          </a:solidFill>
                          <a:latin typeface="Arial MT"/>
                          <a:cs typeface="Arial MT"/>
                        </a:rPr>
                        <a:t>electrical</a:t>
                      </a:r>
                      <a:r>
                        <a:rPr dirty="0" sz="1200" spc="5">
                          <a:solidFill>
                            <a:srgbClr val="212121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 spc="-5">
                          <a:solidFill>
                            <a:srgbClr val="212121"/>
                          </a:solidFill>
                          <a:latin typeface="Arial MT"/>
                          <a:cs typeface="Arial MT"/>
                        </a:rPr>
                        <a:t>synapses.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4445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160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dirty="0" sz="1200">
                          <a:solidFill>
                            <a:srgbClr val="212121"/>
                          </a:solidFill>
                          <a:latin typeface="Arial MT"/>
                          <a:cs typeface="Arial MT"/>
                        </a:rPr>
                        <a:t>1.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4445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160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dirty="0" sz="1200">
                          <a:solidFill>
                            <a:srgbClr val="212121"/>
                          </a:solidFill>
                          <a:latin typeface="Arial MT"/>
                          <a:cs typeface="Arial MT"/>
                        </a:rPr>
                        <a:t>Mediated</a:t>
                      </a:r>
                      <a:r>
                        <a:rPr dirty="0" sz="1200" spc="-30">
                          <a:solidFill>
                            <a:srgbClr val="212121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 spc="-5">
                          <a:solidFill>
                            <a:srgbClr val="212121"/>
                          </a:solidFill>
                          <a:latin typeface="Arial MT"/>
                          <a:cs typeface="Arial MT"/>
                        </a:rPr>
                        <a:t>through neuro transmitters.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4445">
                    <a:lnL w="9525">
                      <a:solidFill>
                        <a:srgbClr val="000000"/>
                      </a:solidFill>
                      <a:prstDash val="solid"/>
                    </a:lnL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38225" y="1449703"/>
            <a:ext cx="6210300" cy="4914272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914704" y="914653"/>
          <a:ext cx="6866890" cy="44545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4510"/>
                <a:gridCol w="2698115"/>
                <a:gridCol w="490854"/>
                <a:gridCol w="3138804"/>
              </a:tblGrid>
              <a:tr h="146037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10160">
                        <a:lnSpc>
                          <a:spcPct val="100000"/>
                        </a:lnSpc>
                      </a:pPr>
                      <a:r>
                        <a:rPr dirty="0" sz="1200">
                          <a:solidFill>
                            <a:srgbClr val="212121"/>
                          </a:solidFill>
                          <a:latin typeface="Arial MT"/>
                          <a:cs typeface="Arial MT"/>
                        </a:rPr>
                        <a:t>2.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DDDDDD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160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dirty="0" sz="1200">
                          <a:solidFill>
                            <a:srgbClr val="212121"/>
                          </a:solidFill>
                          <a:latin typeface="Arial MT"/>
                          <a:cs typeface="Arial MT"/>
                        </a:rPr>
                        <a:t>The</a:t>
                      </a:r>
                      <a:r>
                        <a:rPr dirty="0" sz="1200" spc="-5">
                          <a:solidFill>
                            <a:srgbClr val="212121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 spc="-10">
                          <a:solidFill>
                            <a:srgbClr val="212121"/>
                          </a:solidFill>
                          <a:latin typeface="Arial MT"/>
                          <a:cs typeface="Arial MT"/>
                        </a:rPr>
                        <a:t>membranes</a:t>
                      </a:r>
                      <a:r>
                        <a:rPr dirty="0" sz="1200" spc="-5">
                          <a:solidFill>
                            <a:srgbClr val="212121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>
                          <a:solidFill>
                            <a:srgbClr val="212121"/>
                          </a:solidFill>
                          <a:latin typeface="Arial MT"/>
                          <a:cs typeface="Arial MT"/>
                        </a:rPr>
                        <a:t>of</a:t>
                      </a:r>
                      <a:r>
                        <a:rPr dirty="0" sz="1200" spc="-5">
                          <a:solidFill>
                            <a:srgbClr val="212121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>
                          <a:solidFill>
                            <a:srgbClr val="212121"/>
                          </a:solidFill>
                          <a:latin typeface="Arial MT"/>
                          <a:cs typeface="Arial MT"/>
                        </a:rPr>
                        <a:t>pre-</a:t>
                      </a:r>
                      <a:r>
                        <a:rPr dirty="0" sz="1200" spc="10">
                          <a:solidFill>
                            <a:srgbClr val="212121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 spc="-5">
                          <a:solidFill>
                            <a:srgbClr val="212121"/>
                          </a:solidFill>
                          <a:latin typeface="Arial MT"/>
                          <a:cs typeface="Arial MT"/>
                        </a:rPr>
                        <a:t>and</a:t>
                      </a:r>
                      <a:r>
                        <a:rPr dirty="0" sz="1200" spc="-25">
                          <a:solidFill>
                            <a:srgbClr val="212121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>
                          <a:solidFill>
                            <a:srgbClr val="212121"/>
                          </a:solidFill>
                          <a:latin typeface="Arial MT"/>
                          <a:cs typeface="Arial MT"/>
                        </a:rPr>
                        <a:t>post-</a:t>
                      </a:r>
                      <a:endParaRPr sz="1200">
                        <a:latin typeface="Arial MT"/>
                        <a:cs typeface="Arial MT"/>
                      </a:endParaRPr>
                    </a:p>
                    <a:p>
                      <a:pPr marL="10160" marR="375285">
                        <a:lnSpc>
                          <a:spcPts val="2760"/>
                        </a:lnSpc>
                        <a:spcBef>
                          <a:spcPts val="310"/>
                        </a:spcBef>
                      </a:pPr>
                      <a:r>
                        <a:rPr dirty="0" sz="1200" spc="-5">
                          <a:solidFill>
                            <a:srgbClr val="212121"/>
                          </a:solidFill>
                          <a:latin typeface="Arial MT"/>
                          <a:cs typeface="Arial MT"/>
                        </a:rPr>
                        <a:t>synaptic</a:t>
                      </a:r>
                      <a:r>
                        <a:rPr dirty="0" sz="1200">
                          <a:solidFill>
                            <a:srgbClr val="212121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 spc="-5">
                          <a:solidFill>
                            <a:srgbClr val="212121"/>
                          </a:solidFill>
                          <a:latin typeface="Arial MT"/>
                          <a:cs typeface="Arial MT"/>
                        </a:rPr>
                        <a:t>neurons</a:t>
                      </a:r>
                      <a:r>
                        <a:rPr dirty="0" sz="1200">
                          <a:solidFill>
                            <a:srgbClr val="212121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 spc="-10">
                          <a:solidFill>
                            <a:srgbClr val="212121"/>
                          </a:solidFill>
                          <a:latin typeface="Arial MT"/>
                          <a:cs typeface="Arial MT"/>
                        </a:rPr>
                        <a:t>are</a:t>
                      </a:r>
                      <a:r>
                        <a:rPr dirty="0" sz="1200" spc="-20">
                          <a:solidFill>
                            <a:srgbClr val="212121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 spc="5">
                          <a:solidFill>
                            <a:srgbClr val="212121"/>
                          </a:solidFill>
                          <a:latin typeface="Arial MT"/>
                          <a:cs typeface="Arial MT"/>
                        </a:rPr>
                        <a:t>in </a:t>
                      </a:r>
                      <a:r>
                        <a:rPr dirty="0" sz="1200" spc="-5">
                          <a:solidFill>
                            <a:srgbClr val="212121"/>
                          </a:solidFill>
                          <a:latin typeface="Arial MT"/>
                          <a:cs typeface="Arial MT"/>
                        </a:rPr>
                        <a:t>very</a:t>
                      </a:r>
                      <a:r>
                        <a:rPr dirty="0" sz="1200">
                          <a:solidFill>
                            <a:srgbClr val="212121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 spc="-5">
                          <a:solidFill>
                            <a:srgbClr val="212121"/>
                          </a:solidFill>
                          <a:latin typeface="Arial MT"/>
                          <a:cs typeface="Arial MT"/>
                        </a:rPr>
                        <a:t>close </a:t>
                      </a:r>
                      <a:r>
                        <a:rPr dirty="0" sz="1200" spc="-320">
                          <a:solidFill>
                            <a:srgbClr val="212121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 spc="-5">
                          <a:solidFill>
                            <a:srgbClr val="212121"/>
                          </a:solidFill>
                          <a:latin typeface="Arial MT"/>
                          <a:cs typeface="Arial MT"/>
                        </a:rPr>
                        <a:t>proximity.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4445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DDDDDD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10160">
                        <a:lnSpc>
                          <a:spcPct val="100000"/>
                        </a:lnSpc>
                      </a:pPr>
                      <a:r>
                        <a:rPr dirty="0" sz="1200">
                          <a:solidFill>
                            <a:srgbClr val="212121"/>
                          </a:solidFill>
                          <a:latin typeface="Arial MT"/>
                          <a:cs typeface="Arial MT"/>
                        </a:rPr>
                        <a:t>2.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DDDDDD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160" marR="246379">
                        <a:lnSpc>
                          <a:spcPct val="191900"/>
                        </a:lnSpc>
                        <a:spcBef>
                          <a:spcPts val="105"/>
                        </a:spcBef>
                      </a:pPr>
                      <a:r>
                        <a:rPr dirty="0" sz="1200">
                          <a:solidFill>
                            <a:srgbClr val="212121"/>
                          </a:solidFill>
                          <a:latin typeface="Arial MT"/>
                          <a:cs typeface="Arial MT"/>
                        </a:rPr>
                        <a:t>The </a:t>
                      </a:r>
                      <a:r>
                        <a:rPr dirty="0" sz="1200" spc="-10">
                          <a:solidFill>
                            <a:srgbClr val="212121"/>
                          </a:solidFill>
                          <a:latin typeface="Arial MT"/>
                          <a:cs typeface="Arial MT"/>
                        </a:rPr>
                        <a:t>membranes </a:t>
                      </a:r>
                      <a:r>
                        <a:rPr dirty="0" sz="1200">
                          <a:solidFill>
                            <a:srgbClr val="212121"/>
                          </a:solidFill>
                          <a:latin typeface="Arial MT"/>
                          <a:cs typeface="Arial MT"/>
                        </a:rPr>
                        <a:t>of pre- </a:t>
                      </a:r>
                      <a:r>
                        <a:rPr dirty="0" sz="1200" spc="-5">
                          <a:solidFill>
                            <a:srgbClr val="212121"/>
                          </a:solidFill>
                          <a:latin typeface="Arial MT"/>
                          <a:cs typeface="Arial MT"/>
                        </a:rPr>
                        <a:t>and </a:t>
                      </a:r>
                      <a:r>
                        <a:rPr dirty="0" sz="1200">
                          <a:solidFill>
                            <a:srgbClr val="212121"/>
                          </a:solidFill>
                          <a:latin typeface="Arial MT"/>
                          <a:cs typeface="Arial MT"/>
                        </a:rPr>
                        <a:t>post- </a:t>
                      </a:r>
                      <a:r>
                        <a:rPr dirty="0" sz="1200" spc="-5">
                          <a:solidFill>
                            <a:srgbClr val="212121"/>
                          </a:solidFill>
                          <a:latin typeface="Arial MT"/>
                          <a:cs typeface="Arial MT"/>
                        </a:rPr>
                        <a:t>synaptic </a:t>
                      </a:r>
                      <a:r>
                        <a:rPr dirty="0" sz="1200" spc="-320">
                          <a:solidFill>
                            <a:srgbClr val="212121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>
                          <a:solidFill>
                            <a:srgbClr val="212121"/>
                          </a:solidFill>
                          <a:latin typeface="Arial MT"/>
                          <a:cs typeface="Arial MT"/>
                        </a:rPr>
                        <a:t>neurons</a:t>
                      </a:r>
                      <a:r>
                        <a:rPr dirty="0" sz="1200" spc="-35">
                          <a:solidFill>
                            <a:srgbClr val="212121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>
                          <a:solidFill>
                            <a:srgbClr val="212121"/>
                          </a:solidFill>
                          <a:latin typeface="Arial MT"/>
                          <a:cs typeface="Arial MT"/>
                        </a:rPr>
                        <a:t>are</a:t>
                      </a:r>
                      <a:r>
                        <a:rPr dirty="0" sz="1200" spc="-5">
                          <a:solidFill>
                            <a:srgbClr val="212121"/>
                          </a:solidFill>
                          <a:latin typeface="Arial MT"/>
                          <a:cs typeface="Arial MT"/>
                        </a:rPr>
                        <a:t> separated </a:t>
                      </a:r>
                      <a:r>
                        <a:rPr dirty="0" sz="1200">
                          <a:solidFill>
                            <a:srgbClr val="212121"/>
                          </a:solidFill>
                          <a:latin typeface="Arial MT"/>
                          <a:cs typeface="Arial MT"/>
                        </a:rPr>
                        <a:t>by</a:t>
                      </a:r>
                      <a:r>
                        <a:rPr dirty="0" sz="1200" spc="-10">
                          <a:solidFill>
                            <a:srgbClr val="212121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 spc="-5">
                          <a:solidFill>
                            <a:srgbClr val="212121"/>
                          </a:solidFill>
                          <a:latin typeface="Arial MT"/>
                          <a:cs typeface="Arial MT"/>
                        </a:rPr>
                        <a:t>synaptic cleft.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9525">
                      <a:solidFill>
                        <a:srgbClr val="000000"/>
                      </a:solidFill>
                      <a:prstDash val="solid"/>
                    </a:lnL>
                    <a:lnT w="9525">
                      <a:solidFill>
                        <a:srgbClr val="DDDDDD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46367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150">
                        <a:latin typeface="Times New Roman"/>
                        <a:cs typeface="Times New Roman"/>
                      </a:endParaRPr>
                    </a:p>
                    <a:p>
                      <a:pPr marL="1016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>
                          <a:solidFill>
                            <a:srgbClr val="212121"/>
                          </a:solidFill>
                          <a:latin typeface="Arial MT"/>
                          <a:cs typeface="Arial MT"/>
                        </a:rPr>
                        <a:t>3.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160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dirty="0" sz="1200" spc="-5">
                          <a:solidFill>
                            <a:srgbClr val="212121"/>
                          </a:solidFill>
                          <a:latin typeface="Arial MT"/>
                          <a:cs typeface="Arial MT"/>
                        </a:rPr>
                        <a:t>Electrical</a:t>
                      </a:r>
                      <a:r>
                        <a:rPr dirty="0" sz="1200" spc="25">
                          <a:solidFill>
                            <a:srgbClr val="212121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 spc="-10">
                          <a:solidFill>
                            <a:srgbClr val="212121"/>
                          </a:solidFill>
                          <a:latin typeface="Arial MT"/>
                          <a:cs typeface="Arial MT"/>
                        </a:rPr>
                        <a:t>current</a:t>
                      </a:r>
                      <a:r>
                        <a:rPr dirty="0" sz="1200" spc="5">
                          <a:solidFill>
                            <a:srgbClr val="212121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 spc="-5">
                          <a:solidFill>
                            <a:srgbClr val="212121"/>
                          </a:solidFill>
                          <a:latin typeface="Arial MT"/>
                          <a:cs typeface="Arial MT"/>
                        </a:rPr>
                        <a:t>can</a:t>
                      </a:r>
                      <a:r>
                        <a:rPr dirty="0" sz="1200" spc="10">
                          <a:solidFill>
                            <a:srgbClr val="212121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 spc="-10">
                          <a:solidFill>
                            <a:srgbClr val="212121"/>
                          </a:solidFill>
                          <a:latin typeface="Arial MT"/>
                          <a:cs typeface="Arial MT"/>
                        </a:rPr>
                        <a:t>flow</a:t>
                      </a:r>
                      <a:r>
                        <a:rPr dirty="0" sz="1200" spc="-20">
                          <a:solidFill>
                            <a:srgbClr val="212121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>
                          <a:solidFill>
                            <a:srgbClr val="212121"/>
                          </a:solidFill>
                          <a:latin typeface="Arial MT"/>
                          <a:cs typeface="Arial MT"/>
                        </a:rPr>
                        <a:t>directly</a:t>
                      </a:r>
                      <a:r>
                        <a:rPr dirty="0" sz="1200" spc="5">
                          <a:solidFill>
                            <a:srgbClr val="212121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 spc="-5">
                          <a:solidFill>
                            <a:srgbClr val="212121"/>
                          </a:solidFill>
                          <a:latin typeface="Arial MT"/>
                          <a:cs typeface="Arial MT"/>
                        </a:rPr>
                        <a:t>from</a:t>
                      </a:r>
                      <a:endParaRPr sz="1200">
                        <a:latin typeface="Arial MT"/>
                        <a:cs typeface="Arial MT"/>
                      </a:endParaRPr>
                    </a:p>
                    <a:p>
                      <a:pPr marL="10160" marR="233045">
                        <a:lnSpc>
                          <a:spcPct val="191700"/>
                        </a:lnSpc>
                      </a:pPr>
                      <a:r>
                        <a:rPr dirty="0" sz="1200" spc="-5">
                          <a:solidFill>
                            <a:srgbClr val="212121"/>
                          </a:solidFill>
                          <a:latin typeface="Arial MT"/>
                          <a:cs typeface="Arial MT"/>
                        </a:rPr>
                        <a:t>one neuron into the other </a:t>
                      </a:r>
                      <a:r>
                        <a:rPr dirty="0" sz="1200">
                          <a:solidFill>
                            <a:srgbClr val="212121"/>
                          </a:solidFill>
                          <a:latin typeface="Arial MT"/>
                          <a:cs typeface="Arial MT"/>
                        </a:rPr>
                        <a:t>across </a:t>
                      </a:r>
                      <a:r>
                        <a:rPr dirty="0" sz="1200" spc="-10">
                          <a:solidFill>
                            <a:srgbClr val="212121"/>
                          </a:solidFill>
                          <a:latin typeface="Arial MT"/>
                          <a:cs typeface="Arial MT"/>
                        </a:rPr>
                        <a:t>the </a:t>
                      </a:r>
                      <a:r>
                        <a:rPr dirty="0" sz="1200" spc="-320">
                          <a:solidFill>
                            <a:srgbClr val="212121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 spc="-5">
                          <a:solidFill>
                            <a:srgbClr val="212121"/>
                          </a:solidFill>
                          <a:latin typeface="Arial MT"/>
                          <a:cs typeface="Arial MT"/>
                        </a:rPr>
                        <a:t>synapses.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762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150">
                        <a:latin typeface="Times New Roman"/>
                        <a:cs typeface="Times New Roman"/>
                      </a:endParaRPr>
                    </a:p>
                    <a:p>
                      <a:pPr marL="1016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>
                          <a:solidFill>
                            <a:srgbClr val="212121"/>
                          </a:solidFill>
                          <a:latin typeface="Arial MT"/>
                          <a:cs typeface="Arial MT"/>
                        </a:rPr>
                        <a:t>3.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160" marR="15240">
                        <a:lnSpc>
                          <a:spcPct val="191700"/>
                        </a:lnSpc>
                        <a:spcBef>
                          <a:spcPts val="110"/>
                        </a:spcBef>
                      </a:pPr>
                      <a:r>
                        <a:rPr dirty="0" sz="1200" spc="-5">
                          <a:solidFill>
                            <a:srgbClr val="212121"/>
                          </a:solidFill>
                          <a:latin typeface="Arial MT"/>
                          <a:cs typeface="Arial MT"/>
                        </a:rPr>
                        <a:t>Neurotransmitters </a:t>
                      </a:r>
                      <a:r>
                        <a:rPr dirty="0" sz="1200" spc="-10">
                          <a:solidFill>
                            <a:srgbClr val="212121"/>
                          </a:solidFill>
                          <a:latin typeface="Arial MT"/>
                          <a:cs typeface="Arial MT"/>
                        </a:rPr>
                        <a:t>are </a:t>
                      </a:r>
                      <a:r>
                        <a:rPr dirty="0" sz="1200">
                          <a:solidFill>
                            <a:srgbClr val="212121"/>
                          </a:solidFill>
                          <a:latin typeface="Arial MT"/>
                          <a:cs typeface="Arial MT"/>
                        </a:rPr>
                        <a:t>involved </a:t>
                      </a:r>
                      <a:r>
                        <a:rPr dirty="0" sz="1200" spc="5">
                          <a:solidFill>
                            <a:srgbClr val="212121"/>
                          </a:solidFill>
                          <a:latin typeface="Arial MT"/>
                          <a:cs typeface="Arial MT"/>
                        </a:rPr>
                        <a:t>in </a:t>
                      </a:r>
                      <a:r>
                        <a:rPr dirty="0" sz="1200" spc="-5">
                          <a:solidFill>
                            <a:srgbClr val="212121"/>
                          </a:solidFill>
                          <a:latin typeface="Arial MT"/>
                          <a:cs typeface="Arial MT"/>
                        </a:rPr>
                        <a:t>the transmis </a:t>
                      </a:r>
                      <a:r>
                        <a:rPr dirty="0" sz="1200" spc="-320">
                          <a:solidFill>
                            <a:srgbClr val="212121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>
                          <a:solidFill>
                            <a:srgbClr val="212121"/>
                          </a:solidFill>
                          <a:latin typeface="Arial MT"/>
                          <a:cs typeface="Arial MT"/>
                        </a:rPr>
                        <a:t>of</a:t>
                      </a:r>
                      <a:r>
                        <a:rPr dirty="0" sz="1200" spc="-5">
                          <a:solidFill>
                            <a:srgbClr val="212121"/>
                          </a:solidFill>
                          <a:latin typeface="Arial MT"/>
                          <a:cs typeface="Arial MT"/>
                        </a:rPr>
                        <a:t> impulses</a:t>
                      </a:r>
                      <a:r>
                        <a:rPr dirty="0" sz="1200">
                          <a:solidFill>
                            <a:srgbClr val="212121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 spc="-10">
                          <a:solidFill>
                            <a:srgbClr val="212121"/>
                          </a:solidFill>
                          <a:latin typeface="Arial MT"/>
                          <a:cs typeface="Arial MT"/>
                        </a:rPr>
                        <a:t>at</a:t>
                      </a:r>
                      <a:r>
                        <a:rPr dirty="0" sz="1200">
                          <a:solidFill>
                            <a:srgbClr val="212121"/>
                          </a:solidFill>
                          <a:latin typeface="Arial MT"/>
                          <a:cs typeface="Arial MT"/>
                        </a:rPr>
                        <a:t> the </a:t>
                      </a:r>
                      <a:r>
                        <a:rPr dirty="0" sz="1200" spc="-5">
                          <a:solidFill>
                            <a:srgbClr val="212121"/>
                          </a:solidFill>
                          <a:latin typeface="Arial MT"/>
                          <a:cs typeface="Arial MT"/>
                        </a:rPr>
                        <a:t>synapses.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13970">
                    <a:lnL w="9525">
                      <a:solidFill>
                        <a:srgbClr val="000000"/>
                      </a:solidFill>
                      <a:prstDash val="solid"/>
                    </a:lnL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758951">
                <a:tc>
                  <a:txBody>
                    <a:bodyPr/>
                    <a:lstStyle/>
                    <a:p>
                      <a:pPr marL="10160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dirty="0" sz="1200">
                          <a:solidFill>
                            <a:srgbClr val="212121"/>
                          </a:solidFill>
                          <a:latin typeface="Arial MT"/>
                          <a:cs typeface="Arial MT"/>
                        </a:rPr>
                        <a:t>4.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4445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160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dirty="0" sz="1200">
                          <a:solidFill>
                            <a:srgbClr val="212121"/>
                          </a:solidFill>
                          <a:latin typeface="Arial MT"/>
                          <a:cs typeface="Arial MT"/>
                        </a:rPr>
                        <a:t>This</a:t>
                      </a:r>
                      <a:r>
                        <a:rPr dirty="0" sz="1200" spc="-5">
                          <a:solidFill>
                            <a:srgbClr val="212121"/>
                          </a:solidFill>
                          <a:latin typeface="Arial MT"/>
                          <a:cs typeface="Arial MT"/>
                        </a:rPr>
                        <a:t> transmission</a:t>
                      </a:r>
                      <a:r>
                        <a:rPr dirty="0" sz="1200" spc="-25">
                          <a:solidFill>
                            <a:srgbClr val="212121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 spc="5">
                          <a:solidFill>
                            <a:srgbClr val="212121"/>
                          </a:solidFill>
                          <a:latin typeface="Arial MT"/>
                          <a:cs typeface="Arial MT"/>
                        </a:rPr>
                        <a:t>is</a:t>
                      </a:r>
                      <a:r>
                        <a:rPr dirty="0" sz="1200" spc="-5">
                          <a:solidFill>
                            <a:srgbClr val="212121"/>
                          </a:solidFill>
                          <a:latin typeface="Arial MT"/>
                          <a:cs typeface="Arial MT"/>
                        </a:rPr>
                        <a:t> faster.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4445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160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dirty="0" sz="1200">
                          <a:solidFill>
                            <a:srgbClr val="212121"/>
                          </a:solidFill>
                          <a:latin typeface="Arial MT"/>
                          <a:cs typeface="Arial MT"/>
                        </a:rPr>
                        <a:t>4.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4445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160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dirty="0" sz="1200">
                          <a:solidFill>
                            <a:srgbClr val="212121"/>
                          </a:solidFill>
                          <a:latin typeface="Arial MT"/>
                          <a:cs typeface="Arial MT"/>
                        </a:rPr>
                        <a:t>This</a:t>
                      </a:r>
                      <a:r>
                        <a:rPr dirty="0" sz="1200" spc="-10">
                          <a:solidFill>
                            <a:srgbClr val="212121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 spc="-5">
                          <a:solidFill>
                            <a:srgbClr val="212121"/>
                          </a:solidFill>
                          <a:latin typeface="Arial MT"/>
                          <a:cs typeface="Arial MT"/>
                        </a:rPr>
                        <a:t>transmission</a:t>
                      </a:r>
                      <a:r>
                        <a:rPr dirty="0" sz="1200" spc="-30">
                          <a:solidFill>
                            <a:srgbClr val="212121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 spc="5">
                          <a:solidFill>
                            <a:srgbClr val="212121"/>
                          </a:solidFill>
                          <a:latin typeface="Arial MT"/>
                          <a:cs typeface="Arial MT"/>
                        </a:rPr>
                        <a:t>is</a:t>
                      </a:r>
                      <a:r>
                        <a:rPr dirty="0" sz="1200" spc="-10">
                          <a:solidFill>
                            <a:srgbClr val="212121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 spc="-5">
                          <a:solidFill>
                            <a:srgbClr val="212121"/>
                          </a:solidFill>
                          <a:latin typeface="Arial MT"/>
                          <a:cs typeface="Arial MT"/>
                        </a:rPr>
                        <a:t>slower.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4445">
                    <a:lnL w="9525">
                      <a:solidFill>
                        <a:srgbClr val="000000"/>
                      </a:solidFill>
                      <a:prstDash val="solid"/>
                    </a:lnL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762253">
                <a:tc>
                  <a:txBody>
                    <a:bodyPr/>
                    <a:lstStyle/>
                    <a:p>
                      <a:pPr marL="10160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dirty="0" sz="1200">
                          <a:solidFill>
                            <a:srgbClr val="212121"/>
                          </a:solidFill>
                          <a:latin typeface="Arial MT"/>
                          <a:cs typeface="Arial MT"/>
                        </a:rPr>
                        <a:t>5.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4445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160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dirty="0" sz="1200">
                          <a:solidFill>
                            <a:srgbClr val="212121"/>
                          </a:solidFill>
                          <a:latin typeface="Arial MT"/>
                          <a:cs typeface="Arial MT"/>
                        </a:rPr>
                        <a:t>These</a:t>
                      </a:r>
                      <a:r>
                        <a:rPr dirty="0" sz="1200" spc="-10">
                          <a:solidFill>
                            <a:srgbClr val="212121"/>
                          </a:solidFill>
                          <a:latin typeface="Arial MT"/>
                          <a:cs typeface="Arial MT"/>
                        </a:rPr>
                        <a:t> are</a:t>
                      </a:r>
                      <a:r>
                        <a:rPr dirty="0" sz="1200" spc="-5">
                          <a:solidFill>
                            <a:srgbClr val="212121"/>
                          </a:solidFill>
                          <a:latin typeface="Arial MT"/>
                          <a:cs typeface="Arial MT"/>
                        </a:rPr>
                        <a:t> rare</a:t>
                      </a:r>
                      <a:r>
                        <a:rPr dirty="0" sz="1200" spc="-10">
                          <a:solidFill>
                            <a:srgbClr val="212121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 spc="5">
                          <a:solidFill>
                            <a:srgbClr val="212121"/>
                          </a:solidFill>
                          <a:latin typeface="Arial MT"/>
                          <a:cs typeface="Arial MT"/>
                        </a:rPr>
                        <a:t>in</a:t>
                      </a:r>
                      <a:r>
                        <a:rPr dirty="0" sz="1200" spc="-25">
                          <a:solidFill>
                            <a:srgbClr val="212121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 spc="-5">
                          <a:solidFill>
                            <a:srgbClr val="212121"/>
                          </a:solidFill>
                          <a:latin typeface="Arial MT"/>
                          <a:cs typeface="Arial MT"/>
                        </a:rPr>
                        <a:t>our</a:t>
                      </a:r>
                      <a:r>
                        <a:rPr dirty="0" sz="1200">
                          <a:solidFill>
                            <a:srgbClr val="212121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 spc="-10">
                          <a:solidFill>
                            <a:srgbClr val="212121"/>
                          </a:solidFill>
                          <a:latin typeface="Arial MT"/>
                          <a:cs typeface="Arial MT"/>
                        </a:rPr>
                        <a:t>system.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4445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160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dirty="0" sz="1200">
                          <a:solidFill>
                            <a:srgbClr val="212121"/>
                          </a:solidFill>
                          <a:latin typeface="Arial MT"/>
                          <a:cs typeface="Arial MT"/>
                        </a:rPr>
                        <a:t>5.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4445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160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dirty="0" sz="1200">
                          <a:solidFill>
                            <a:srgbClr val="212121"/>
                          </a:solidFill>
                          <a:latin typeface="Arial MT"/>
                          <a:cs typeface="Arial MT"/>
                        </a:rPr>
                        <a:t>These</a:t>
                      </a:r>
                      <a:r>
                        <a:rPr dirty="0" sz="1200" spc="-15">
                          <a:solidFill>
                            <a:srgbClr val="212121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 spc="-10">
                          <a:solidFill>
                            <a:srgbClr val="212121"/>
                          </a:solidFill>
                          <a:latin typeface="Arial MT"/>
                          <a:cs typeface="Arial MT"/>
                        </a:rPr>
                        <a:t>are common </a:t>
                      </a:r>
                      <a:r>
                        <a:rPr dirty="0" sz="1200" spc="5">
                          <a:solidFill>
                            <a:srgbClr val="212121"/>
                          </a:solidFill>
                          <a:latin typeface="Arial MT"/>
                          <a:cs typeface="Arial MT"/>
                        </a:rPr>
                        <a:t>in</a:t>
                      </a:r>
                      <a:r>
                        <a:rPr dirty="0" sz="1200" spc="-10">
                          <a:solidFill>
                            <a:srgbClr val="212121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>
                          <a:solidFill>
                            <a:srgbClr val="212121"/>
                          </a:solidFill>
                          <a:latin typeface="Arial MT"/>
                          <a:cs typeface="Arial MT"/>
                        </a:rPr>
                        <a:t>our</a:t>
                      </a:r>
                      <a:r>
                        <a:rPr dirty="0" sz="1200" spc="-20">
                          <a:solidFill>
                            <a:srgbClr val="212121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 spc="-5">
                          <a:solidFill>
                            <a:srgbClr val="212121"/>
                          </a:solidFill>
                          <a:latin typeface="Arial MT"/>
                          <a:cs typeface="Arial MT"/>
                        </a:rPr>
                        <a:t>system.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4445">
                    <a:lnL w="9525">
                      <a:solidFill>
                        <a:srgbClr val="000000"/>
                      </a:solidFill>
                      <a:prstDash val="solid"/>
                    </a:lnL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3" name="object 3"/>
          <p:cNvSpPr txBox="1"/>
          <p:nvPr/>
        </p:nvSpPr>
        <p:spPr>
          <a:xfrm>
            <a:off x="902004" y="5761990"/>
            <a:ext cx="5941695" cy="3340100"/>
          </a:xfrm>
          <a:prstGeom prst="rect">
            <a:avLst/>
          </a:prstGeom>
        </p:spPr>
        <p:txBody>
          <a:bodyPr wrap="square" lIns="0" tIns="23495" rIns="0" bIns="0" rtlCol="0" vert="horz">
            <a:spAutoFit/>
          </a:bodyPr>
          <a:lstStyle/>
          <a:p>
            <a:pPr marL="12700" marR="194310">
              <a:lnSpc>
                <a:spcPts val="1390"/>
              </a:lnSpc>
              <a:spcBef>
                <a:spcPts val="185"/>
              </a:spcBef>
            </a:pPr>
            <a:r>
              <a:rPr dirty="0" sz="1200" b="1">
                <a:solidFill>
                  <a:srgbClr val="212121"/>
                </a:solidFill>
                <a:latin typeface="Arial"/>
                <a:cs typeface="Arial"/>
              </a:rPr>
              <a:t>Q3.</a:t>
            </a:r>
            <a:r>
              <a:rPr dirty="0" sz="1200" spc="5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spc="-10" b="1">
                <a:solidFill>
                  <a:srgbClr val="212121"/>
                </a:solidFill>
                <a:latin typeface="Arial"/>
                <a:cs typeface="Arial"/>
              </a:rPr>
              <a:t>Neural</a:t>
            </a:r>
            <a:r>
              <a:rPr dirty="0" sz="1200" spc="5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spc="-5" b="1">
                <a:solidFill>
                  <a:srgbClr val="212121"/>
                </a:solidFill>
                <a:latin typeface="Arial"/>
                <a:cs typeface="Arial"/>
              </a:rPr>
              <a:t>system</a:t>
            </a:r>
            <a:r>
              <a:rPr dirty="0" sz="1200" spc="-10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spc="-5" b="1">
                <a:solidFill>
                  <a:srgbClr val="212121"/>
                </a:solidFill>
                <a:latin typeface="Arial"/>
                <a:cs typeface="Arial"/>
              </a:rPr>
              <a:t>and</a:t>
            </a:r>
            <a:r>
              <a:rPr dirty="0" sz="1200" spc="15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spc="-5" b="1">
                <a:solidFill>
                  <a:srgbClr val="212121"/>
                </a:solidFill>
                <a:latin typeface="Arial"/>
                <a:cs typeface="Arial"/>
              </a:rPr>
              <a:t>computers</a:t>
            </a:r>
            <a:r>
              <a:rPr dirty="0" sz="1200" spc="5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spc="-10" b="1">
                <a:solidFill>
                  <a:srgbClr val="212121"/>
                </a:solidFill>
                <a:latin typeface="Arial"/>
                <a:cs typeface="Arial"/>
              </a:rPr>
              <a:t>share</a:t>
            </a:r>
            <a:r>
              <a:rPr dirty="0" sz="1200" spc="5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spc="-5" b="1">
                <a:solidFill>
                  <a:srgbClr val="212121"/>
                </a:solidFill>
                <a:latin typeface="Arial"/>
                <a:cs typeface="Arial"/>
              </a:rPr>
              <a:t>certain common</a:t>
            </a:r>
            <a:r>
              <a:rPr dirty="0" sz="1200" spc="-10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spc="-5" b="1">
                <a:solidFill>
                  <a:srgbClr val="212121"/>
                </a:solidFill>
                <a:latin typeface="Arial"/>
                <a:cs typeface="Arial"/>
              </a:rPr>
              <a:t>features.</a:t>
            </a:r>
            <a:r>
              <a:rPr dirty="0" sz="1200" spc="5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spc="-10" b="1">
                <a:solidFill>
                  <a:srgbClr val="212121"/>
                </a:solidFill>
                <a:latin typeface="Arial"/>
                <a:cs typeface="Arial"/>
              </a:rPr>
              <a:t>Comment</a:t>
            </a:r>
            <a:r>
              <a:rPr dirty="0" sz="1200" spc="10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b="1">
                <a:solidFill>
                  <a:srgbClr val="212121"/>
                </a:solidFill>
                <a:latin typeface="Arial"/>
                <a:cs typeface="Arial"/>
              </a:rPr>
              <a:t>in </a:t>
            </a:r>
            <a:r>
              <a:rPr dirty="0" sz="1200" spc="-315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spc="-5" b="1">
                <a:solidFill>
                  <a:srgbClr val="212121"/>
                </a:solidFill>
                <a:latin typeface="Arial"/>
                <a:cs typeface="Arial"/>
              </a:rPr>
              <a:t>five</a:t>
            </a:r>
            <a:r>
              <a:rPr dirty="0" sz="1200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spc="-5" b="1">
                <a:solidFill>
                  <a:srgbClr val="212121"/>
                </a:solidFill>
                <a:latin typeface="Arial"/>
                <a:cs typeface="Arial"/>
              </a:rPr>
              <a:t>lines.</a:t>
            </a:r>
            <a:r>
              <a:rPr dirty="0" sz="1200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spc="-5" b="1">
                <a:solidFill>
                  <a:srgbClr val="212121"/>
                </a:solidFill>
                <a:latin typeface="Arial"/>
                <a:cs typeface="Arial"/>
              </a:rPr>
              <a:t>(Hint:</a:t>
            </a:r>
            <a:r>
              <a:rPr dirty="0" sz="1200" spc="5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spc="-5" b="1">
                <a:solidFill>
                  <a:srgbClr val="212121"/>
                </a:solidFill>
                <a:latin typeface="Arial"/>
                <a:cs typeface="Arial"/>
              </a:rPr>
              <a:t>CPU,</a:t>
            </a:r>
            <a:r>
              <a:rPr dirty="0" sz="1200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spc="-5" b="1">
                <a:solidFill>
                  <a:srgbClr val="212121"/>
                </a:solidFill>
                <a:latin typeface="Arial"/>
                <a:cs typeface="Arial"/>
              </a:rPr>
              <a:t>input-output</a:t>
            </a:r>
            <a:r>
              <a:rPr dirty="0" sz="1200" spc="5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spc="-5" b="1">
                <a:solidFill>
                  <a:srgbClr val="212121"/>
                </a:solidFill>
                <a:latin typeface="Arial"/>
                <a:cs typeface="Arial"/>
              </a:rPr>
              <a:t>devices).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ts val="1320"/>
              </a:lnSpc>
            </a:pPr>
            <a:r>
              <a:rPr dirty="0" sz="1200" spc="-10" b="1">
                <a:solidFill>
                  <a:srgbClr val="212121"/>
                </a:solidFill>
                <a:latin typeface="Arial"/>
                <a:cs typeface="Arial"/>
              </a:rPr>
              <a:t>Ans:</a:t>
            </a:r>
            <a:r>
              <a:rPr dirty="0" sz="1200" spc="15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Neural</a:t>
            </a:r>
            <a:r>
              <a:rPr dirty="0" sz="1200" spc="2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system</a:t>
            </a:r>
            <a:r>
              <a:rPr dirty="0" sz="1200" spc="-4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and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computers</a:t>
            </a:r>
            <a:r>
              <a:rPr dirty="0" sz="1200" spc="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share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certain</a:t>
            </a:r>
            <a:r>
              <a:rPr dirty="0" sz="1200" spc="-1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212121"/>
                </a:solidFill>
                <a:latin typeface="Arial MT"/>
                <a:cs typeface="Arial MT"/>
              </a:rPr>
              <a:t>common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 features.</a:t>
            </a:r>
            <a:r>
              <a:rPr dirty="0" sz="1200" spc="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The</a:t>
            </a:r>
            <a:r>
              <a:rPr dirty="0" sz="1200" spc="-2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212121"/>
                </a:solidFill>
                <a:latin typeface="Arial MT"/>
                <a:cs typeface="Arial MT"/>
              </a:rPr>
              <a:t>neural</a:t>
            </a:r>
            <a:r>
              <a:rPr dirty="0" sz="1200" spc="2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system</a:t>
            </a:r>
            <a:endParaRPr sz="1200">
              <a:latin typeface="Arial MT"/>
              <a:cs typeface="Arial MT"/>
            </a:endParaRPr>
          </a:p>
          <a:p>
            <a:pPr marL="12700" marR="5080">
              <a:lnSpc>
                <a:spcPct val="96300"/>
              </a:lnSpc>
              <a:spcBef>
                <a:spcPts val="45"/>
              </a:spcBef>
            </a:pP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has</a:t>
            </a:r>
            <a:r>
              <a:rPr dirty="0" sz="1200" spc="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brain</a:t>
            </a:r>
            <a:r>
              <a:rPr dirty="0" sz="1200" spc="-1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as</a:t>
            </a:r>
            <a:r>
              <a:rPr dirty="0" sz="1200" spc="1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212121"/>
                </a:solidFill>
                <a:latin typeface="Arial MT"/>
                <a:cs typeface="Arial MT"/>
              </a:rPr>
              <a:t>command</a:t>
            </a:r>
            <a:r>
              <a:rPr dirty="0" sz="1200" spc="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and</a:t>
            </a:r>
            <a:r>
              <a:rPr dirty="0" sz="1200" spc="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control</a:t>
            </a:r>
            <a:r>
              <a:rPr dirty="0" sz="1200" spc="3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centre</a:t>
            </a:r>
            <a:r>
              <a:rPr dirty="0" sz="1200" spc="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similar</a:t>
            </a:r>
            <a:r>
              <a:rPr dirty="0" sz="1200" spc="-1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to</a:t>
            </a:r>
            <a:r>
              <a:rPr dirty="0" sz="1200" spc="1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the</a:t>
            </a:r>
            <a:r>
              <a:rPr dirty="0" sz="1200" spc="-1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computer</a:t>
            </a:r>
            <a:r>
              <a:rPr dirty="0" sz="1200" spc="1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that</a:t>
            </a:r>
            <a:r>
              <a:rPr dirty="0" sz="1200" spc="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has</a:t>
            </a:r>
            <a:r>
              <a:rPr dirty="0" sz="1200" spc="-2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CPU</a:t>
            </a:r>
            <a:r>
              <a:rPr dirty="0" sz="1200" spc="1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(Central </a:t>
            </a:r>
            <a:r>
              <a:rPr dirty="0" sz="1200" spc="-32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processing</a:t>
            </a:r>
            <a:r>
              <a:rPr dirty="0" sz="1200" spc="-1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unit).</a:t>
            </a:r>
            <a:r>
              <a:rPr dirty="0" sz="1200" spc="1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Sensory</a:t>
            </a:r>
            <a:r>
              <a:rPr dirty="0" sz="1200" spc="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organs</a:t>
            </a:r>
            <a:r>
              <a:rPr dirty="0" sz="1200" spc="1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212121"/>
                </a:solidFill>
                <a:latin typeface="Arial MT"/>
                <a:cs typeface="Arial MT"/>
              </a:rPr>
              <a:t>are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input</a:t>
            </a:r>
            <a:r>
              <a:rPr dirty="0" sz="1200" spc="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devices</a:t>
            </a:r>
            <a:r>
              <a:rPr dirty="0" sz="1200" spc="1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212121"/>
                </a:solidFill>
                <a:latin typeface="Arial MT"/>
                <a:cs typeface="Arial MT"/>
              </a:rPr>
              <a:t>of</a:t>
            </a:r>
            <a:r>
              <a:rPr dirty="0" sz="1200" spc="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212121"/>
                </a:solidFill>
                <a:latin typeface="Arial MT"/>
                <a:cs typeface="Arial MT"/>
              </a:rPr>
              <a:t>neural</a:t>
            </a:r>
            <a:r>
              <a:rPr dirty="0" sz="1200" spc="3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system</a:t>
            </a:r>
            <a:r>
              <a:rPr dirty="0" sz="1200" spc="-3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like</a:t>
            </a:r>
            <a:r>
              <a:rPr dirty="0" sz="1200" spc="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the</a:t>
            </a:r>
            <a:r>
              <a:rPr dirty="0" sz="1200" spc="1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212121"/>
                </a:solidFill>
                <a:latin typeface="Arial MT"/>
                <a:cs typeface="Arial MT"/>
              </a:rPr>
              <a:t>mouse</a:t>
            </a:r>
            <a:r>
              <a:rPr dirty="0" sz="1200" spc="1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and </a:t>
            </a:r>
            <a:r>
              <a:rPr dirty="0" sz="1200" spc="-32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keyboard of the </a:t>
            </a:r>
            <a:r>
              <a:rPr dirty="0" sz="1200" spc="-10">
                <a:solidFill>
                  <a:srgbClr val="212121"/>
                </a:solidFill>
                <a:latin typeface="Arial MT"/>
                <a:cs typeface="Arial MT"/>
              </a:rPr>
              <a:t>computer. 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Responses of the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body 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are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the output </a:t>
            </a:r>
            <a:r>
              <a:rPr dirty="0" sz="1200" spc="-10">
                <a:solidFill>
                  <a:srgbClr val="212121"/>
                </a:solidFill>
                <a:latin typeface="Arial MT"/>
                <a:cs typeface="Arial MT"/>
              </a:rPr>
              <a:t>of 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the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neural 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 system.like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the</a:t>
            </a:r>
            <a:r>
              <a:rPr dirty="0" sz="1200" spc="-2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data</a:t>
            </a:r>
            <a:r>
              <a:rPr dirty="0" sz="1200" spc="-1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analysis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 and</a:t>
            </a:r>
            <a:r>
              <a:rPr dirty="0" sz="1200" spc="-1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typed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material</a:t>
            </a:r>
            <a:r>
              <a:rPr dirty="0" sz="1200" spc="2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212121"/>
                </a:solidFill>
                <a:latin typeface="Arial MT"/>
                <a:cs typeface="Arial MT"/>
              </a:rPr>
              <a:t>of</a:t>
            </a:r>
            <a:r>
              <a:rPr dirty="0" sz="1200" spc="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the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computer.</a:t>
            </a:r>
            <a:r>
              <a:rPr dirty="0" sz="1200" spc="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Nerves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212121"/>
                </a:solidFill>
                <a:latin typeface="Arial MT"/>
                <a:cs typeface="Arial MT"/>
              </a:rPr>
              <a:t>are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 comparable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 to </a:t>
            </a:r>
            <a:r>
              <a:rPr dirty="0" sz="1200" spc="-10">
                <a:solidFill>
                  <a:srgbClr val="212121"/>
                </a:solidFill>
                <a:latin typeface="Arial MT"/>
                <a:cs typeface="Arial MT"/>
              </a:rPr>
              <a:t>the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wires</a:t>
            </a:r>
            <a:r>
              <a:rPr dirty="0" sz="1200" spc="-2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of the </a:t>
            </a:r>
            <a:r>
              <a:rPr dirty="0" sz="1200" spc="-10">
                <a:solidFill>
                  <a:srgbClr val="212121"/>
                </a:solidFill>
                <a:latin typeface="Arial MT"/>
                <a:cs typeface="Arial MT"/>
              </a:rPr>
              <a:t>computers.</a:t>
            </a:r>
            <a:endParaRPr sz="12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650">
              <a:latin typeface="Arial MT"/>
              <a:cs typeface="Arial MT"/>
            </a:endParaRPr>
          </a:p>
          <a:p>
            <a:pPr marL="12700" marR="133350">
              <a:lnSpc>
                <a:spcPts val="1370"/>
              </a:lnSpc>
            </a:pPr>
            <a:r>
              <a:rPr dirty="0" sz="1200" b="1">
                <a:solidFill>
                  <a:srgbClr val="212121"/>
                </a:solidFill>
                <a:latin typeface="Arial"/>
                <a:cs typeface="Arial"/>
              </a:rPr>
              <a:t>Q4. </a:t>
            </a:r>
            <a:r>
              <a:rPr dirty="0" sz="1200" spc="-15" b="1">
                <a:solidFill>
                  <a:srgbClr val="212121"/>
                </a:solidFill>
                <a:latin typeface="Arial"/>
                <a:cs typeface="Arial"/>
              </a:rPr>
              <a:t>If</a:t>
            </a:r>
            <a:r>
              <a:rPr dirty="0" sz="1200" spc="10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spc="-5" b="1">
                <a:solidFill>
                  <a:srgbClr val="212121"/>
                </a:solidFill>
                <a:latin typeface="Arial"/>
                <a:cs typeface="Arial"/>
              </a:rPr>
              <a:t>someone</a:t>
            </a:r>
            <a:r>
              <a:rPr dirty="0" sz="1200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spc="-5" b="1">
                <a:solidFill>
                  <a:srgbClr val="212121"/>
                </a:solidFill>
                <a:latin typeface="Arial"/>
                <a:cs typeface="Arial"/>
              </a:rPr>
              <a:t>receives</a:t>
            </a:r>
            <a:r>
              <a:rPr dirty="0" sz="1200" spc="5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spc="-5" b="1">
                <a:solidFill>
                  <a:srgbClr val="212121"/>
                </a:solidFill>
                <a:latin typeface="Arial"/>
                <a:cs typeface="Arial"/>
              </a:rPr>
              <a:t>a</a:t>
            </a:r>
            <a:r>
              <a:rPr dirty="0" sz="1200" spc="5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spc="-5" b="1">
                <a:solidFill>
                  <a:srgbClr val="212121"/>
                </a:solidFill>
                <a:latin typeface="Arial"/>
                <a:cs typeface="Arial"/>
              </a:rPr>
              <a:t>blow</a:t>
            </a:r>
            <a:r>
              <a:rPr dirty="0" sz="1200" spc="-15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b="1">
                <a:solidFill>
                  <a:srgbClr val="212121"/>
                </a:solidFill>
                <a:latin typeface="Arial"/>
                <a:cs typeface="Arial"/>
              </a:rPr>
              <a:t>on</a:t>
            </a:r>
            <a:r>
              <a:rPr dirty="0" sz="1200" spc="-15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spc="-5" b="1">
                <a:solidFill>
                  <a:srgbClr val="212121"/>
                </a:solidFill>
                <a:latin typeface="Arial"/>
                <a:cs typeface="Arial"/>
              </a:rPr>
              <a:t>the</a:t>
            </a:r>
            <a:r>
              <a:rPr dirty="0" sz="1200" spc="5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spc="-5" b="1">
                <a:solidFill>
                  <a:srgbClr val="212121"/>
                </a:solidFill>
                <a:latin typeface="Arial"/>
                <a:cs typeface="Arial"/>
              </a:rPr>
              <a:t>back</a:t>
            </a:r>
            <a:r>
              <a:rPr dirty="0" sz="1200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spc="5" b="1">
                <a:solidFill>
                  <a:srgbClr val="212121"/>
                </a:solidFill>
                <a:latin typeface="Arial"/>
                <a:cs typeface="Arial"/>
              </a:rPr>
              <a:t>of</a:t>
            </a:r>
            <a:r>
              <a:rPr dirty="0" sz="1200" spc="50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neck</a:t>
            </a:r>
            <a:r>
              <a:rPr dirty="0" sz="1200" spc="-5" b="1">
                <a:solidFill>
                  <a:srgbClr val="212121"/>
                </a:solidFill>
                <a:latin typeface="Arial"/>
                <a:cs typeface="Arial"/>
              </a:rPr>
              <a:t>,</a:t>
            </a:r>
            <a:r>
              <a:rPr dirty="0" sz="1200" spc="5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spc="-5" b="1">
                <a:solidFill>
                  <a:srgbClr val="212121"/>
                </a:solidFill>
                <a:latin typeface="Arial"/>
                <a:cs typeface="Arial"/>
              </a:rPr>
              <a:t>what</a:t>
            </a:r>
            <a:r>
              <a:rPr dirty="0" sz="1200" spc="5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spc="-10" b="1">
                <a:solidFill>
                  <a:srgbClr val="212121"/>
                </a:solidFill>
                <a:latin typeface="Arial"/>
                <a:cs typeface="Arial"/>
              </a:rPr>
              <a:t>would</a:t>
            </a:r>
            <a:r>
              <a:rPr dirty="0" sz="1200" spc="15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b="1">
                <a:solidFill>
                  <a:srgbClr val="212121"/>
                </a:solidFill>
                <a:latin typeface="Arial"/>
                <a:cs typeface="Arial"/>
              </a:rPr>
              <a:t>be</a:t>
            </a:r>
            <a:r>
              <a:rPr dirty="0" sz="1200" spc="-10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spc="-5" b="1">
                <a:solidFill>
                  <a:srgbClr val="212121"/>
                </a:solidFill>
                <a:latin typeface="Arial"/>
                <a:cs typeface="Arial"/>
              </a:rPr>
              <a:t>the</a:t>
            </a:r>
            <a:r>
              <a:rPr dirty="0" sz="1200" spc="5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spc="-5" b="1">
                <a:solidFill>
                  <a:srgbClr val="212121"/>
                </a:solidFill>
                <a:latin typeface="Arial"/>
                <a:cs typeface="Arial"/>
              </a:rPr>
              <a:t>effect</a:t>
            </a:r>
            <a:r>
              <a:rPr dirty="0" sz="1200" spc="-15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b="1">
                <a:solidFill>
                  <a:srgbClr val="212121"/>
                </a:solidFill>
                <a:latin typeface="Arial"/>
                <a:cs typeface="Arial"/>
              </a:rPr>
              <a:t>on </a:t>
            </a:r>
            <a:r>
              <a:rPr dirty="0" sz="1200" spc="-315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spc="-5" b="1">
                <a:solidFill>
                  <a:srgbClr val="212121"/>
                </a:solidFill>
                <a:latin typeface="Arial"/>
                <a:cs typeface="Arial"/>
              </a:rPr>
              <a:t>the person’s</a:t>
            </a:r>
            <a:r>
              <a:rPr dirty="0" sz="1200" spc="5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spc="-10" b="1">
                <a:solidFill>
                  <a:srgbClr val="212121"/>
                </a:solidFill>
                <a:latin typeface="Arial"/>
                <a:cs typeface="Arial"/>
              </a:rPr>
              <a:t>CNS?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ts val="1320"/>
              </a:lnSpc>
            </a:pPr>
            <a:r>
              <a:rPr dirty="0" sz="1200" spc="-5" b="1">
                <a:solidFill>
                  <a:srgbClr val="212121"/>
                </a:solidFill>
                <a:latin typeface="Arial"/>
                <a:cs typeface="Arial"/>
              </a:rPr>
              <a:t>Ans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:</a:t>
            </a:r>
            <a:r>
              <a:rPr dirty="0" sz="1200" spc="1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If</a:t>
            </a:r>
            <a:r>
              <a:rPr dirty="0" sz="1200" spc="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212121"/>
                </a:solidFill>
                <a:latin typeface="Arial MT"/>
                <a:cs typeface="Arial MT"/>
              </a:rPr>
              <a:t>someone</a:t>
            </a:r>
            <a:r>
              <a:rPr dirty="0" sz="1200" spc="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receives</a:t>
            </a:r>
            <a:r>
              <a:rPr dirty="0" sz="1200" spc="-1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a</a:t>
            </a:r>
            <a:r>
              <a:rPr dirty="0" sz="1200" spc="1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blow</a:t>
            </a:r>
            <a:r>
              <a:rPr dirty="0" sz="1200" spc="-2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on</a:t>
            </a:r>
            <a:r>
              <a:rPr dirty="0" sz="1200" spc="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the</a:t>
            </a:r>
            <a:r>
              <a:rPr dirty="0" sz="1200" spc="1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212121"/>
                </a:solidFill>
                <a:latin typeface="Arial MT"/>
                <a:cs typeface="Arial MT"/>
              </a:rPr>
              <a:t>back</a:t>
            </a:r>
            <a:r>
              <a:rPr dirty="0" sz="1200" spc="-2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of</a:t>
            </a:r>
            <a:r>
              <a:rPr dirty="0" sz="1200" spc="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neck,</a:t>
            </a:r>
            <a:r>
              <a:rPr dirty="0" sz="1200" spc="-1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10">
                <a:solidFill>
                  <a:srgbClr val="212121"/>
                </a:solidFill>
                <a:latin typeface="Arial MT"/>
                <a:cs typeface="Arial MT"/>
              </a:rPr>
              <a:t>it </a:t>
            </a:r>
            <a:r>
              <a:rPr dirty="0" sz="1200" spc="-15">
                <a:solidFill>
                  <a:srgbClr val="212121"/>
                </a:solidFill>
                <a:latin typeface="Arial MT"/>
                <a:cs typeface="Arial MT"/>
              </a:rPr>
              <a:t>may</a:t>
            </a:r>
            <a:r>
              <a:rPr dirty="0" sz="1200" spc="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result</a:t>
            </a:r>
            <a:r>
              <a:rPr dirty="0" sz="1200" spc="-2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5">
                <a:solidFill>
                  <a:srgbClr val="212121"/>
                </a:solidFill>
                <a:latin typeface="Arial MT"/>
                <a:cs typeface="Arial MT"/>
              </a:rPr>
              <a:t>in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the</a:t>
            </a:r>
            <a:r>
              <a:rPr dirty="0" sz="1200" spc="-1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dislocation</a:t>
            </a:r>
            <a:r>
              <a:rPr dirty="0" sz="1200" spc="-1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of</a:t>
            </a:r>
            <a:endParaRPr sz="1200">
              <a:latin typeface="Arial MT"/>
              <a:cs typeface="Arial MT"/>
            </a:endParaRPr>
          </a:p>
          <a:p>
            <a:pPr marL="12700" marR="393065">
              <a:lnSpc>
                <a:spcPts val="1390"/>
              </a:lnSpc>
              <a:spcBef>
                <a:spcPts val="80"/>
              </a:spcBef>
            </a:pP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the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cervical</a:t>
            </a:r>
            <a:r>
              <a:rPr dirty="0" sz="1200" spc="2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vertebrae</a:t>
            </a:r>
            <a:r>
              <a:rPr dirty="0" sz="1200" spc="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that</a:t>
            </a:r>
            <a:r>
              <a:rPr dirty="0" sz="1200" spc="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15">
                <a:solidFill>
                  <a:srgbClr val="212121"/>
                </a:solidFill>
                <a:latin typeface="Arial MT"/>
                <a:cs typeface="Arial MT"/>
              </a:rPr>
              <a:t>may</a:t>
            </a:r>
            <a:r>
              <a:rPr dirty="0" sz="1200" spc="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lead to</a:t>
            </a:r>
            <a:r>
              <a:rPr dirty="0" sz="1200" spc="-1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the</a:t>
            </a:r>
            <a:r>
              <a:rPr dirty="0" sz="1200" spc="-1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injury</a:t>
            </a:r>
            <a:r>
              <a:rPr dirty="0" sz="1200" spc="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of</a:t>
            </a:r>
            <a:r>
              <a:rPr dirty="0" sz="1200" spc="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the</a:t>
            </a:r>
            <a:r>
              <a:rPr dirty="0" sz="1200" spc="-2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spinal</a:t>
            </a:r>
            <a:r>
              <a:rPr dirty="0" sz="1200" spc="2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cord</a:t>
            </a:r>
            <a:r>
              <a:rPr dirty="0" sz="1200" spc="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passes</a:t>
            </a:r>
            <a:r>
              <a:rPr dirty="0" sz="1200" spc="-2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through </a:t>
            </a:r>
            <a:r>
              <a:rPr dirty="0" sz="1200" spc="-32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neural</a:t>
            </a:r>
            <a:r>
              <a:rPr dirty="0" sz="1200" spc="2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canal.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Injury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 of </a:t>
            </a:r>
            <a:r>
              <a:rPr dirty="0" sz="1200" spc="-10">
                <a:solidFill>
                  <a:srgbClr val="212121"/>
                </a:solidFill>
                <a:latin typeface="Arial MT"/>
                <a:cs typeface="Arial MT"/>
              </a:rPr>
              <a:t>spinal</a:t>
            </a:r>
            <a:r>
              <a:rPr dirty="0" sz="1200" spc="2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cord </a:t>
            </a:r>
            <a:r>
              <a:rPr dirty="0" sz="1200" spc="-15">
                <a:solidFill>
                  <a:srgbClr val="212121"/>
                </a:solidFill>
                <a:latin typeface="Arial MT"/>
                <a:cs typeface="Arial MT"/>
              </a:rPr>
              <a:t>may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lead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 to</a:t>
            </a:r>
            <a:r>
              <a:rPr dirty="0" sz="1200" spc="-1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paralysis.</a:t>
            </a:r>
            <a:endParaRPr sz="12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550">
              <a:latin typeface="Arial MT"/>
              <a:cs typeface="Arial MT"/>
            </a:endParaRPr>
          </a:p>
          <a:p>
            <a:pPr marL="12700">
              <a:lnSpc>
                <a:spcPts val="1415"/>
              </a:lnSpc>
            </a:pPr>
            <a:r>
              <a:rPr dirty="0" sz="1200" b="1">
                <a:solidFill>
                  <a:srgbClr val="212121"/>
                </a:solidFill>
                <a:latin typeface="Arial"/>
                <a:cs typeface="Arial"/>
              </a:rPr>
              <a:t>Q5.</a:t>
            </a:r>
            <a:r>
              <a:rPr dirty="0" sz="1200" spc="-5" b="1">
                <a:solidFill>
                  <a:srgbClr val="212121"/>
                </a:solidFill>
                <a:latin typeface="Arial"/>
                <a:cs typeface="Arial"/>
              </a:rPr>
              <a:t> What</a:t>
            </a:r>
            <a:r>
              <a:rPr dirty="0" sz="1200" spc="5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spc="-5" b="1">
                <a:solidFill>
                  <a:srgbClr val="212121"/>
                </a:solidFill>
                <a:latin typeface="Arial"/>
                <a:cs typeface="Arial"/>
              </a:rPr>
              <a:t>is the</a:t>
            </a:r>
            <a:r>
              <a:rPr dirty="0" sz="1200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spc="-5" b="1">
                <a:solidFill>
                  <a:srgbClr val="212121"/>
                </a:solidFill>
                <a:latin typeface="Arial"/>
                <a:cs typeface="Arial"/>
              </a:rPr>
              <a:t>function</a:t>
            </a:r>
            <a:r>
              <a:rPr dirty="0" sz="1200" spc="-15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spc="-5" b="1">
                <a:solidFill>
                  <a:srgbClr val="212121"/>
                </a:solidFill>
                <a:latin typeface="Arial"/>
                <a:cs typeface="Arial"/>
              </a:rPr>
              <a:t>ascribed</a:t>
            </a:r>
            <a:r>
              <a:rPr dirty="0" sz="1200" spc="-20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b="1">
                <a:solidFill>
                  <a:srgbClr val="212121"/>
                </a:solidFill>
                <a:latin typeface="Arial"/>
                <a:cs typeface="Arial"/>
              </a:rPr>
              <a:t>to</a:t>
            </a:r>
            <a:r>
              <a:rPr dirty="0" sz="1200" spc="40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Eustachian</a:t>
            </a:r>
            <a:r>
              <a:rPr dirty="0" sz="1200" spc="-1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 b="1">
                <a:solidFill>
                  <a:srgbClr val="212121"/>
                </a:solidFill>
                <a:latin typeface="Arial"/>
                <a:cs typeface="Arial"/>
              </a:rPr>
              <a:t>tube?</a:t>
            </a:r>
            <a:endParaRPr sz="1200">
              <a:latin typeface="Arial"/>
              <a:cs typeface="Arial"/>
            </a:endParaRPr>
          </a:p>
          <a:p>
            <a:pPr marL="12700" marR="422909">
              <a:lnSpc>
                <a:spcPts val="1420"/>
              </a:lnSpc>
              <a:spcBef>
                <a:spcPts val="40"/>
              </a:spcBef>
            </a:pPr>
            <a:r>
              <a:rPr dirty="0" sz="1200" spc="-5" b="1">
                <a:solidFill>
                  <a:srgbClr val="212121"/>
                </a:solidFill>
                <a:latin typeface="Arial"/>
                <a:cs typeface="Arial"/>
              </a:rPr>
              <a:t>Ans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:</a:t>
            </a:r>
            <a:r>
              <a:rPr dirty="0" sz="1200" spc="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A</a:t>
            </a:r>
            <a:r>
              <a:rPr dirty="0" sz="1200" spc="-1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Eustachian</a:t>
            </a:r>
            <a:r>
              <a:rPr dirty="0" sz="1200" spc="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212121"/>
                </a:solidFill>
                <a:latin typeface="Arial MT"/>
                <a:cs typeface="Arial MT"/>
              </a:rPr>
              <a:t>tube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connects</a:t>
            </a:r>
            <a:r>
              <a:rPr dirty="0" sz="1200" spc="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212121"/>
                </a:solidFill>
                <a:latin typeface="Arial MT"/>
                <a:cs typeface="Arial MT"/>
              </a:rPr>
              <a:t>the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middle</a:t>
            </a:r>
            <a:r>
              <a:rPr dirty="0" sz="1200" spc="-4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ear</a:t>
            </a:r>
            <a:r>
              <a:rPr dirty="0" sz="1200" spc="1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cavity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with</a:t>
            </a:r>
            <a:r>
              <a:rPr dirty="0" sz="1200" spc="1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212121"/>
                </a:solidFill>
                <a:latin typeface="Arial MT"/>
                <a:cs typeface="Arial MT"/>
              </a:rPr>
              <a:t>the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pharynx.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 The </a:t>
            </a:r>
            <a:r>
              <a:rPr dirty="0" sz="1200" spc="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Eustachian</a:t>
            </a:r>
            <a:r>
              <a:rPr dirty="0" sz="1200" spc="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tube</a:t>
            </a:r>
            <a:r>
              <a:rPr dirty="0" sz="1200" spc="-1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helps</a:t>
            </a:r>
            <a:r>
              <a:rPr dirty="0" sz="1200" spc="-1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5">
                <a:solidFill>
                  <a:srgbClr val="212121"/>
                </a:solidFill>
                <a:latin typeface="Arial MT"/>
                <a:cs typeface="Arial MT"/>
              </a:rPr>
              <a:t>in</a:t>
            </a:r>
            <a:r>
              <a:rPr dirty="0" sz="1200" spc="-1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equalising</a:t>
            </a:r>
            <a:r>
              <a:rPr dirty="0" sz="1200" spc="1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212121"/>
                </a:solidFill>
                <a:latin typeface="Arial MT"/>
                <a:cs typeface="Arial MT"/>
              </a:rPr>
              <a:t>the</a:t>
            </a:r>
            <a:r>
              <a:rPr dirty="0" sz="1200" spc="1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pressures</a:t>
            </a:r>
            <a:r>
              <a:rPr dirty="0" sz="1200" spc="1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on</a:t>
            </a:r>
            <a:r>
              <a:rPr dirty="0" sz="1200" spc="-1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either</a:t>
            </a:r>
            <a:r>
              <a:rPr dirty="0" sz="1200" spc="1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sides</a:t>
            </a:r>
            <a:r>
              <a:rPr dirty="0" sz="1200" spc="1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of</a:t>
            </a:r>
            <a:r>
              <a:rPr dirty="0" sz="1200" spc="1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212121"/>
                </a:solidFill>
                <a:latin typeface="Arial MT"/>
                <a:cs typeface="Arial MT"/>
              </a:rPr>
              <a:t>the</a:t>
            </a:r>
            <a:r>
              <a:rPr dirty="0" sz="1200" spc="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212121"/>
                </a:solidFill>
                <a:latin typeface="Arial MT"/>
                <a:cs typeface="Arial MT"/>
              </a:rPr>
              <a:t>ear</a:t>
            </a:r>
            <a:r>
              <a:rPr dirty="0" sz="1200" spc="1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212121"/>
                </a:solidFill>
                <a:latin typeface="Arial MT"/>
                <a:cs typeface="Arial MT"/>
              </a:rPr>
              <a:t>drum.</a:t>
            </a:r>
            <a:endParaRPr sz="12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2004" y="886714"/>
            <a:ext cx="457771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b="1">
                <a:solidFill>
                  <a:srgbClr val="212121"/>
                </a:solidFill>
                <a:latin typeface="Arial"/>
                <a:cs typeface="Arial"/>
              </a:rPr>
              <a:t>Q6. </a:t>
            </a:r>
            <a:r>
              <a:rPr dirty="0" sz="1200" spc="-5" b="1">
                <a:solidFill>
                  <a:srgbClr val="212121"/>
                </a:solidFill>
                <a:latin typeface="Arial"/>
                <a:cs typeface="Arial"/>
              </a:rPr>
              <a:t>Label</a:t>
            </a:r>
            <a:r>
              <a:rPr dirty="0" sz="1200" spc="5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spc="-5" b="1">
                <a:solidFill>
                  <a:srgbClr val="212121"/>
                </a:solidFill>
                <a:latin typeface="Arial"/>
                <a:cs typeface="Arial"/>
              </a:rPr>
              <a:t>the</a:t>
            </a:r>
            <a:r>
              <a:rPr dirty="0" sz="1200" spc="-15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spc="-5" b="1">
                <a:solidFill>
                  <a:srgbClr val="212121"/>
                </a:solidFill>
                <a:latin typeface="Arial"/>
                <a:cs typeface="Arial"/>
              </a:rPr>
              <a:t>following</a:t>
            </a:r>
            <a:r>
              <a:rPr dirty="0" sz="1200" spc="5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spc="-10" b="1">
                <a:solidFill>
                  <a:srgbClr val="212121"/>
                </a:solidFill>
                <a:latin typeface="Arial"/>
                <a:cs typeface="Arial"/>
              </a:rPr>
              <a:t>parts</a:t>
            </a:r>
            <a:r>
              <a:rPr dirty="0" sz="1200" spc="5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b="1">
                <a:solidFill>
                  <a:srgbClr val="212121"/>
                </a:solidFill>
                <a:latin typeface="Arial"/>
                <a:cs typeface="Arial"/>
              </a:rPr>
              <a:t>in</a:t>
            </a:r>
            <a:r>
              <a:rPr dirty="0" sz="1200" spc="20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spc="-5" b="1">
                <a:solidFill>
                  <a:srgbClr val="212121"/>
                </a:solidFill>
                <a:latin typeface="Arial"/>
                <a:cs typeface="Arial"/>
              </a:rPr>
              <a:t>the</a:t>
            </a:r>
            <a:r>
              <a:rPr dirty="0" sz="1200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spc="-5" b="1">
                <a:solidFill>
                  <a:srgbClr val="212121"/>
                </a:solidFill>
                <a:latin typeface="Arial"/>
                <a:cs typeface="Arial"/>
              </a:rPr>
              <a:t>given</a:t>
            </a:r>
            <a:r>
              <a:rPr dirty="0" sz="1200" spc="-10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spc="-5" b="1">
                <a:solidFill>
                  <a:srgbClr val="212121"/>
                </a:solidFill>
                <a:latin typeface="Arial"/>
                <a:cs typeface="Arial"/>
              </a:rPr>
              <a:t>diagram</a:t>
            </a:r>
            <a:r>
              <a:rPr dirty="0" sz="1200" spc="-10" b="1">
                <a:solidFill>
                  <a:srgbClr val="212121"/>
                </a:solidFill>
                <a:latin typeface="Arial"/>
                <a:cs typeface="Arial"/>
              </a:rPr>
              <a:t> using</a:t>
            </a:r>
            <a:r>
              <a:rPr dirty="0" sz="1200" spc="5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spc="-5" b="1">
                <a:solidFill>
                  <a:srgbClr val="212121"/>
                </a:solidFill>
                <a:latin typeface="Arial"/>
                <a:cs typeface="Arial"/>
              </a:rPr>
              <a:t>arrow.</a:t>
            </a:r>
            <a:endParaRPr sz="12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02004" y="3100196"/>
            <a:ext cx="1522095" cy="108648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82880" indent="-170815">
              <a:lnSpc>
                <a:spcPts val="1415"/>
              </a:lnSpc>
              <a:spcBef>
                <a:spcPts val="100"/>
              </a:spcBef>
              <a:buAutoNum type="alphaLcPeriod"/>
              <a:tabLst>
                <a:tab pos="183515" algn="l"/>
              </a:tabLst>
            </a:pPr>
            <a:r>
              <a:rPr dirty="0" sz="1200" spc="-10" b="1">
                <a:solidFill>
                  <a:srgbClr val="212121"/>
                </a:solidFill>
                <a:latin typeface="Arial"/>
                <a:cs typeface="Arial"/>
              </a:rPr>
              <a:t>Aqueous</a:t>
            </a:r>
            <a:r>
              <a:rPr dirty="0" sz="1200" spc="-50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spc="-5" b="1">
                <a:solidFill>
                  <a:srgbClr val="212121"/>
                </a:solidFill>
                <a:latin typeface="Arial"/>
                <a:cs typeface="Arial"/>
              </a:rPr>
              <a:t>chamber</a:t>
            </a:r>
            <a:endParaRPr sz="1200">
              <a:latin typeface="Arial"/>
              <a:cs typeface="Arial"/>
            </a:endParaRPr>
          </a:p>
          <a:p>
            <a:pPr marL="191770" indent="-179705">
              <a:lnSpc>
                <a:spcPts val="1380"/>
              </a:lnSpc>
              <a:buAutoNum type="alphaLcPeriod"/>
              <a:tabLst>
                <a:tab pos="192405" algn="l"/>
              </a:tabLst>
            </a:pPr>
            <a:r>
              <a:rPr dirty="0" sz="1200" spc="-5" b="1">
                <a:solidFill>
                  <a:srgbClr val="212121"/>
                </a:solidFill>
                <a:latin typeface="Arial"/>
                <a:cs typeface="Arial"/>
              </a:rPr>
              <a:t>Cornea</a:t>
            </a:r>
            <a:endParaRPr sz="1200">
              <a:latin typeface="Arial"/>
              <a:cs typeface="Arial"/>
            </a:endParaRPr>
          </a:p>
          <a:p>
            <a:pPr marL="182880" indent="-170815">
              <a:lnSpc>
                <a:spcPts val="1380"/>
              </a:lnSpc>
              <a:buAutoNum type="alphaLcPeriod"/>
              <a:tabLst>
                <a:tab pos="183515" algn="l"/>
              </a:tabLst>
            </a:pPr>
            <a:r>
              <a:rPr dirty="0" sz="1200" spc="-5" b="1">
                <a:solidFill>
                  <a:srgbClr val="212121"/>
                </a:solidFill>
                <a:latin typeface="Arial"/>
                <a:cs typeface="Arial"/>
              </a:rPr>
              <a:t>Lens</a:t>
            </a:r>
            <a:endParaRPr sz="1200">
              <a:latin typeface="Arial"/>
              <a:cs typeface="Arial"/>
            </a:endParaRPr>
          </a:p>
          <a:p>
            <a:pPr marL="191770" indent="-179705">
              <a:lnSpc>
                <a:spcPts val="1380"/>
              </a:lnSpc>
              <a:buAutoNum type="alphaLcPeriod"/>
              <a:tabLst>
                <a:tab pos="192405" algn="l"/>
              </a:tabLst>
            </a:pPr>
            <a:r>
              <a:rPr dirty="0" sz="1200" spc="-5" b="1">
                <a:solidFill>
                  <a:srgbClr val="212121"/>
                </a:solidFill>
                <a:latin typeface="Arial"/>
                <a:cs typeface="Arial"/>
              </a:rPr>
              <a:t>Retina</a:t>
            </a:r>
            <a:endParaRPr sz="1200">
              <a:latin typeface="Arial"/>
              <a:cs typeface="Arial"/>
            </a:endParaRPr>
          </a:p>
          <a:p>
            <a:pPr marL="182880" indent="-170815">
              <a:lnSpc>
                <a:spcPts val="1380"/>
              </a:lnSpc>
              <a:buAutoNum type="alphaLcPeriod"/>
              <a:tabLst>
                <a:tab pos="183515" algn="l"/>
              </a:tabLst>
            </a:pPr>
            <a:r>
              <a:rPr dirty="0" sz="1200" spc="-5" b="1">
                <a:solidFill>
                  <a:srgbClr val="212121"/>
                </a:solidFill>
                <a:latin typeface="Arial"/>
                <a:cs typeface="Arial"/>
              </a:rPr>
              <a:t>Vitreous</a:t>
            </a:r>
            <a:r>
              <a:rPr dirty="0" sz="1200" spc="-35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spc="-5" b="1">
                <a:solidFill>
                  <a:srgbClr val="212121"/>
                </a:solidFill>
                <a:latin typeface="Arial"/>
                <a:cs typeface="Arial"/>
              </a:rPr>
              <a:t>chamber</a:t>
            </a:r>
            <a:endParaRPr sz="1200">
              <a:latin typeface="Arial"/>
              <a:cs typeface="Arial"/>
            </a:endParaRPr>
          </a:p>
          <a:p>
            <a:pPr marL="149225" indent="-137160">
              <a:lnSpc>
                <a:spcPts val="1415"/>
              </a:lnSpc>
              <a:buAutoNum type="alphaLcPeriod"/>
              <a:tabLst>
                <a:tab pos="149860" algn="l"/>
              </a:tabLst>
            </a:pPr>
            <a:r>
              <a:rPr dirty="0" sz="1200" spc="-5" b="1">
                <a:solidFill>
                  <a:srgbClr val="212121"/>
                </a:solidFill>
                <a:latin typeface="Arial"/>
                <a:cs typeface="Arial"/>
              </a:rPr>
              <a:t>Blind</a:t>
            </a:r>
            <a:r>
              <a:rPr dirty="0" sz="1200" spc="-30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spc="-5" b="1">
                <a:solidFill>
                  <a:srgbClr val="212121"/>
                </a:solidFill>
                <a:latin typeface="Arial"/>
                <a:cs typeface="Arial"/>
              </a:rPr>
              <a:t>spot</a:t>
            </a:r>
            <a:endParaRPr sz="12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02004" y="7944992"/>
            <a:ext cx="5931535" cy="10896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1415"/>
              </a:lnSpc>
              <a:spcBef>
                <a:spcPts val="100"/>
              </a:spcBef>
            </a:pPr>
            <a:r>
              <a:rPr dirty="0" sz="1200" spc="-5" b="1">
                <a:solidFill>
                  <a:srgbClr val="212121"/>
                </a:solidFill>
                <a:latin typeface="Arial"/>
                <a:cs typeface="Arial"/>
              </a:rPr>
              <a:t>Long</a:t>
            </a:r>
            <a:r>
              <a:rPr dirty="0" sz="1200" spc="5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spc="-10" b="1">
                <a:solidFill>
                  <a:srgbClr val="212121"/>
                </a:solidFill>
                <a:latin typeface="Arial"/>
                <a:cs typeface="Arial"/>
              </a:rPr>
              <a:t>Answer</a:t>
            </a:r>
            <a:r>
              <a:rPr dirty="0" sz="1200" spc="-15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b="1">
                <a:solidFill>
                  <a:srgbClr val="212121"/>
                </a:solidFill>
                <a:latin typeface="Arial"/>
                <a:cs typeface="Arial"/>
              </a:rPr>
              <a:t>Type </a:t>
            </a:r>
            <a:r>
              <a:rPr dirty="0" sz="1200" spc="-10" b="1">
                <a:solidFill>
                  <a:srgbClr val="212121"/>
                </a:solidFill>
                <a:latin typeface="Arial"/>
                <a:cs typeface="Arial"/>
              </a:rPr>
              <a:t>Questions</a:t>
            </a:r>
            <a:endParaRPr sz="1200">
              <a:latin typeface="Arial"/>
              <a:cs typeface="Arial"/>
            </a:endParaRPr>
          </a:p>
          <a:p>
            <a:pPr marL="12700" marR="218440">
              <a:lnSpc>
                <a:spcPct val="95800"/>
              </a:lnSpc>
              <a:spcBef>
                <a:spcPts val="35"/>
              </a:spcBef>
            </a:pPr>
            <a:r>
              <a:rPr dirty="0" sz="1200" b="1">
                <a:solidFill>
                  <a:srgbClr val="212121"/>
                </a:solidFill>
                <a:latin typeface="Arial"/>
                <a:cs typeface="Arial"/>
              </a:rPr>
              <a:t>Q1. </a:t>
            </a:r>
            <a:r>
              <a:rPr dirty="0" sz="1200" spc="-5" b="1">
                <a:solidFill>
                  <a:srgbClr val="212121"/>
                </a:solidFill>
                <a:latin typeface="Arial"/>
                <a:cs typeface="Arial"/>
              </a:rPr>
              <a:t>Explain</a:t>
            </a:r>
            <a:r>
              <a:rPr dirty="0" sz="1200" spc="-10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spc="-5" b="1">
                <a:solidFill>
                  <a:srgbClr val="212121"/>
                </a:solidFill>
                <a:latin typeface="Arial"/>
                <a:cs typeface="Arial"/>
              </a:rPr>
              <a:t>the</a:t>
            </a:r>
            <a:r>
              <a:rPr dirty="0" sz="1200" spc="5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spc="-5" b="1">
                <a:solidFill>
                  <a:srgbClr val="212121"/>
                </a:solidFill>
                <a:latin typeface="Arial"/>
                <a:cs typeface="Arial"/>
              </a:rPr>
              <a:t>process</a:t>
            </a:r>
            <a:r>
              <a:rPr dirty="0" sz="1200" spc="-20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b="1">
                <a:solidFill>
                  <a:srgbClr val="212121"/>
                </a:solidFill>
                <a:latin typeface="Arial"/>
                <a:cs typeface="Arial"/>
              </a:rPr>
              <a:t>of</a:t>
            </a:r>
            <a:r>
              <a:rPr dirty="0" sz="1200" spc="-10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spc="-5" b="1">
                <a:solidFill>
                  <a:srgbClr val="212121"/>
                </a:solidFill>
                <a:latin typeface="Arial"/>
                <a:cs typeface="Arial"/>
              </a:rPr>
              <a:t>the</a:t>
            </a:r>
            <a:r>
              <a:rPr dirty="0" sz="1200" spc="5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spc="-5" b="1">
                <a:solidFill>
                  <a:srgbClr val="212121"/>
                </a:solidFill>
                <a:latin typeface="Arial"/>
                <a:cs typeface="Arial"/>
              </a:rPr>
              <a:t>transport</a:t>
            </a:r>
            <a:r>
              <a:rPr dirty="0" sz="1200" spc="5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spc="-15" b="1">
                <a:solidFill>
                  <a:srgbClr val="212121"/>
                </a:solidFill>
                <a:latin typeface="Arial"/>
                <a:cs typeface="Arial"/>
              </a:rPr>
              <a:t>and</a:t>
            </a:r>
            <a:r>
              <a:rPr dirty="0" sz="1200" spc="10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spc="-5" b="1">
                <a:solidFill>
                  <a:srgbClr val="212121"/>
                </a:solidFill>
                <a:latin typeface="Arial"/>
                <a:cs typeface="Arial"/>
              </a:rPr>
              <a:t>release</a:t>
            </a:r>
            <a:r>
              <a:rPr dirty="0" sz="1200" spc="-15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b="1">
                <a:solidFill>
                  <a:srgbClr val="212121"/>
                </a:solidFill>
                <a:latin typeface="Arial"/>
                <a:cs typeface="Arial"/>
              </a:rPr>
              <a:t>of</a:t>
            </a:r>
            <a:r>
              <a:rPr dirty="0" sz="1200" spc="10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spc="-5" b="1">
                <a:solidFill>
                  <a:srgbClr val="212121"/>
                </a:solidFill>
                <a:latin typeface="Arial"/>
                <a:cs typeface="Arial"/>
              </a:rPr>
              <a:t>a</a:t>
            </a:r>
            <a:r>
              <a:rPr dirty="0" sz="1200" spc="-20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spc="-5" b="1">
                <a:solidFill>
                  <a:srgbClr val="212121"/>
                </a:solidFill>
                <a:latin typeface="Arial"/>
                <a:cs typeface="Arial"/>
              </a:rPr>
              <a:t>neurotransmitter</a:t>
            </a:r>
            <a:r>
              <a:rPr dirty="0" sz="1200" spc="-10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b="1">
                <a:solidFill>
                  <a:srgbClr val="212121"/>
                </a:solidFill>
                <a:latin typeface="Arial"/>
                <a:cs typeface="Arial"/>
              </a:rPr>
              <a:t>with </a:t>
            </a:r>
            <a:r>
              <a:rPr dirty="0" sz="1200" spc="-320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spc="-5" b="1">
                <a:solidFill>
                  <a:srgbClr val="212121"/>
                </a:solidFill>
                <a:latin typeface="Arial"/>
                <a:cs typeface="Arial"/>
              </a:rPr>
              <a:t>the</a:t>
            </a:r>
            <a:r>
              <a:rPr dirty="0" sz="1200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spc="-5" b="1">
                <a:solidFill>
                  <a:srgbClr val="212121"/>
                </a:solidFill>
                <a:latin typeface="Arial"/>
                <a:cs typeface="Arial"/>
              </a:rPr>
              <a:t>help</a:t>
            </a:r>
            <a:r>
              <a:rPr dirty="0" sz="1200" spc="15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spc="5" b="1">
                <a:solidFill>
                  <a:srgbClr val="212121"/>
                </a:solidFill>
                <a:latin typeface="Arial"/>
                <a:cs typeface="Arial"/>
              </a:rPr>
              <a:t>of</a:t>
            </a:r>
            <a:r>
              <a:rPr dirty="0" sz="1200" spc="-15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spc="-5" b="1">
                <a:solidFill>
                  <a:srgbClr val="212121"/>
                </a:solidFill>
                <a:latin typeface="Arial"/>
                <a:cs typeface="Arial"/>
              </a:rPr>
              <a:t>a</a:t>
            </a:r>
            <a:r>
              <a:rPr dirty="0" sz="1200" spc="5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spc="-5" b="1">
                <a:solidFill>
                  <a:srgbClr val="212121"/>
                </a:solidFill>
                <a:latin typeface="Arial"/>
                <a:cs typeface="Arial"/>
              </a:rPr>
              <a:t>labelled</a:t>
            </a:r>
            <a:r>
              <a:rPr dirty="0" sz="1200" spc="10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spc="-5" b="1">
                <a:solidFill>
                  <a:srgbClr val="212121"/>
                </a:solidFill>
                <a:latin typeface="Arial"/>
                <a:cs typeface="Arial"/>
              </a:rPr>
              <a:t>diagram</a:t>
            </a:r>
            <a:r>
              <a:rPr dirty="0" sz="1200" spc="-15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b="1">
                <a:solidFill>
                  <a:srgbClr val="212121"/>
                </a:solidFill>
                <a:latin typeface="Arial"/>
                <a:cs typeface="Arial"/>
              </a:rPr>
              <a:t>showing</a:t>
            </a:r>
            <a:r>
              <a:rPr dirty="0" sz="1200" spc="10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spc="-5" b="1">
                <a:solidFill>
                  <a:srgbClr val="212121"/>
                </a:solidFill>
                <a:latin typeface="Arial"/>
                <a:cs typeface="Arial"/>
              </a:rPr>
              <a:t>a</a:t>
            </a:r>
            <a:r>
              <a:rPr dirty="0" sz="1200" spc="5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spc="-5" b="1">
                <a:solidFill>
                  <a:srgbClr val="212121"/>
                </a:solidFill>
                <a:latin typeface="Arial"/>
                <a:cs typeface="Arial"/>
              </a:rPr>
              <a:t>complete</a:t>
            </a:r>
            <a:r>
              <a:rPr dirty="0" sz="1200" spc="5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spc="-10" b="1">
                <a:solidFill>
                  <a:srgbClr val="212121"/>
                </a:solidFill>
                <a:latin typeface="Arial"/>
                <a:cs typeface="Arial"/>
              </a:rPr>
              <a:t>neuron,</a:t>
            </a:r>
            <a:r>
              <a:rPr dirty="0" sz="1200" spc="5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b="1">
                <a:solidFill>
                  <a:srgbClr val="212121"/>
                </a:solidFill>
                <a:latin typeface="Arial"/>
                <a:cs typeface="Arial"/>
              </a:rPr>
              <a:t>axon</a:t>
            </a:r>
            <a:r>
              <a:rPr dirty="0" sz="1200" spc="-15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spc="-10" b="1">
                <a:solidFill>
                  <a:srgbClr val="212121"/>
                </a:solidFill>
                <a:latin typeface="Arial"/>
                <a:cs typeface="Arial"/>
              </a:rPr>
              <a:t>terminal</a:t>
            </a:r>
            <a:r>
              <a:rPr dirty="0" sz="1200" spc="5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spc="-10" b="1">
                <a:solidFill>
                  <a:srgbClr val="212121"/>
                </a:solidFill>
                <a:latin typeface="Arial"/>
                <a:cs typeface="Arial"/>
              </a:rPr>
              <a:t>and </a:t>
            </a:r>
            <a:r>
              <a:rPr dirty="0" sz="1200" spc="-5" b="1">
                <a:solidFill>
                  <a:srgbClr val="212121"/>
                </a:solidFill>
                <a:latin typeface="Arial"/>
                <a:cs typeface="Arial"/>
              </a:rPr>
              <a:t> synapse.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ts val="1355"/>
              </a:lnSpc>
            </a:pPr>
            <a:r>
              <a:rPr dirty="0" sz="1200" spc="-10" b="1">
                <a:solidFill>
                  <a:srgbClr val="212121"/>
                </a:solidFill>
                <a:latin typeface="Arial"/>
                <a:cs typeface="Arial"/>
              </a:rPr>
              <a:t>Ans:</a:t>
            </a:r>
            <a:r>
              <a:rPr dirty="0" sz="1200" spc="20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A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nerve</a:t>
            </a:r>
            <a:r>
              <a:rPr dirty="0" sz="1200" spc="-1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impulse</a:t>
            </a:r>
            <a:r>
              <a:rPr dirty="0" sz="1200" spc="-1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5">
                <a:solidFill>
                  <a:srgbClr val="212121"/>
                </a:solidFill>
                <a:latin typeface="Arial MT"/>
                <a:cs typeface="Arial MT"/>
              </a:rPr>
              <a:t>is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transmitted</a:t>
            </a:r>
            <a:r>
              <a:rPr dirty="0" sz="1200" spc="1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from</a:t>
            </a:r>
            <a:r>
              <a:rPr dirty="0" sz="1200" spc="-3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one</a:t>
            </a:r>
            <a:r>
              <a:rPr dirty="0" sz="1200" spc="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neuron</a:t>
            </a:r>
            <a:r>
              <a:rPr dirty="0" sz="1200" spc="-1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to</a:t>
            </a:r>
            <a:r>
              <a:rPr dirty="0" sz="1200" spc="1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another through</a:t>
            </a:r>
            <a:r>
              <a:rPr dirty="0" sz="1200" spc="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junctions</a:t>
            </a:r>
            <a:endParaRPr sz="1200">
              <a:latin typeface="Arial MT"/>
              <a:cs typeface="Arial MT"/>
            </a:endParaRPr>
          </a:p>
          <a:p>
            <a:pPr marL="12700">
              <a:lnSpc>
                <a:spcPts val="1430"/>
              </a:lnSpc>
            </a:pP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called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synapses.</a:t>
            </a:r>
            <a:r>
              <a:rPr dirty="0" sz="1200" spc="-2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A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synapse</a:t>
            </a:r>
            <a:r>
              <a:rPr dirty="0" sz="1200" spc="-2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5">
                <a:solidFill>
                  <a:srgbClr val="212121"/>
                </a:solidFill>
                <a:latin typeface="Arial MT"/>
                <a:cs typeface="Arial MT"/>
              </a:rPr>
              <a:t>is </a:t>
            </a:r>
            <a:r>
              <a:rPr dirty="0" sz="1200" spc="-10">
                <a:solidFill>
                  <a:srgbClr val="212121"/>
                </a:solidFill>
                <a:latin typeface="Arial MT"/>
                <a:cs typeface="Arial MT"/>
              </a:rPr>
              <a:t>formed</a:t>
            </a:r>
            <a:r>
              <a:rPr dirty="0" sz="1200" spc="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by</a:t>
            </a:r>
            <a:r>
              <a:rPr dirty="0" sz="1200" spc="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the</a:t>
            </a:r>
            <a:r>
              <a:rPr dirty="0" sz="1200" spc="-2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membranes</a:t>
            </a:r>
            <a:r>
              <a:rPr dirty="0" sz="1200" spc="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of</a:t>
            </a:r>
            <a:r>
              <a:rPr dirty="0" sz="1200" spc="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a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presynaptic</a:t>
            </a:r>
            <a:r>
              <a:rPr dirty="0" sz="1200" spc="-2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neuron</a:t>
            </a:r>
            <a:r>
              <a:rPr dirty="0" sz="1200" spc="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and</a:t>
            </a:r>
            <a:r>
              <a:rPr dirty="0" sz="1200" spc="-1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a</a:t>
            </a:r>
            <a:endParaRPr sz="1200"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1156355"/>
            <a:ext cx="2371154" cy="192464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00000" y="4237207"/>
            <a:ext cx="5597769" cy="3446814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747889"/>
            <a:ext cx="10693400" cy="6060719"/>
          </a:xfrm>
          <a:prstGeom prst="rect">
            <a:avLst/>
          </a:prstGeom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2004" y="889761"/>
            <a:ext cx="5955030" cy="1964689"/>
          </a:xfrm>
          <a:prstGeom prst="rect">
            <a:avLst/>
          </a:prstGeom>
        </p:spPr>
        <p:txBody>
          <a:bodyPr wrap="square" lIns="0" tIns="19685" rIns="0" bIns="0" rtlCol="0" vert="horz">
            <a:spAutoFit/>
          </a:bodyPr>
          <a:lstStyle/>
          <a:p>
            <a:pPr marL="12700" marR="5080">
              <a:lnSpc>
                <a:spcPct val="96000"/>
              </a:lnSpc>
              <a:spcBef>
                <a:spcPts val="155"/>
              </a:spcBef>
            </a:pP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postsynaptic</a:t>
            </a:r>
            <a:r>
              <a:rPr dirty="0" sz="1200" spc="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212121"/>
                </a:solidFill>
                <a:latin typeface="Arial MT"/>
                <a:cs typeface="Arial MT"/>
              </a:rPr>
              <a:t>neuron,</a:t>
            </a:r>
            <a:r>
              <a:rPr dirty="0" sz="1200" spc="1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which</a:t>
            </a:r>
            <a:r>
              <a:rPr dirty="0" sz="1200" spc="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15">
                <a:solidFill>
                  <a:srgbClr val="212121"/>
                </a:solidFill>
                <a:latin typeface="Arial MT"/>
                <a:cs typeface="Arial MT"/>
              </a:rPr>
              <a:t>may</a:t>
            </a:r>
            <a:r>
              <a:rPr dirty="0" sz="1200" spc="1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or</a:t>
            </a:r>
            <a:r>
              <a:rPr dirty="0" sz="1200" spc="1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15">
                <a:solidFill>
                  <a:srgbClr val="212121"/>
                </a:solidFill>
                <a:latin typeface="Arial MT"/>
                <a:cs typeface="Arial MT"/>
              </a:rPr>
              <a:t>may</a:t>
            </a:r>
            <a:r>
              <a:rPr dirty="0" sz="1200" spc="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10">
                <a:solidFill>
                  <a:srgbClr val="212121"/>
                </a:solidFill>
                <a:latin typeface="Arial MT"/>
                <a:cs typeface="Arial MT"/>
              </a:rPr>
              <a:t>not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be</a:t>
            </a:r>
            <a:r>
              <a:rPr dirty="0" sz="1200" spc="1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separated</a:t>
            </a:r>
            <a:r>
              <a:rPr dirty="0" sz="1200" spc="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by</a:t>
            </a:r>
            <a:r>
              <a:rPr dirty="0" sz="1200" spc="-1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a</a:t>
            </a:r>
            <a:r>
              <a:rPr dirty="0" sz="1200" spc="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gap</a:t>
            </a:r>
            <a:r>
              <a:rPr dirty="0" sz="1200" spc="1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212121"/>
                </a:solidFill>
                <a:latin typeface="Arial MT"/>
                <a:cs typeface="Arial MT"/>
              </a:rPr>
              <a:t>called</a:t>
            </a:r>
            <a:r>
              <a:rPr dirty="0" sz="1200" spc="1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synaptic</a:t>
            </a:r>
            <a:r>
              <a:rPr dirty="0" sz="1200" spc="-2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cleft. </a:t>
            </a:r>
            <a:r>
              <a:rPr dirty="0" sz="1200" spc="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At</a:t>
            </a:r>
            <a:r>
              <a:rPr dirty="0" sz="1200" spc="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a</a:t>
            </a:r>
            <a:r>
              <a:rPr dirty="0" sz="1200" spc="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chemical</a:t>
            </a:r>
            <a:r>
              <a:rPr dirty="0" sz="1200" spc="2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synapse,</a:t>
            </a:r>
            <a:r>
              <a:rPr dirty="0" sz="1200" spc="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212121"/>
                </a:solidFill>
                <a:latin typeface="Arial MT"/>
                <a:cs typeface="Arial MT"/>
              </a:rPr>
              <a:t>the</a:t>
            </a:r>
            <a:r>
              <a:rPr dirty="0" sz="1200" spc="1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212121"/>
                </a:solidFill>
                <a:latin typeface="Arial MT"/>
                <a:cs typeface="Arial MT"/>
              </a:rPr>
              <a:t>membranes</a:t>
            </a:r>
            <a:r>
              <a:rPr dirty="0" sz="1200" spc="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of</a:t>
            </a:r>
            <a:r>
              <a:rPr dirty="0" sz="1200" spc="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the</a:t>
            </a:r>
            <a:r>
              <a:rPr dirty="0" sz="1200" spc="-1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10">
                <a:solidFill>
                  <a:srgbClr val="212121"/>
                </a:solidFill>
                <a:latin typeface="Arial MT"/>
                <a:cs typeface="Arial MT"/>
              </a:rPr>
              <a:t>pre-</a:t>
            </a:r>
            <a:r>
              <a:rPr dirty="0" sz="1200" spc="-1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and</a:t>
            </a:r>
            <a:r>
              <a:rPr dirty="0" sz="1200" spc="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post-synaptic</a:t>
            </a:r>
            <a:r>
              <a:rPr dirty="0" sz="1200" spc="-1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neurons</a:t>
            </a:r>
            <a:r>
              <a:rPr dirty="0" sz="1200" spc="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212121"/>
                </a:solidFill>
                <a:latin typeface="Arial MT"/>
                <a:cs typeface="Arial MT"/>
              </a:rPr>
              <a:t>are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 separated</a:t>
            </a:r>
            <a:r>
              <a:rPr dirty="0" sz="1200" spc="4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by</a:t>
            </a:r>
            <a:r>
              <a:rPr dirty="0" sz="1200" spc="4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a</a:t>
            </a:r>
            <a:r>
              <a:rPr dirty="0" sz="1200" spc="5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fluid-filled</a:t>
            </a:r>
            <a:r>
              <a:rPr dirty="0" sz="1200" spc="4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212121"/>
                </a:solidFill>
                <a:latin typeface="Arial MT"/>
                <a:cs typeface="Arial MT"/>
              </a:rPr>
              <a:t>space</a:t>
            </a:r>
            <a:r>
              <a:rPr dirty="0" sz="1200" spc="4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called</a:t>
            </a:r>
            <a:r>
              <a:rPr dirty="0" sz="1200" spc="2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synaptic</a:t>
            </a:r>
            <a:r>
              <a:rPr dirty="0" sz="1200" spc="4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cleft.</a:t>
            </a:r>
            <a:r>
              <a:rPr dirty="0" sz="1200" spc="4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Chemicals</a:t>
            </a:r>
            <a:r>
              <a:rPr dirty="0" sz="1200" spc="4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212121"/>
                </a:solidFill>
                <a:latin typeface="Arial MT"/>
                <a:cs typeface="Arial MT"/>
              </a:rPr>
              <a:t>called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 neurotransmitters</a:t>
            </a:r>
            <a:r>
              <a:rPr dirty="0" sz="1200" spc="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212121"/>
                </a:solidFill>
                <a:latin typeface="Arial MT"/>
                <a:cs typeface="Arial MT"/>
              </a:rPr>
              <a:t>are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involved</a:t>
            </a:r>
            <a:r>
              <a:rPr dirty="0" sz="1200" spc="-1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5">
                <a:solidFill>
                  <a:srgbClr val="212121"/>
                </a:solidFill>
                <a:latin typeface="Arial MT"/>
                <a:cs typeface="Arial MT"/>
              </a:rPr>
              <a:t>in</a:t>
            </a:r>
            <a:r>
              <a:rPr dirty="0" sz="1200" spc="1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the</a:t>
            </a:r>
            <a:r>
              <a:rPr dirty="0" sz="1200" spc="-1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transmission</a:t>
            </a:r>
            <a:r>
              <a:rPr dirty="0" sz="1200" spc="-1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of</a:t>
            </a:r>
            <a:r>
              <a:rPr dirty="0" sz="1200" spc="-1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5">
                <a:solidFill>
                  <a:srgbClr val="212121"/>
                </a:solidFill>
                <a:latin typeface="Arial MT"/>
                <a:cs typeface="Arial MT"/>
              </a:rPr>
              <a:t>impulses</a:t>
            </a:r>
            <a:r>
              <a:rPr dirty="0" sz="1200" spc="1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at</a:t>
            </a:r>
            <a:r>
              <a:rPr dirty="0" sz="1200" spc="1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these</a:t>
            </a:r>
            <a:r>
              <a:rPr dirty="0" sz="1200" spc="1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synapses.</a:t>
            </a:r>
            <a:r>
              <a:rPr dirty="0" sz="1200" spc="1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212121"/>
                </a:solidFill>
                <a:latin typeface="Arial MT"/>
                <a:cs typeface="Arial MT"/>
              </a:rPr>
              <a:t>The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212121"/>
                </a:solidFill>
                <a:latin typeface="Arial MT"/>
                <a:cs typeface="Arial MT"/>
              </a:rPr>
              <a:t>axon</a:t>
            </a:r>
            <a:r>
              <a:rPr dirty="0" sz="1200" spc="1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terminals</a:t>
            </a:r>
            <a:r>
              <a:rPr dirty="0" sz="1200" spc="1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contain</a:t>
            </a:r>
            <a:r>
              <a:rPr dirty="0" sz="1200" spc="1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vesicles</a:t>
            </a:r>
            <a:r>
              <a:rPr dirty="0" sz="1200" spc="1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filled</a:t>
            </a:r>
            <a:r>
              <a:rPr dirty="0" sz="1200" spc="-1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with</a:t>
            </a:r>
            <a:r>
              <a:rPr dirty="0" sz="1200" spc="1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212121"/>
                </a:solidFill>
                <a:latin typeface="Arial MT"/>
                <a:cs typeface="Arial MT"/>
              </a:rPr>
              <a:t>these</a:t>
            </a:r>
            <a:r>
              <a:rPr dirty="0" sz="1200" spc="1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neurotransmitters.</a:t>
            </a:r>
            <a:r>
              <a:rPr dirty="0" sz="1200" spc="-4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When</a:t>
            </a:r>
            <a:r>
              <a:rPr dirty="0" sz="1200" spc="1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an</a:t>
            </a:r>
            <a:r>
              <a:rPr dirty="0" sz="1200" spc="-1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impulse 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(action</a:t>
            </a:r>
            <a:r>
              <a:rPr dirty="0" sz="1200" spc="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potential)</a:t>
            </a:r>
            <a:r>
              <a:rPr dirty="0" sz="1200" spc="-1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arrives</a:t>
            </a:r>
            <a:r>
              <a:rPr dirty="0" sz="1200" spc="1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at</a:t>
            </a:r>
            <a:r>
              <a:rPr dirty="0" sz="1200" spc="1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212121"/>
                </a:solidFill>
                <a:latin typeface="Arial MT"/>
                <a:cs typeface="Arial MT"/>
              </a:rPr>
              <a:t>the</a:t>
            </a:r>
            <a:r>
              <a:rPr dirty="0" sz="1200" spc="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212121"/>
                </a:solidFill>
                <a:latin typeface="Arial MT"/>
                <a:cs typeface="Arial MT"/>
              </a:rPr>
              <a:t>axon</a:t>
            </a:r>
            <a:r>
              <a:rPr dirty="0" sz="1200" spc="1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terminal,</a:t>
            </a:r>
            <a:r>
              <a:rPr dirty="0" sz="1200" spc="-1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10">
                <a:solidFill>
                  <a:srgbClr val="212121"/>
                </a:solidFill>
                <a:latin typeface="Arial MT"/>
                <a:cs typeface="Arial MT"/>
              </a:rPr>
              <a:t>it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stimulates</a:t>
            </a:r>
            <a:r>
              <a:rPr dirty="0" sz="1200" spc="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212121"/>
                </a:solidFill>
                <a:latin typeface="Arial MT"/>
                <a:cs typeface="Arial MT"/>
              </a:rPr>
              <a:t>the</a:t>
            </a:r>
            <a:r>
              <a:rPr dirty="0" sz="1200" spc="1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212121"/>
                </a:solidFill>
                <a:latin typeface="Arial MT"/>
                <a:cs typeface="Arial MT"/>
              </a:rPr>
              <a:t>movement</a:t>
            </a:r>
            <a:r>
              <a:rPr dirty="0" sz="1200" spc="1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of</a:t>
            </a:r>
            <a:r>
              <a:rPr dirty="0" sz="1200" spc="1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the</a:t>
            </a:r>
            <a:r>
              <a:rPr dirty="0" sz="1200" spc="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synaptic </a:t>
            </a:r>
            <a:r>
              <a:rPr dirty="0" sz="1200" spc="-31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vesicles</a:t>
            </a:r>
            <a:r>
              <a:rPr dirty="0" sz="1200" spc="2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212121"/>
                </a:solidFill>
                <a:latin typeface="Arial MT"/>
                <a:cs typeface="Arial MT"/>
              </a:rPr>
              <a:t>towards</a:t>
            </a:r>
            <a:r>
              <a:rPr dirty="0" sz="1200" spc="3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the</a:t>
            </a:r>
            <a:r>
              <a:rPr dirty="0" sz="1200" spc="3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212121"/>
                </a:solidFill>
                <a:latin typeface="Arial MT"/>
                <a:cs typeface="Arial MT"/>
              </a:rPr>
              <a:t>membrane</a:t>
            </a:r>
            <a:r>
              <a:rPr dirty="0" sz="1200" spc="3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where</a:t>
            </a:r>
            <a:r>
              <a:rPr dirty="0" sz="1200" spc="3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they</a:t>
            </a:r>
            <a:r>
              <a:rPr dirty="0" sz="1200" spc="3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fuse</a:t>
            </a:r>
            <a:r>
              <a:rPr dirty="0" sz="1200" spc="3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5">
                <a:solidFill>
                  <a:srgbClr val="212121"/>
                </a:solidFill>
                <a:latin typeface="Arial MT"/>
                <a:cs typeface="Arial MT"/>
              </a:rPr>
              <a:t>with</a:t>
            </a:r>
            <a:r>
              <a:rPr dirty="0" sz="1200" spc="3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the</a:t>
            </a:r>
            <a:r>
              <a:rPr dirty="0" sz="1200" spc="3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212121"/>
                </a:solidFill>
                <a:latin typeface="Arial MT"/>
                <a:cs typeface="Arial MT"/>
              </a:rPr>
              <a:t>plasma</a:t>
            </a:r>
            <a:r>
              <a:rPr dirty="0" sz="1200" spc="5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212121"/>
                </a:solidFill>
                <a:latin typeface="Arial MT"/>
                <a:cs typeface="Arial MT"/>
              </a:rPr>
              <a:t>membrane</a:t>
            </a:r>
            <a:r>
              <a:rPr dirty="0" sz="1200" spc="3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and </a:t>
            </a:r>
            <a:r>
              <a:rPr dirty="0" sz="1200" spc="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release</a:t>
            </a:r>
            <a:r>
              <a:rPr dirty="0" sz="1200" spc="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their</a:t>
            </a:r>
            <a:r>
              <a:rPr dirty="0" sz="1200" spc="1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neurotransmitters</a:t>
            </a:r>
            <a:r>
              <a:rPr dirty="0" sz="1200" spc="-2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5">
                <a:solidFill>
                  <a:srgbClr val="212121"/>
                </a:solidFill>
                <a:latin typeface="Arial MT"/>
                <a:cs typeface="Arial MT"/>
              </a:rPr>
              <a:t>in</a:t>
            </a:r>
            <a:r>
              <a:rPr dirty="0" sz="1200" spc="1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212121"/>
                </a:solidFill>
                <a:latin typeface="Arial MT"/>
                <a:cs typeface="Arial MT"/>
              </a:rPr>
              <a:t>the</a:t>
            </a:r>
            <a:r>
              <a:rPr dirty="0" sz="1200" spc="1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synaptic</a:t>
            </a:r>
            <a:r>
              <a:rPr dirty="0" sz="1200" spc="-2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cleft.</a:t>
            </a:r>
            <a:r>
              <a:rPr dirty="0" sz="1200" spc="1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212121"/>
                </a:solidFill>
                <a:latin typeface="Arial MT"/>
                <a:cs typeface="Arial MT"/>
              </a:rPr>
              <a:t>The</a:t>
            </a:r>
            <a:r>
              <a:rPr dirty="0" sz="1200" spc="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released</a:t>
            </a:r>
            <a:r>
              <a:rPr dirty="0" sz="1200" spc="1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neurotransmitters</a:t>
            </a:r>
            <a:r>
              <a:rPr dirty="0" sz="1200" spc="1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212121"/>
                </a:solidFill>
                <a:latin typeface="Arial MT"/>
                <a:cs typeface="Arial MT"/>
              </a:rPr>
              <a:t>bind </a:t>
            </a:r>
            <a:r>
              <a:rPr dirty="0" sz="1200" spc="-32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to</a:t>
            </a:r>
            <a:r>
              <a:rPr dirty="0" sz="1200" spc="1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their</a:t>
            </a:r>
            <a:r>
              <a:rPr dirty="0" sz="1200" spc="1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specific</a:t>
            </a:r>
            <a:r>
              <a:rPr dirty="0" sz="1200" spc="1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receptors,</a:t>
            </a:r>
            <a:r>
              <a:rPr dirty="0" sz="1200" spc="-2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present</a:t>
            </a:r>
            <a:r>
              <a:rPr dirty="0" sz="1200" spc="1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on</a:t>
            </a:r>
            <a:r>
              <a:rPr dirty="0" sz="1200" spc="-1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the</a:t>
            </a:r>
            <a:r>
              <a:rPr dirty="0" sz="1200" spc="1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postsynaptic</a:t>
            </a:r>
            <a:r>
              <a:rPr dirty="0" sz="1200" spc="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212121"/>
                </a:solidFill>
                <a:latin typeface="Arial MT"/>
                <a:cs typeface="Arial MT"/>
              </a:rPr>
              <a:t>membrane.</a:t>
            </a:r>
            <a:r>
              <a:rPr dirty="0" sz="1200" spc="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This</a:t>
            </a:r>
            <a:r>
              <a:rPr dirty="0" sz="1200" spc="1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binding</a:t>
            </a:r>
            <a:r>
              <a:rPr dirty="0" sz="1200" spc="-1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opens </a:t>
            </a:r>
            <a:r>
              <a:rPr dirty="0" sz="1200" spc="5">
                <a:solidFill>
                  <a:srgbClr val="212121"/>
                </a:solidFill>
                <a:latin typeface="Arial MT"/>
                <a:cs typeface="Arial MT"/>
              </a:rPr>
              <a:t> ion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channels allowing the 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entry of ions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which can 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generate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a 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new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potential </a:t>
            </a:r>
            <a:r>
              <a:rPr dirty="0" sz="1200" spc="5">
                <a:solidFill>
                  <a:srgbClr val="212121"/>
                </a:solidFill>
                <a:latin typeface="Arial MT"/>
                <a:cs typeface="Arial MT"/>
              </a:rPr>
              <a:t>in </a:t>
            </a:r>
            <a:r>
              <a:rPr dirty="0" sz="1200" spc="-10">
                <a:solidFill>
                  <a:srgbClr val="212121"/>
                </a:solidFill>
                <a:latin typeface="Arial MT"/>
                <a:cs typeface="Arial MT"/>
              </a:rPr>
              <a:t>the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 postsynaptic</a:t>
            </a:r>
            <a:r>
              <a:rPr dirty="0" sz="1200" spc="1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212121"/>
                </a:solidFill>
                <a:latin typeface="Arial MT"/>
                <a:cs typeface="Arial MT"/>
              </a:rPr>
              <a:t>neuron.</a:t>
            </a:r>
            <a:r>
              <a:rPr dirty="0" sz="1200" spc="1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212121"/>
                </a:solidFill>
                <a:latin typeface="Arial MT"/>
                <a:cs typeface="Arial MT"/>
              </a:rPr>
              <a:t>The</a:t>
            </a:r>
            <a:r>
              <a:rPr dirty="0" sz="1200" spc="1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new</a:t>
            </a:r>
            <a:r>
              <a:rPr dirty="0" sz="1200" spc="-1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potential</a:t>
            </a:r>
            <a:r>
              <a:rPr dirty="0" sz="1200" spc="3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developed</a:t>
            </a:r>
            <a:r>
              <a:rPr dirty="0" sz="1200" spc="1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15">
                <a:solidFill>
                  <a:srgbClr val="212121"/>
                </a:solidFill>
                <a:latin typeface="Arial MT"/>
                <a:cs typeface="Arial MT"/>
              </a:rPr>
              <a:t>may</a:t>
            </a:r>
            <a:r>
              <a:rPr dirty="0" sz="1200" spc="1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be</a:t>
            </a:r>
            <a:r>
              <a:rPr dirty="0" sz="1200" spc="1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either</a:t>
            </a:r>
            <a:r>
              <a:rPr dirty="0" sz="1200" spc="2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excitatory</a:t>
            </a:r>
            <a:r>
              <a:rPr dirty="0" sz="1200" spc="-1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or inhibitory.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02004" y="7234555"/>
            <a:ext cx="5920740" cy="1790700"/>
          </a:xfrm>
          <a:prstGeom prst="rect">
            <a:avLst/>
          </a:prstGeom>
        </p:spPr>
        <p:txBody>
          <a:bodyPr wrap="square" lIns="0" tIns="23495" rIns="0" bIns="0" rtlCol="0" vert="horz">
            <a:spAutoFit/>
          </a:bodyPr>
          <a:lstStyle/>
          <a:p>
            <a:pPr marL="12700" marR="382905">
              <a:lnSpc>
                <a:spcPts val="1390"/>
              </a:lnSpc>
              <a:spcBef>
                <a:spcPts val="185"/>
              </a:spcBef>
            </a:pPr>
            <a:r>
              <a:rPr dirty="0" sz="1200" b="1">
                <a:solidFill>
                  <a:srgbClr val="212121"/>
                </a:solidFill>
                <a:latin typeface="Arial"/>
                <a:cs typeface="Arial"/>
              </a:rPr>
              <a:t>Q2.</a:t>
            </a:r>
            <a:r>
              <a:rPr dirty="0" sz="1200" spc="5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spc="-5" b="1">
                <a:solidFill>
                  <a:srgbClr val="212121"/>
                </a:solidFill>
                <a:latin typeface="Arial"/>
                <a:cs typeface="Arial"/>
              </a:rPr>
              <a:t>Name</a:t>
            </a:r>
            <a:r>
              <a:rPr dirty="0" sz="1200" spc="5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spc="-5" b="1">
                <a:solidFill>
                  <a:srgbClr val="212121"/>
                </a:solidFill>
                <a:latin typeface="Arial"/>
                <a:cs typeface="Arial"/>
              </a:rPr>
              <a:t>the</a:t>
            </a:r>
            <a:r>
              <a:rPr dirty="0" sz="1200" spc="5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spc="-5" b="1">
                <a:solidFill>
                  <a:srgbClr val="212121"/>
                </a:solidFill>
                <a:latin typeface="Arial"/>
                <a:cs typeface="Arial"/>
              </a:rPr>
              <a:t>parts</a:t>
            </a:r>
            <a:r>
              <a:rPr dirty="0" sz="1200" spc="-15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b="1">
                <a:solidFill>
                  <a:srgbClr val="212121"/>
                </a:solidFill>
                <a:latin typeface="Arial"/>
                <a:cs typeface="Arial"/>
              </a:rPr>
              <a:t>of</a:t>
            </a:r>
            <a:r>
              <a:rPr dirty="0" sz="1200" spc="15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spc="-10" b="1">
                <a:solidFill>
                  <a:srgbClr val="212121"/>
                </a:solidFill>
                <a:latin typeface="Arial"/>
                <a:cs typeface="Arial"/>
              </a:rPr>
              <a:t>human </a:t>
            </a:r>
            <a:r>
              <a:rPr dirty="0" sz="1200" spc="-5" b="1">
                <a:solidFill>
                  <a:srgbClr val="212121"/>
                </a:solidFill>
                <a:latin typeface="Arial"/>
                <a:cs typeface="Arial"/>
              </a:rPr>
              <a:t>forebrain</a:t>
            </a:r>
            <a:r>
              <a:rPr dirty="0" sz="1200" spc="-10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spc="-5" b="1">
                <a:solidFill>
                  <a:srgbClr val="212121"/>
                </a:solidFill>
                <a:latin typeface="Arial"/>
                <a:cs typeface="Arial"/>
              </a:rPr>
              <a:t>indicating</a:t>
            </a:r>
            <a:r>
              <a:rPr dirty="0" sz="1200" spc="10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spc="-5" b="1">
                <a:solidFill>
                  <a:srgbClr val="212121"/>
                </a:solidFill>
                <a:latin typeface="Arial"/>
                <a:cs typeface="Arial"/>
              </a:rPr>
              <a:t>their</a:t>
            </a:r>
            <a:r>
              <a:rPr dirty="0" sz="1200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spc="-5" b="1">
                <a:solidFill>
                  <a:srgbClr val="212121"/>
                </a:solidFill>
                <a:latin typeface="Arial"/>
                <a:cs typeface="Arial"/>
              </a:rPr>
              <a:t>respective</a:t>
            </a:r>
            <a:r>
              <a:rPr dirty="0" sz="1200" spc="5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spc="-5" b="1">
                <a:solidFill>
                  <a:srgbClr val="212121"/>
                </a:solidFill>
                <a:latin typeface="Arial"/>
                <a:cs typeface="Arial"/>
              </a:rPr>
              <a:t>functions. </a:t>
            </a:r>
            <a:r>
              <a:rPr dirty="0" sz="1200" spc="-320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spc="-10" b="1">
                <a:solidFill>
                  <a:srgbClr val="212121"/>
                </a:solidFill>
                <a:latin typeface="Arial"/>
                <a:cs typeface="Arial"/>
              </a:rPr>
              <a:t>Ans:</a:t>
            </a:r>
            <a:r>
              <a:rPr dirty="0" sz="1200" spc="10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Forebrain:</a:t>
            </a:r>
            <a:endParaRPr sz="1200">
              <a:latin typeface="Arial MT"/>
              <a:cs typeface="Arial MT"/>
            </a:endParaRPr>
          </a:p>
          <a:p>
            <a:pPr marL="12700">
              <a:lnSpc>
                <a:spcPts val="1330"/>
              </a:lnSpc>
            </a:pP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The</a:t>
            </a:r>
            <a:r>
              <a:rPr dirty="0" sz="1200" spc="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forebrain</a:t>
            </a:r>
            <a:r>
              <a:rPr dirty="0" sz="1200" spc="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consists</a:t>
            </a:r>
            <a:r>
              <a:rPr dirty="0" sz="1200" spc="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212121"/>
                </a:solidFill>
                <a:latin typeface="Arial MT"/>
                <a:cs typeface="Arial MT"/>
              </a:rPr>
              <a:t>of</a:t>
            </a:r>
            <a:r>
              <a:rPr dirty="0" sz="1200" spc="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212121"/>
                </a:solidFill>
                <a:latin typeface="Arial MT"/>
                <a:cs typeface="Arial MT"/>
              </a:rPr>
              <a:t>cerebrum,</a:t>
            </a:r>
            <a:r>
              <a:rPr dirty="0" sz="1200" spc="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thalamus</a:t>
            </a:r>
            <a:r>
              <a:rPr dirty="0" sz="1200" spc="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and</a:t>
            </a:r>
            <a:r>
              <a:rPr dirty="0" sz="1200" spc="1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hypothalamus.</a:t>
            </a:r>
            <a:r>
              <a:rPr dirty="0" sz="1200" spc="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Cerebrum</a:t>
            </a:r>
            <a:r>
              <a:rPr dirty="0" sz="1200" spc="-3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212121"/>
                </a:solidFill>
                <a:latin typeface="Arial MT"/>
                <a:cs typeface="Arial MT"/>
              </a:rPr>
              <a:t>forms_</a:t>
            </a:r>
            <a:r>
              <a:rPr dirty="0" sz="1200" spc="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the</a:t>
            </a:r>
            <a:endParaRPr sz="1200">
              <a:latin typeface="Arial MT"/>
              <a:cs typeface="Arial MT"/>
            </a:endParaRPr>
          </a:p>
          <a:p>
            <a:pPr marL="12700" marR="5080">
              <a:lnSpc>
                <a:spcPct val="95900"/>
              </a:lnSpc>
              <a:spcBef>
                <a:spcPts val="35"/>
              </a:spcBef>
            </a:pPr>
            <a:r>
              <a:rPr dirty="0" sz="1200" spc="-10">
                <a:solidFill>
                  <a:srgbClr val="212121"/>
                </a:solidFill>
                <a:latin typeface="Arial MT"/>
                <a:cs typeface="Arial MT"/>
              </a:rPr>
              <a:t>major 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part of the </a:t>
            </a:r>
            <a:r>
              <a:rPr dirty="0" sz="1200" spc="-10">
                <a:solidFill>
                  <a:srgbClr val="212121"/>
                </a:solidFill>
                <a:latin typeface="Arial MT"/>
                <a:cs typeface="Arial MT"/>
              </a:rPr>
              <a:t>human 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brain. A </a:t>
            </a:r>
            <a:r>
              <a:rPr dirty="0" sz="1200" spc="-10">
                <a:solidFill>
                  <a:srgbClr val="212121"/>
                </a:solidFill>
                <a:latin typeface="Arial MT"/>
                <a:cs typeface="Arial MT"/>
              </a:rPr>
              <a:t>deep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cleft divides 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the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cerebrum 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longitudinally into </a:t>
            </a:r>
            <a:r>
              <a:rPr dirty="0" sz="1200" spc="-15">
                <a:solidFill>
                  <a:srgbClr val="212121"/>
                </a:solidFill>
                <a:latin typeface="Arial MT"/>
                <a:cs typeface="Arial MT"/>
              </a:rPr>
              <a:t>two </a:t>
            </a:r>
            <a:r>
              <a:rPr dirty="0" sz="1200" spc="-1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halves,</a:t>
            </a:r>
            <a:r>
              <a:rPr dirty="0" sz="1200" spc="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which</a:t>
            </a:r>
            <a:r>
              <a:rPr dirty="0" sz="1200" spc="1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212121"/>
                </a:solidFill>
                <a:latin typeface="Arial MT"/>
                <a:cs typeface="Arial MT"/>
              </a:rPr>
              <a:t>are</a:t>
            </a:r>
            <a:r>
              <a:rPr dirty="0" sz="1200" spc="1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212121"/>
                </a:solidFill>
                <a:latin typeface="Arial MT"/>
                <a:cs typeface="Arial MT"/>
              </a:rPr>
              <a:t>termed</a:t>
            </a:r>
            <a:r>
              <a:rPr dirty="0" sz="1200" spc="1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as</a:t>
            </a:r>
            <a:r>
              <a:rPr dirty="0" sz="1200" spc="1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the</a:t>
            </a:r>
            <a:r>
              <a:rPr dirty="0" sz="1200" spc="1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left</a:t>
            </a:r>
            <a:r>
              <a:rPr dirty="0" sz="1200" spc="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and</a:t>
            </a:r>
            <a:r>
              <a:rPr dirty="0" sz="1200" spc="-1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right</a:t>
            </a:r>
            <a:r>
              <a:rPr dirty="0" sz="1200" spc="-1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cerebral</a:t>
            </a:r>
            <a:r>
              <a:rPr dirty="0" sz="1200" spc="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hemispheres.</a:t>
            </a:r>
            <a:r>
              <a:rPr dirty="0" sz="1200" spc="-2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The</a:t>
            </a:r>
            <a:r>
              <a:rPr dirty="0" sz="1200" spc="-1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hemispheres 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 are</a:t>
            </a:r>
            <a:r>
              <a:rPr dirty="0" sz="1200" spc="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connected</a:t>
            </a:r>
            <a:r>
              <a:rPr dirty="0" sz="1200" spc="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by</a:t>
            </a:r>
            <a:r>
              <a:rPr dirty="0" sz="1200" spc="-2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a</a:t>
            </a:r>
            <a:r>
              <a:rPr dirty="0" sz="1200" spc="1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tract</a:t>
            </a:r>
            <a:r>
              <a:rPr dirty="0" sz="1200" spc="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of</a:t>
            </a:r>
            <a:r>
              <a:rPr dirty="0" sz="1200" spc="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nerve</a:t>
            </a:r>
            <a:r>
              <a:rPr dirty="0" sz="1200" spc="1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fibres</a:t>
            </a:r>
            <a:r>
              <a:rPr dirty="0" sz="1200" spc="4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called</a:t>
            </a:r>
            <a:r>
              <a:rPr dirty="0" sz="1200" spc="-1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corpus</a:t>
            </a:r>
            <a:r>
              <a:rPr dirty="0" sz="1200" spc="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212121"/>
                </a:solidFill>
                <a:latin typeface="Arial MT"/>
                <a:cs typeface="Arial MT"/>
              </a:rPr>
              <a:t>callosum.</a:t>
            </a:r>
            <a:r>
              <a:rPr dirty="0" sz="1200" spc="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The</a:t>
            </a:r>
            <a:r>
              <a:rPr dirty="0" sz="1200" spc="1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layer</a:t>
            </a:r>
            <a:r>
              <a:rPr dirty="0" sz="1200" spc="1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of</a:t>
            </a:r>
            <a:r>
              <a:rPr dirty="0" sz="1200" spc="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cells</a:t>
            </a:r>
            <a:r>
              <a:rPr dirty="0" sz="1200" spc="1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212121"/>
                </a:solidFill>
                <a:latin typeface="Arial MT"/>
                <a:cs typeface="Arial MT"/>
              </a:rPr>
              <a:t>which </a:t>
            </a:r>
            <a:r>
              <a:rPr dirty="0" sz="1200" spc="-32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covers</a:t>
            </a:r>
            <a:r>
              <a:rPr dirty="0" sz="1200" spc="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the</a:t>
            </a:r>
            <a:r>
              <a:rPr dirty="0" sz="1200" spc="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212121"/>
                </a:solidFill>
                <a:latin typeface="Arial MT"/>
                <a:cs typeface="Arial MT"/>
              </a:rPr>
              <a:t>cerebral</a:t>
            </a:r>
            <a:r>
              <a:rPr dirty="0" sz="1200" spc="2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hemisphere</a:t>
            </a:r>
            <a:r>
              <a:rPr dirty="0" sz="1200" spc="-1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5">
                <a:solidFill>
                  <a:srgbClr val="212121"/>
                </a:solidFill>
                <a:latin typeface="Arial MT"/>
                <a:cs typeface="Arial MT"/>
              </a:rPr>
              <a:t>is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called</a:t>
            </a:r>
            <a:r>
              <a:rPr dirty="0" sz="1200" spc="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212121"/>
                </a:solidFill>
                <a:latin typeface="Arial MT"/>
                <a:cs typeface="Arial MT"/>
              </a:rPr>
              <a:t>cerebral</a:t>
            </a:r>
            <a:r>
              <a:rPr dirty="0" sz="1200" spc="2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cortex</a:t>
            </a:r>
            <a:r>
              <a:rPr dirty="0" sz="1200" spc="-2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and</a:t>
            </a:r>
            <a:r>
              <a:rPr dirty="0" sz="1200" spc="5">
                <a:solidFill>
                  <a:srgbClr val="212121"/>
                </a:solidFill>
                <a:latin typeface="Arial MT"/>
                <a:cs typeface="Arial MT"/>
              </a:rPr>
              <a:t> is</a:t>
            </a:r>
            <a:r>
              <a:rPr dirty="0" sz="1200" spc="-2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thrown</a:t>
            </a:r>
            <a:r>
              <a:rPr dirty="0" sz="1200" spc="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into</a:t>
            </a:r>
            <a:r>
              <a:rPr dirty="0" sz="1200" spc="1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prominent 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 folds. The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cerebral cortex </a:t>
            </a:r>
            <a:r>
              <a:rPr dirty="0" sz="1200" spc="5">
                <a:solidFill>
                  <a:srgbClr val="212121"/>
                </a:solidFill>
                <a:latin typeface="Arial MT"/>
                <a:cs typeface="Arial MT"/>
              </a:rPr>
              <a:t>is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referred 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to as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the 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grey </a:t>
            </a:r>
            <a:r>
              <a:rPr dirty="0" sz="1200" spc="-10">
                <a:solidFill>
                  <a:srgbClr val="212121"/>
                </a:solidFill>
                <a:latin typeface="Arial MT"/>
                <a:cs typeface="Arial MT"/>
              </a:rPr>
              <a:t>matter 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due to </a:t>
            </a:r>
            <a:r>
              <a:rPr dirty="0" sz="1200" spc="5">
                <a:solidFill>
                  <a:srgbClr val="212121"/>
                </a:solidFill>
                <a:latin typeface="Arial MT"/>
                <a:cs typeface="Arial MT"/>
              </a:rPr>
              <a:t>its 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greyish </a:t>
            </a:r>
            <a:r>
              <a:rPr dirty="0" sz="1200" spc="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appearance.</a:t>
            </a:r>
            <a:r>
              <a:rPr dirty="0" sz="1200" spc="-2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The</a:t>
            </a:r>
            <a:r>
              <a:rPr dirty="0" sz="1200" spc="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neuron</a:t>
            </a:r>
            <a:r>
              <a:rPr dirty="0" sz="1200" spc="-1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212121"/>
                </a:solidFill>
                <a:latin typeface="Arial MT"/>
                <a:cs typeface="Arial MT"/>
              </a:rPr>
              <a:t>cell</a:t>
            </a:r>
            <a:r>
              <a:rPr dirty="0" sz="1200" spc="2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bodies</a:t>
            </a:r>
            <a:r>
              <a:rPr dirty="0" sz="1200" spc="-2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are</a:t>
            </a:r>
            <a:r>
              <a:rPr dirty="0" sz="1200" spc="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concentrated</a:t>
            </a:r>
            <a:r>
              <a:rPr dirty="0" sz="1200" spc="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here</a:t>
            </a:r>
            <a:r>
              <a:rPr dirty="0" sz="1200" spc="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giving</a:t>
            </a:r>
            <a:r>
              <a:rPr dirty="0" sz="1200" spc="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212121"/>
                </a:solidFill>
                <a:latin typeface="Arial MT"/>
                <a:cs typeface="Arial MT"/>
              </a:rPr>
              <a:t>the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colour.</a:t>
            </a:r>
            <a:r>
              <a:rPr dirty="0" sz="1200" spc="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212121"/>
                </a:solidFill>
                <a:latin typeface="Arial MT"/>
                <a:cs typeface="Arial MT"/>
              </a:rPr>
              <a:t>The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 cerebral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 cortex</a:t>
            </a:r>
            <a:r>
              <a:rPr dirty="0" sz="1200" spc="-2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contains</a:t>
            </a:r>
            <a:r>
              <a:rPr dirty="0" sz="1200" spc="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212121"/>
                </a:solidFill>
                <a:latin typeface="Arial MT"/>
                <a:cs typeface="Arial MT"/>
              </a:rPr>
              <a:t>motor</a:t>
            </a:r>
            <a:r>
              <a:rPr dirty="0" sz="1200" spc="1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areas,</a:t>
            </a:r>
            <a:r>
              <a:rPr dirty="0" sz="1200" spc="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sensory</a:t>
            </a:r>
            <a:r>
              <a:rPr dirty="0" sz="1200" spc="-2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areas</a:t>
            </a:r>
            <a:r>
              <a:rPr dirty="0" sz="1200" spc="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212121"/>
                </a:solidFill>
                <a:latin typeface="Arial MT"/>
                <a:cs typeface="Arial MT"/>
              </a:rPr>
              <a:t>and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large</a:t>
            </a:r>
            <a:r>
              <a:rPr dirty="0" sz="1200" spc="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regions</a:t>
            </a:r>
            <a:r>
              <a:rPr dirty="0" sz="1200" spc="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that</a:t>
            </a:r>
            <a:r>
              <a:rPr dirty="0" sz="1200" spc="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are</a:t>
            </a:r>
            <a:r>
              <a:rPr dirty="0" sz="1200" spc="-1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neither</a:t>
            </a:r>
            <a:endParaRPr sz="12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90532" y="3090672"/>
            <a:ext cx="4958147" cy="3881546"/>
          </a:xfrm>
          <a:prstGeom prst="rect">
            <a:avLst/>
          </a:prstGeom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2004" y="889761"/>
            <a:ext cx="5959475" cy="4138929"/>
          </a:xfrm>
          <a:prstGeom prst="rect">
            <a:avLst/>
          </a:prstGeom>
        </p:spPr>
        <p:txBody>
          <a:bodyPr wrap="square" lIns="0" tIns="20320" rIns="0" bIns="0" rtlCol="0" vert="horz">
            <a:spAutoFit/>
          </a:bodyPr>
          <a:lstStyle/>
          <a:p>
            <a:pPr marL="12700" marR="5080">
              <a:lnSpc>
                <a:spcPct val="95700"/>
              </a:lnSpc>
              <a:spcBef>
                <a:spcPts val="160"/>
              </a:spcBef>
            </a:pP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clearly</a:t>
            </a:r>
            <a:r>
              <a:rPr dirty="0" sz="1200" spc="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sensory</a:t>
            </a:r>
            <a:r>
              <a:rPr dirty="0" sz="1200" spc="1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nor</a:t>
            </a:r>
            <a:r>
              <a:rPr dirty="0" sz="1200" spc="-1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212121"/>
                </a:solidFill>
                <a:latin typeface="Arial MT"/>
                <a:cs typeface="Arial MT"/>
              </a:rPr>
              <a:t>motor</a:t>
            </a:r>
            <a:r>
              <a:rPr dirty="0" sz="1200" spc="1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5">
                <a:solidFill>
                  <a:srgbClr val="212121"/>
                </a:solidFill>
                <a:latin typeface="Arial MT"/>
                <a:cs typeface="Arial MT"/>
              </a:rPr>
              <a:t>in</a:t>
            </a:r>
            <a:r>
              <a:rPr dirty="0" sz="1200" spc="1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function.</a:t>
            </a:r>
            <a:r>
              <a:rPr dirty="0" sz="1200" spc="-1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These</a:t>
            </a:r>
            <a:r>
              <a:rPr dirty="0" sz="1200" spc="-1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regions</a:t>
            </a:r>
            <a:r>
              <a:rPr dirty="0" sz="1200" spc="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called</a:t>
            </a:r>
            <a:r>
              <a:rPr dirty="0" sz="1200" spc="1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as</a:t>
            </a:r>
            <a:r>
              <a:rPr dirty="0" sz="1200" spc="-2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the</a:t>
            </a:r>
            <a:r>
              <a:rPr dirty="0" sz="1200" spc="1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association</a:t>
            </a:r>
            <a:r>
              <a:rPr dirty="0" sz="1200" spc="1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areas</a:t>
            </a:r>
            <a:r>
              <a:rPr dirty="0" sz="1200" spc="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212121"/>
                </a:solidFill>
                <a:latin typeface="Arial MT"/>
                <a:cs typeface="Arial MT"/>
              </a:rPr>
              <a:t>are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 responsible 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for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complex functions 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like intersensory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associations, </a:t>
            </a:r>
            <a:r>
              <a:rPr dirty="0" sz="1200" spc="-10">
                <a:solidFill>
                  <a:srgbClr val="212121"/>
                </a:solidFill>
                <a:latin typeface="Arial MT"/>
                <a:cs typeface="Arial MT"/>
              </a:rPr>
              <a:t>memory 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and </a:t>
            </a:r>
            <a:r>
              <a:rPr dirty="0" sz="1200" spc="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communication.</a:t>
            </a:r>
            <a:r>
              <a:rPr dirty="0" sz="1200" spc="1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Fibres</a:t>
            </a:r>
            <a:r>
              <a:rPr dirty="0" sz="1200" spc="1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212121"/>
                </a:solidFill>
                <a:latin typeface="Arial MT"/>
                <a:cs typeface="Arial MT"/>
              </a:rPr>
              <a:t>of</a:t>
            </a:r>
            <a:r>
              <a:rPr dirty="0" sz="1200" spc="1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the</a:t>
            </a:r>
            <a:r>
              <a:rPr dirty="0" sz="1200" spc="1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tracts</a:t>
            </a:r>
            <a:r>
              <a:rPr dirty="0" sz="1200" spc="1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212121"/>
                </a:solidFill>
                <a:latin typeface="Arial MT"/>
                <a:cs typeface="Arial MT"/>
              </a:rPr>
              <a:t>are</a:t>
            </a:r>
            <a:r>
              <a:rPr dirty="0" sz="1200" spc="1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212121"/>
                </a:solidFill>
                <a:latin typeface="Arial MT"/>
                <a:cs typeface="Arial MT"/>
              </a:rPr>
              <a:t>covered</a:t>
            </a:r>
            <a:r>
              <a:rPr dirty="0" sz="1200" spc="1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with</a:t>
            </a:r>
            <a:r>
              <a:rPr dirty="0" sz="1200" spc="1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the</a:t>
            </a:r>
            <a:r>
              <a:rPr dirty="0" sz="1200" spc="1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myelin</a:t>
            </a:r>
            <a:r>
              <a:rPr dirty="0" sz="1200" spc="1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sheath,</a:t>
            </a:r>
            <a:r>
              <a:rPr dirty="0" sz="1200" spc="1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which</a:t>
            </a:r>
            <a:r>
              <a:rPr dirty="0" sz="1200" spc="1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constitute </a:t>
            </a:r>
            <a:r>
              <a:rPr dirty="0" sz="1200" spc="-31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the inner part of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cerebral hemisphere. 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They </a:t>
            </a:r>
            <a:r>
              <a:rPr dirty="0" sz="1200" spc="-10">
                <a:solidFill>
                  <a:srgbClr val="212121"/>
                </a:solidFill>
                <a:latin typeface="Arial MT"/>
                <a:cs typeface="Arial MT"/>
              </a:rPr>
              <a:t>give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an opaque white appearance 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to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the 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layer</a:t>
            </a:r>
            <a:r>
              <a:rPr dirty="0" sz="1200" spc="1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and,</a:t>
            </a:r>
            <a:r>
              <a:rPr dirty="0" sz="1200" spc="-2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hence,</a:t>
            </a:r>
            <a:r>
              <a:rPr dirty="0" sz="1200" spc="-2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5">
                <a:solidFill>
                  <a:srgbClr val="212121"/>
                </a:solidFill>
                <a:latin typeface="Arial MT"/>
                <a:cs typeface="Arial MT"/>
              </a:rPr>
              <a:t>is</a:t>
            </a:r>
            <a:r>
              <a:rPr dirty="0" sz="1200" spc="-2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called</a:t>
            </a:r>
            <a:r>
              <a:rPr dirty="0" sz="1200" spc="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212121"/>
                </a:solidFill>
                <a:latin typeface="Arial MT"/>
                <a:cs typeface="Arial MT"/>
              </a:rPr>
              <a:t>the</a:t>
            </a:r>
            <a:r>
              <a:rPr dirty="0" sz="1200" spc="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white</a:t>
            </a:r>
            <a:r>
              <a:rPr dirty="0" sz="1200" spc="1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matter.</a:t>
            </a:r>
            <a:r>
              <a:rPr dirty="0" sz="1200" spc="5">
                <a:solidFill>
                  <a:srgbClr val="212121"/>
                </a:solidFill>
                <a:latin typeface="Arial MT"/>
                <a:cs typeface="Arial MT"/>
              </a:rPr>
              <a:t> The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cerebrum</a:t>
            </a:r>
            <a:r>
              <a:rPr dirty="0" sz="1200" spc="-10">
                <a:solidFill>
                  <a:srgbClr val="212121"/>
                </a:solidFill>
                <a:latin typeface="Arial MT"/>
                <a:cs typeface="Arial MT"/>
              </a:rPr>
              <a:t> wraps</a:t>
            </a:r>
            <a:r>
              <a:rPr dirty="0" sz="1200" spc="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around</a:t>
            </a:r>
            <a:r>
              <a:rPr dirty="0" sz="1200" spc="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a</a:t>
            </a:r>
            <a:r>
              <a:rPr dirty="0" sz="1200" spc="1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structure 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 called</a:t>
            </a:r>
            <a:r>
              <a:rPr dirty="0" sz="1200" spc="-2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thalamus,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which</a:t>
            </a:r>
            <a:r>
              <a:rPr dirty="0" sz="1200" spc="5">
                <a:solidFill>
                  <a:srgbClr val="212121"/>
                </a:solidFill>
                <a:latin typeface="Arial MT"/>
                <a:cs typeface="Arial MT"/>
              </a:rPr>
              <a:t> is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a</a:t>
            </a:r>
            <a:r>
              <a:rPr dirty="0" sz="1200" spc="1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15">
                <a:solidFill>
                  <a:srgbClr val="212121"/>
                </a:solidFill>
                <a:latin typeface="Arial MT"/>
                <a:cs typeface="Arial MT"/>
              </a:rPr>
              <a:t>major</a:t>
            </a:r>
            <a:r>
              <a:rPr dirty="0" sz="1200" spc="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coordinating</a:t>
            </a:r>
            <a:r>
              <a:rPr dirty="0" sz="1200" spc="-2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centre</a:t>
            </a:r>
            <a:r>
              <a:rPr dirty="0" sz="1200" spc="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212121"/>
                </a:solidFill>
                <a:latin typeface="Arial MT"/>
                <a:cs typeface="Arial MT"/>
              </a:rPr>
              <a:t>for</a:t>
            </a:r>
            <a:r>
              <a:rPr dirty="0" sz="1200" spc="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sensory</a:t>
            </a:r>
            <a:r>
              <a:rPr dirty="0" sz="1200" spc="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212121"/>
                </a:solidFill>
                <a:latin typeface="Arial MT"/>
                <a:cs typeface="Arial MT"/>
              </a:rPr>
              <a:t>and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212121"/>
                </a:solidFill>
                <a:latin typeface="Arial MT"/>
                <a:cs typeface="Arial MT"/>
              </a:rPr>
              <a:t>motor</a:t>
            </a:r>
            <a:r>
              <a:rPr dirty="0" sz="1200" spc="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signaling.</a:t>
            </a:r>
            <a:endParaRPr sz="1200">
              <a:latin typeface="Arial MT"/>
              <a:cs typeface="Arial MT"/>
            </a:endParaRPr>
          </a:p>
          <a:p>
            <a:pPr marL="12700" marR="13335">
              <a:lnSpc>
                <a:spcPct val="95700"/>
              </a:lnSpc>
              <a:spcBef>
                <a:spcPts val="15"/>
              </a:spcBef>
            </a:pP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Another very important 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part of the brain </a:t>
            </a:r>
            <a:r>
              <a:rPr dirty="0" sz="1200" spc="-10">
                <a:solidFill>
                  <a:srgbClr val="212121"/>
                </a:solidFill>
                <a:latin typeface="Arial MT"/>
                <a:cs typeface="Arial MT"/>
              </a:rPr>
              <a:t>called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hypothalamus 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lies at the </a:t>
            </a:r>
            <a:r>
              <a:rPr dirty="0" sz="1200" spc="-10">
                <a:solidFill>
                  <a:srgbClr val="212121"/>
                </a:solidFill>
                <a:latin typeface="Arial MT"/>
                <a:cs typeface="Arial MT"/>
              </a:rPr>
              <a:t>base 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of </a:t>
            </a:r>
            <a:r>
              <a:rPr dirty="0" sz="1200" spc="-10">
                <a:solidFill>
                  <a:srgbClr val="212121"/>
                </a:solidFill>
                <a:latin typeface="Arial MT"/>
                <a:cs typeface="Arial MT"/>
              </a:rPr>
              <a:t>the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 thalamus.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 The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hypothalamus</a:t>
            </a:r>
            <a:r>
              <a:rPr dirty="0" sz="1200" spc="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contains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a</a:t>
            </a:r>
            <a:r>
              <a:rPr dirty="0" sz="1200" spc="-1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number</a:t>
            </a:r>
            <a:r>
              <a:rPr dirty="0" sz="1200" spc="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of</a:t>
            </a:r>
            <a:r>
              <a:rPr dirty="0" sz="1200" spc="4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centres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which</a:t>
            </a:r>
            <a:r>
              <a:rPr dirty="0" sz="1200" spc="-1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control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body 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temperature,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urge</a:t>
            </a:r>
            <a:r>
              <a:rPr dirty="0" sz="1200" spc="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for</a:t>
            </a:r>
            <a:r>
              <a:rPr dirty="0" sz="1200" spc="-1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eating</a:t>
            </a:r>
            <a:r>
              <a:rPr dirty="0" sz="1200" spc="-2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and</a:t>
            </a:r>
            <a:r>
              <a:rPr dirty="0" sz="1200" spc="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drinking.</a:t>
            </a:r>
            <a:r>
              <a:rPr dirty="0" sz="1200" spc="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It</a:t>
            </a:r>
            <a:r>
              <a:rPr dirty="0" sz="1200" spc="-2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212121"/>
                </a:solidFill>
                <a:latin typeface="Arial MT"/>
                <a:cs typeface="Arial MT"/>
              </a:rPr>
              <a:t>also</a:t>
            </a:r>
            <a:r>
              <a:rPr dirty="0" sz="1200" spc="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contains</a:t>
            </a:r>
            <a:r>
              <a:rPr dirty="0" sz="1200" spc="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212121"/>
                </a:solidFill>
                <a:latin typeface="Arial MT"/>
                <a:cs typeface="Arial MT"/>
              </a:rPr>
              <a:t>several</a:t>
            </a:r>
            <a:r>
              <a:rPr dirty="0" sz="1200" spc="2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groups</a:t>
            </a:r>
            <a:r>
              <a:rPr dirty="0" sz="1200" spc="-2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of </a:t>
            </a:r>
            <a:r>
              <a:rPr dirty="0" sz="1200" spc="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neurosecretory</a:t>
            </a:r>
            <a:r>
              <a:rPr dirty="0" sz="1200" spc="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cells,</a:t>
            </a:r>
            <a:r>
              <a:rPr dirty="0" sz="1200" spc="1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which</a:t>
            </a:r>
            <a:r>
              <a:rPr dirty="0" sz="1200" spc="1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secrete</a:t>
            </a:r>
            <a:r>
              <a:rPr dirty="0" sz="1200" spc="-1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hormones</a:t>
            </a:r>
            <a:r>
              <a:rPr dirty="0" sz="1200" spc="1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called</a:t>
            </a:r>
            <a:r>
              <a:rPr dirty="0" sz="1200" spc="-1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hypothalamic</a:t>
            </a:r>
            <a:r>
              <a:rPr dirty="0" sz="1200" spc="1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hormones.</a:t>
            </a:r>
            <a:r>
              <a:rPr dirty="0" sz="1200" spc="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The</a:t>
            </a:r>
            <a:r>
              <a:rPr dirty="0" sz="1200" spc="-1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inner </a:t>
            </a:r>
            <a:r>
              <a:rPr dirty="0" sz="1200" spc="-32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parts of</a:t>
            </a:r>
            <a:r>
              <a:rPr dirty="0" sz="1200" spc="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212121"/>
                </a:solidFill>
                <a:latin typeface="Arial MT"/>
                <a:cs typeface="Arial MT"/>
              </a:rPr>
              <a:t>cerebral</a:t>
            </a:r>
            <a:r>
              <a:rPr dirty="0" sz="1200" spc="2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hemispheres</a:t>
            </a:r>
            <a:r>
              <a:rPr dirty="0" sz="1200" spc="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and</a:t>
            </a:r>
            <a:r>
              <a:rPr dirty="0" sz="1200" spc="-1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a</a:t>
            </a:r>
            <a:r>
              <a:rPr dirty="0" sz="1200" spc="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group</a:t>
            </a:r>
            <a:r>
              <a:rPr dirty="0" sz="1200" spc="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of</a:t>
            </a:r>
            <a:r>
              <a:rPr dirty="0" sz="1200" spc="-1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associated</a:t>
            </a:r>
            <a:r>
              <a:rPr dirty="0" sz="1200" spc="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212121"/>
                </a:solidFill>
                <a:latin typeface="Arial MT"/>
                <a:cs typeface="Arial MT"/>
              </a:rPr>
              <a:t>deep</a:t>
            </a:r>
            <a:r>
              <a:rPr dirty="0" sz="1200" spc="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structures</a:t>
            </a:r>
            <a:r>
              <a:rPr dirty="0" sz="1200" spc="-2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like</a:t>
            </a:r>
            <a:r>
              <a:rPr dirty="0" sz="1200" spc="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amygdala, </a:t>
            </a:r>
            <a:r>
              <a:rPr dirty="0" sz="1200" spc="-32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hippocampus,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 etc.,</a:t>
            </a:r>
            <a:r>
              <a:rPr dirty="0" sz="1200" spc="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form</a:t>
            </a:r>
            <a:r>
              <a:rPr dirty="0" sz="1200" spc="-3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a</a:t>
            </a:r>
            <a:r>
              <a:rPr dirty="0" sz="1200" spc="1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complex</a:t>
            </a:r>
            <a:r>
              <a:rPr dirty="0" sz="1200" spc="-2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structure</a:t>
            </a:r>
            <a:r>
              <a:rPr dirty="0" sz="1200" spc="-1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called</a:t>
            </a:r>
            <a:r>
              <a:rPr dirty="0" sz="1200" spc="-2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the</a:t>
            </a:r>
            <a:r>
              <a:rPr dirty="0" sz="1200" spc="-1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limbic</a:t>
            </a:r>
            <a:r>
              <a:rPr dirty="0" sz="1200" spc="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lobe</a:t>
            </a:r>
            <a:r>
              <a:rPr dirty="0" sz="1200" spc="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15">
                <a:solidFill>
                  <a:srgbClr val="212121"/>
                </a:solidFill>
                <a:latin typeface="Arial MT"/>
                <a:cs typeface="Arial MT"/>
              </a:rPr>
              <a:t>or</a:t>
            </a:r>
            <a:r>
              <a:rPr dirty="0" sz="1200" spc="-1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limbic</a:t>
            </a:r>
            <a:r>
              <a:rPr dirty="0" sz="1200" spc="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212121"/>
                </a:solidFill>
                <a:latin typeface="Arial MT"/>
                <a:cs typeface="Arial MT"/>
              </a:rPr>
              <a:t>system.</a:t>
            </a:r>
            <a:endParaRPr sz="1200">
              <a:latin typeface="Arial MT"/>
              <a:cs typeface="Arial MT"/>
            </a:endParaRPr>
          </a:p>
          <a:p>
            <a:pPr marL="12700" marR="445770">
              <a:lnSpc>
                <a:spcPct val="96700"/>
              </a:lnSpc>
            </a:pP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Along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with</a:t>
            </a:r>
            <a:r>
              <a:rPr dirty="0" sz="1200" spc="-1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the</a:t>
            </a:r>
            <a:r>
              <a:rPr dirty="0" sz="1200" spc="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hypothalamus,</a:t>
            </a:r>
            <a:r>
              <a:rPr dirty="0" sz="1200" spc="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10">
                <a:solidFill>
                  <a:srgbClr val="212121"/>
                </a:solidFill>
                <a:latin typeface="Arial MT"/>
                <a:cs typeface="Arial MT"/>
              </a:rPr>
              <a:t>it</a:t>
            </a:r>
            <a:r>
              <a:rPr dirty="0" sz="1200" spc="-1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5">
                <a:solidFill>
                  <a:srgbClr val="212121"/>
                </a:solidFill>
                <a:latin typeface="Arial MT"/>
                <a:cs typeface="Arial MT"/>
              </a:rPr>
              <a:t>is</a:t>
            </a:r>
            <a:r>
              <a:rPr dirty="0" sz="1200" spc="-2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involved</a:t>
            </a:r>
            <a:r>
              <a:rPr dirty="0" sz="1200" spc="-1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5">
                <a:solidFill>
                  <a:srgbClr val="212121"/>
                </a:solidFill>
                <a:latin typeface="Arial MT"/>
                <a:cs typeface="Arial MT"/>
              </a:rPr>
              <a:t>in </a:t>
            </a:r>
            <a:r>
              <a:rPr dirty="0" sz="1200" spc="-10">
                <a:solidFill>
                  <a:srgbClr val="212121"/>
                </a:solidFill>
                <a:latin typeface="Arial MT"/>
                <a:cs typeface="Arial MT"/>
              </a:rPr>
              <a:t>the</a:t>
            </a:r>
            <a:r>
              <a:rPr dirty="0" sz="1200" spc="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regulation</a:t>
            </a:r>
            <a:r>
              <a:rPr dirty="0" sz="1200" spc="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of</a:t>
            </a:r>
            <a:r>
              <a:rPr dirty="0" sz="1200" spc="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212121"/>
                </a:solidFill>
                <a:latin typeface="Arial MT"/>
                <a:cs typeface="Arial MT"/>
              </a:rPr>
              <a:t>sexual</a:t>
            </a:r>
            <a:r>
              <a:rPr dirty="0" sz="1200" spc="2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behaviour, 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expression</a:t>
            </a:r>
            <a:r>
              <a:rPr dirty="0" sz="1200" spc="-1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of</a:t>
            </a:r>
            <a:r>
              <a:rPr dirty="0" sz="1200" spc="1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emotional</a:t>
            </a:r>
            <a:r>
              <a:rPr dirty="0" sz="1200" spc="3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reactions</a:t>
            </a:r>
            <a:r>
              <a:rPr dirty="0" sz="1200" spc="-1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(e.g.,</a:t>
            </a:r>
            <a:r>
              <a:rPr dirty="0" sz="1200" spc="-10">
                <a:solidFill>
                  <a:srgbClr val="212121"/>
                </a:solidFill>
                <a:latin typeface="Arial MT"/>
                <a:cs typeface="Arial MT"/>
              </a:rPr>
              <a:t> excitement,</a:t>
            </a:r>
            <a:r>
              <a:rPr dirty="0" sz="1200" spc="1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pleasure,</a:t>
            </a:r>
            <a:r>
              <a:rPr dirty="0" sz="1200" spc="-1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rage</a:t>
            </a:r>
            <a:r>
              <a:rPr dirty="0" sz="1200" spc="5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and</a:t>
            </a:r>
            <a:r>
              <a:rPr dirty="0" sz="1200" spc="1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212121"/>
                </a:solidFill>
                <a:latin typeface="Arial MT"/>
                <a:cs typeface="Arial MT"/>
              </a:rPr>
              <a:t>fear),</a:t>
            </a:r>
            <a:r>
              <a:rPr dirty="0" sz="1200" spc="1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and </a:t>
            </a:r>
            <a:r>
              <a:rPr dirty="0" sz="1200" spc="-32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motivation.</a:t>
            </a:r>
            <a:endParaRPr sz="12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600">
              <a:latin typeface="Arial MT"/>
              <a:cs typeface="Arial MT"/>
            </a:endParaRPr>
          </a:p>
          <a:p>
            <a:pPr marL="12700">
              <a:lnSpc>
                <a:spcPts val="1405"/>
              </a:lnSpc>
            </a:pPr>
            <a:r>
              <a:rPr dirty="0" sz="1200" b="1">
                <a:solidFill>
                  <a:srgbClr val="212121"/>
                </a:solidFill>
                <a:latin typeface="Arial"/>
                <a:cs typeface="Arial"/>
              </a:rPr>
              <a:t>Q3.</a:t>
            </a:r>
            <a:r>
              <a:rPr dirty="0" sz="1200" spc="5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spc="-5" b="1">
                <a:solidFill>
                  <a:srgbClr val="212121"/>
                </a:solidFill>
                <a:latin typeface="Arial"/>
                <a:cs typeface="Arial"/>
              </a:rPr>
              <a:t>Explain</a:t>
            </a:r>
            <a:r>
              <a:rPr dirty="0" sz="1200" spc="-10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spc="-5" b="1">
                <a:solidFill>
                  <a:srgbClr val="212121"/>
                </a:solidFill>
                <a:latin typeface="Arial"/>
                <a:cs typeface="Arial"/>
              </a:rPr>
              <a:t>the</a:t>
            </a:r>
            <a:r>
              <a:rPr dirty="0" sz="1200" spc="5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spc="-10" b="1">
                <a:solidFill>
                  <a:srgbClr val="212121"/>
                </a:solidFill>
                <a:latin typeface="Arial"/>
                <a:cs typeface="Arial"/>
              </a:rPr>
              <a:t>structure</a:t>
            </a:r>
            <a:r>
              <a:rPr dirty="0" sz="1200" spc="5" b="1">
                <a:solidFill>
                  <a:srgbClr val="212121"/>
                </a:solidFill>
                <a:latin typeface="Arial"/>
                <a:cs typeface="Arial"/>
              </a:rPr>
              <a:t> of</a:t>
            </a:r>
            <a:r>
              <a:rPr dirty="0" sz="1200" spc="10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b="1">
                <a:solidFill>
                  <a:srgbClr val="212121"/>
                </a:solidFill>
                <a:latin typeface="Arial"/>
                <a:cs typeface="Arial"/>
              </a:rPr>
              <a:t>middle</a:t>
            </a:r>
            <a:r>
              <a:rPr dirty="0" sz="1200" spc="-10" b="1">
                <a:solidFill>
                  <a:srgbClr val="212121"/>
                </a:solidFill>
                <a:latin typeface="Arial"/>
                <a:cs typeface="Arial"/>
              </a:rPr>
              <a:t> and</a:t>
            </a:r>
            <a:r>
              <a:rPr dirty="0" sz="1200" spc="10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spc="-10" b="1">
                <a:solidFill>
                  <a:srgbClr val="212121"/>
                </a:solidFill>
                <a:latin typeface="Arial"/>
                <a:cs typeface="Arial"/>
              </a:rPr>
              <a:t>internal</a:t>
            </a:r>
            <a:r>
              <a:rPr dirty="0" sz="1200" spc="5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spc="-5" b="1">
                <a:solidFill>
                  <a:srgbClr val="212121"/>
                </a:solidFill>
                <a:latin typeface="Arial"/>
                <a:cs typeface="Arial"/>
              </a:rPr>
              <a:t>ear</a:t>
            </a:r>
            <a:r>
              <a:rPr dirty="0" sz="1200" spc="-10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b="1">
                <a:solidFill>
                  <a:srgbClr val="212121"/>
                </a:solidFill>
                <a:latin typeface="Arial"/>
                <a:cs typeface="Arial"/>
              </a:rPr>
              <a:t>with</a:t>
            </a:r>
            <a:r>
              <a:rPr dirty="0" sz="1200" spc="-10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spc="-5" b="1">
                <a:solidFill>
                  <a:srgbClr val="212121"/>
                </a:solidFill>
                <a:latin typeface="Arial"/>
                <a:cs typeface="Arial"/>
              </a:rPr>
              <a:t>the</a:t>
            </a:r>
            <a:r>
              <a:rPr dirty="0" sz="1200" spc="10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spc="-5" b="1">
                <a:solidFill>
                  <a:srgbClr val="212121"/>
                </a:solidFill>
                <a:latin typeface="Arial"/>
                <a:cs typeface="Arial"/>
              </a:rPr>
              <a:t>help</a:t>
            </a:r>
            <a:r>
              <a:rPr dirty="0" sz="1200" spc="15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spc="5" b="1">
                <a:solidFill>
                  <a:srgbClr val="212121"/>
                </a:solidFill>
                <a:latin typeface="Arial"/>
                <a:cs typeface="Arial"/>
              </a:rPr>
              <a:t>of</a:t>
            </a:r>
            <a:r>
              <a:rPr dirty="0" sz="1200" spc="70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spc="-10">
                <a:solidFill>
                  <a:srgbClr val="212121"/>
                </a:solidFill>
                <a:latin typeface="Arial MT"/>
                <a:cs typeface="Arial MT"/>
              </a:rPr>
              <a:t>diagram</a:t>
            </a:r>
            <a:r>
              <a:rPr dirty="0" sz="1200" spc="-10" b="1">
                <a:solidFill>
                  <a:srgbClr val="212121"/>
                </a:solidFill>
                <a:latin typeface="Arial"/>
                <a:cs typeface="Arial"/>
              </a:rPr>
              <a:t>.</a:t>
            </a:r>
            <a:endParaRPr sz="1200">
              <a:latin typeface="Arial"/>
              <a:cs typeface="Arial"/>
            </a:endParaRPr>
          </a:p>
          <a:p>
            <a:pPr marL="12700" marR="28575">
              <a:lnSpc>
                <a:spcPct val="96400"/>
              </a:lnSpc>
              <a:spcBef>
                <a:spcPts val="15"/>
              </a:spcBef>
            </a:pPr>
            <a:r>
              <a:rPr dirty="0" sz="1200" spc="-10" b="1">
                <a:solidFill>
                  <a:srgbClr val="212121"/>
                </a:solidFill>
                <a:latin typeface="Arial"/>
                <a:cs typeface="Arial"/>
              </a:rPr>
              <a:t>Ans:</a:t>
            </a:r>
            <a:r>
              <a:rPr dirty="0" sz="1200" spc="20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The</a:t>
            </a:r>
            <a:r>
              <a:rPr dirty="0" sz="1200" spc="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middle</a:t>
            </a:r>
            <a:r>
              <a:rPr dirty="0" sz="1200" spc="1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212121"/>
                </a:solidFill>
                <a:latin typeface="Arial MT"/>
                <a:cs typeface="Arial MT"/>
              </a:rPr>
              <a:t>ear</a:t>
            </a:r>
            <a:r>
              <a:rPr dirty="0" sz="1200" spc="1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contains</a:t>
            </a:r>
            <a:r>
              <a:rPr dirty="0" sz="1200" spc="-1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three</a:t>
            </a:r>
            <a:r>
              <a:rPr dirty="0" sz="1200" spc="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ossicles</a:t>
            </a:r>
            <a:r>
              <a:rPr dirty="0" sz="1200" spc="1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called</a:t>
            </a:r>
            <a:r>
              <a:rPr dirty="0" sz="1200" spc="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malleus,</a:t>
            </a:r>
            <a:r>
              <a:rPr dirty="0" sz="1200" spc="-1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incus</a:t>
            </a:r>
            <a:r>
              <a:rPr dirty="0" sz="1200" spc="1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and</a:t>
            </a:r>
            <a:r>
              <a:rPr dirty="0" sz="1200" spc="-1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stapes</a:t>
            </a:r>
            <a:r>
              <a:rPr dirty="0" sz="1200" spc="1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212121"/>
                </a:solidFill>
                <a:latin typeface="Arial MT"/>
                <a:cs typeface="Arial MT"/>
              </a:rPr>
              <a:t>which</a:t>
            </a:r>
            <a:r>
              <a:rPr dirty="0" sz="1200" spc="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are </a:t>
            </a:r>
            <a:r>
              <a:rPr dirty="0" sz="1200" spc="-31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attached</a:t>
            </a:r>
            <a:r>
              <a:rPr dirty="0" sz="1200" spc="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212121"/>
                </a:solidFill>
                <a:latin typeface="Arial MT"/>
                <a:cs typeface="Arial MT"/>
              </a:rPr>
              <a:t>to</a:t>
            </a:r>
            <a:r>
              <a:rPr dirty="0" sz="1200" spc="1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one</a:t>
            </a:r>
            <a:r>
              <a:rPr dirty="0" sz="1200" spc="-1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another </a:t>
            </a:r>
            <a:r>
              <a:rPr dirty="0" sz="1200" spc="5">
                <a:solidFill>
                  <a:srgbClr val="212121"/>
                </a:solidFill>
                <a:latin typeface="Arial MT"/>
                <a:cs typeface="Arial MT"/>
              </a:rPr>
              <a:t>in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a</a:t>
            </a:r>
            <a:r>
              <a:rPr dirty="0" sz="1200" spc="-1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chainlike</a:t>
            </a:r>
            <a:r>
              <a:rPr dirty="0" sz="1200" spc="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fashion.</a:t>
            </a:r>
            <a:r>
              <a:rPr dirty="0" sz="1200" spc="-1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The</a:t>
            </a:r>
            <a:r>
              <a:rPr dirty="0" sz="1200" spc="1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malleus</a:t>
            </a:r>
            <a:r>
              <a:rPr dirty="0" sz="1200" spc="-2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5">
                <a:solidFill>
                  <a:srgbClr val="212121"/>
                </a:solidFill>
                <a:latin typeface="Arial MT"/>
                <a:cs typeface="Arial MT"/>
              </a:rPr>
              <a:t>is</a:t>
            </a:r>
            <a:r>
              <a:rPr dirty="0" sz="1200" spc="6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attached</a:t>
            </a:r>
            <a:r>
              <a:rPr dirty="0" sz="1200" spc="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212121"/>
                </a:solidFill>
                <a:latin typeface="Arial MT"/>
                <a:cs typeface="Arial MT"/>
              </a:rPr>
              <a:t>to</a:t>
            </a:r>
            <a:r>
              <a:rPr dirty="0" sz="1200" spc="1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the</a:t>
            </a:r>
            <a:r>
              <a:rPr dirty="0" sz="1200" spc="1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tympanic 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membrane 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and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the stapes </a:t>
            </a:r>
            <a:r>
              <a:rPr dirty="0" sz="1200" spc="5">
                <a:solidFill>
                  <a:srgbClr val="212121"/>
                </a:solidFill>
                <a:latin typeface="Arial MT"/>
                <a:cs typeface="Arial MT"/>
              </a:rPr>
              <a:t>is </a:t>
            </a:r>
            <a:r>
              <a:rPr dirty="0" sz="1200" spc="-10">
                <a:solidFill>
                  <a:srgbClr val="212121"/>
                </a:solidFill>
                <a:latin typeface="Arial MT"/>
                <a:cs typeface="Arial MT"/>
              </a:rPr>
              <a:t>attached 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to </a:t>
            </a:r>
            <a:r>
              <a:rPr dirty="0" sz="1200" spc="-10">
                <a:solidFill>
                  <a:srgbClr val="212121"/>
                </a:solidFill>
                <a:latin typeface="Arial MT"/>
                <a:cs typeface="Arial MT"/>
              </a:rPr>
              <a:t>the oval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window 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of the cochlea. The ear </a:t>
            </a:r>
            <a:r>
              <a:rPr dirty="0" sz="1200" spc="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ossicles</a:t>
            </a:r>
            <a:r>
              <a:rPr dirty="0" sz="1200" spc="-2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increase</a:t>
            </a:r>
            <a:r>
              <a:rPr dirty="0" sz="1200" spc="-1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the</a:t>
            </a:r>
            <a:r>
              <a:rPr dirty="0" sz="1200" spc="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efficiency</a:t>
            </a:r>
            <a:r>
              <a:rPr dirty="0" sz="1200" spc="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of</a:t>
            </a:r>
            <a:r>
              <a:rPr dirty="0" sz="1200" spc="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transmission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 of</a:t>
            </a:r>
            <a:r>
              <a:rPr dirty="0" sz="1200" spc="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sound</a:t>
            </a:r>
            <a:r>
              <a:rPr dirty="0" sz="1200" spc="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212121"/>
                </a:solidFill>
                <a:latin typeface="Arial MT"/>
                <a:cs typeface="Arial MT"/>
              </a:rPr>
              <a:t>waves</a:t>
            </a:r>
            <a:r>
              <a:rPr dirty="0" sz="1200" spc="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to</a:t>
            </a:r>
            <a:r>
              <a:rPr dirty="0" sz="1200" spc="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the</a:t>
            </a:r>
            <a:r>
              <a:rPr dirty="0" sz="1200" spc="-2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inner</a:t>
            </a:r>
            <a:r>
              <a:rPr dirty="0" sz="1200" spc="1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ear.</a:t>
            </a:r>
            <a:r>
              <a:rPr dirty="0" sz="1200" spc="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A </a:t>
            </a:r>
            <a:r>
              <a:rPr dirty="0" sz="1200" spc="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Eustachian</a:t>
            </a:r>
            <a:r>
              <a:rPr dirty="0" sz="1200" spc="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tube</a:t>
            </a:r>
            <a:r>
              <a:rPr dirty="0" sz="1200" spc="-1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connects</a:t>
            </a:r>
            <a:r>
              <a:rPr dirty="0" sz="1200" spc="-2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the</a:t>
            </a:r>
            <a:r>
              <a:rPr dirty="0" sz="1200" spc="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middle</a:t>
            </a:r>
            <a:r>
              <a:rPr dirty="0" sz="1200" spc="1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212121"/>
                </a:solidFill>
                <a:latin typeface="Arial MT"/>
                <a:cs typeface="Arial MT"/>
              </a:rPr>
              <a:t>ear</a:t>
            </a:r>
            <a:r>
              <a:rPr dirty="0" sz="1200" spc="1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cavity</a:t>
            </a:r>
            <a:r>
              <a:rPr dirty="0" sz="1200" spc="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with</a:t>
            </a:r>
            <a:r>
              <a:rPr dirty="0" sz="1200" spc="1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the</a:t>
            </a:r>
            <a:r>
              <a:rPr dirty="0" sz="1200" spc="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pharynx.</a:t>
            </a:r>
            <a:r>
              <a:rPr dirty="0" sz="1200" spc="1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20">
                <a:solidFill>
                  <a:srgbClr val="212121"/>
                </a:solidFill>
                <a:latin typeface="Arial MT"/>
                <a:cs typeface="Arial MT"/>
              </a:rPr>
              <a:t>The</a:t>
            </a:r>
            <a:r>
              <a:rPr dirty="0" sz="1200" spc="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Eustachian</a:t>
            </a:r>
            <a:r>
              <a:rPr dirty="0" sz="1200" spc="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212121"/>
                </a:solidFill>
                <a:latin typeface="Arial MT"/>
                <a:cs typeface="Arial MT"/>
              </a:rPr>
              <a:t>tube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helps</a:t>
            </a:r>
            <a:r>
              <a:rPr dirty="0" sz="1200" spc="-2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in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equalising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the</a:t>
            </a:r>
            <a:r>
              <a:rPr dirty="0" sz="1200" spc="-2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pressures</a:t>
            </a:r>
            <a:r>
              <a:rPr dirty="0" sz="1200" spc="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on</a:t>
            </a:r>
            <a:r>
              <a:rPr dirty="0" sz="1200" spc="-2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either</a:t>
            </a:r>
            <a:r>
              <a:rPr dirty="0" sz="1200" spc="-2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sides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 of</a:t>
            </a:r>
            <a:r>
              <a:rPr dirty="0" sz="1200" spc="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the</a:t>
            </a:r>
            <a:r>
              <a:rPr dirty="0" sz="1200" spc="-2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ear</a:t>
            </a:r>
            <a:r>
              <a:rPr dirty="0" sz="1200" spc="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15">
                <a:solidFill>
                  <a:srgbClr val="212121"/>
                </a:solidFill>
                <a:latin typeface="Arial MT"/>
                <a:cs typeface="Arial MT"/>
              </a:rPr>
              <a:t>drum.</a:t>
            </a:r>
            <a:endParaRPr sz="1200">
              <a:latin typeface="Arial MT"/>
              <a:cs typeface="Arial MT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19218" y="5112570"/>
            <a:ext cx="4373789" cy="3407499"/>
          </a:xfrm>
          <a:prstGeom prst="rect">
            <a:avLst/>
          </a:prstGeom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2004" y="889761"/>
            <a:ext cx="5906770" cy="4242435"/>
          </a:xfrm>
          <a:prstGeom prst="rect">
            <a:avLst/>
          </a:prstGeom>
        </p:spPr>
        <p:txBody>
          <a:bodyPr wrap="square" lIns="0" tIns="20320" rIns="0" bIns="0" rtlCol="0" vert="horz">
            <a:spAutoFit/>
          </a:bodyPr>
          <a:lstStyle/>
          <a:p>
            <a:pPr marL="12700" marR="44450">
              <a:lnSpc>
                <a:spcPct val="95900"/>
              </a:lnSpc>
              <a:spcBef>
                <a:spcPts val="160"/>
              </a:spcBef>
              <a:buChar char="•"/>
              <a:tabLst>
                <a:tab pos="109855" algn="l"/>
              </a:tabLst>
            </a:pP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The fluid-filled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inner ear </a:t>
            </a:r>
            <a:r>
              <a:rPr dirty="0" sz="1200" spc="-10">
                <a:solidFill>
                  <a:srgbClr val="212121"/>
                </a:solidFill>
                <a:latin typeface="Arial MT"/>
                <a:cs typeface="Arial MT"/>
              </a:rPr>
              <a:t>called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labyrinth 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consists of </a:t>
            </a:r>
            <a:r>
              <a:rPr dirty="0" sz="1200" spc="-15">
                <a:solidFill>
                  <a:srgbClr val="212121"/>
                </a:solidFill>
                <a:latin typeface="Arial MT"/>
                <a:cs typeface="Arial MT"/>
              </a:rPr>
              <a:t>two 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parts,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the 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bony </a:t>
            </a:r>
            <a:r>
              <a:rPr dirty="0" sz="1200" spc="-10">
                <a:solidFill>
                  <a:srgbClr val="212121"/>
                </a:solidFill>
                <a:latin typeface="Arial MT"/>
                <a:cs typeface="Arial MT"/>
              </a:rPr>
              <a:t>and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the 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membranous labyrinths. 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The bony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labyrinth </a:t>
            </a:r>
            <a:r>
              <a:rPr dirty="0" sz="1200" spc="5">
                <a:solidFill>
                  <a:srgbClr val="212121"/>
                </a:solidFill>
                <a:latin typeface="Arial MT"/>
                <a:cs typeface="Arial MT"/>
              </a:rPr>
              <a:t>is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a 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series of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channels. Inside these 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 channels</a:t>
            </a:r>
            <a:r>
              <a:rPr dirty="0" sz="1200" spc="-2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lies</a:t>
            </a:r>
            <a:r>
              <a:rPr dirty="0" sz="1200" spc="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212121"/>
                </a:solidFill>
                <a:latin typeface="Arial MT"/>
                <a:cs typeface="Arial MT"/>
              </a:rPr>
              <a:t>the</a:t>
            </a:r>
            <a:r>
              <a:rPr dirty="0" sz="1200" spc="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212121"/>
                </a:solidFill>
                <a:latin typeface="Arial MT"/>
                <a:cs typeface="Arial MT"/>
              </a:rPr>
              <a:t>membranous</a:t>
            </a:r>
            <a:r>
              <a:rPr dirty="0" sz="1200" spc="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labyrinth,</a:t>
            </a:r>
            <a:r>
              <a:rPr dirty="0" sz="1200" spc="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212121"/>
                </a:solidFill>
                <a:latin typeface="Arial MT"/>
                <a:cs typeface="Arial MT"/>
              </a:rPr>
              <a:t>which</a:t>
            </a:r>
            <a:r>
              <a:rPr dirty="0" sz="1200" spc="5">
                <a:solidFill>
                  <a:srgbClr val="212121"/>
                </a:solidFill>
                <a:latin typeface="Arial MT"/>
                <a:cs typeface="Arial MT"/>
              </a:rPr>
              <a:t> is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surrounded</a:t>
            </a:r>
            <a:r>
              <a:rPr dirty="0" sz="1200" spc="-1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by</a:t>
            </a:r>
            <a:r>
              <a:rPr dirty="0" sz="1200" spc="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a</a:t>
            </a:r>
            <a:r>
              <a:rPr dirty="0" sz="1200" spc="1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fluid</a:t>
            </a:r>
            <a:r>
              <a:rPr dirty="0" sz="1200" spc="-1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called 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perilymph.</a:t>
            </a:r>
            <a:r>
              <a:rPr dirty="0" sz="1200" spc="1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The</a:t>
            </a:r>
            <a:r>
              <a:rPr dirty="0" sz="1200" spc="1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212121"/>
                </a:solidFill>
                <a:latin typeface="Arial MT"/>
                <a:cs typeface="Arial MT"/>
              </a:rPr>
              <a:t>membranous</a:t>
            </a:r>
            <a:r>
              <a:rPr dirty="0" sz="1200" spc="1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labyrinth</a:t>
            </a:r>
            <a:r>
              <a:rPr dirty="0" sz="1200" spc="-1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5">
                <a:solidFill>
                  <a:srgbClr val="212121"/>
                </a:solidFill>
                <a:latin typeface="Arial MT"/>
                <a:cs typeface="Arial MT"/>
              </a:rPr>
              <a:t>is</a:t>
            </a:r>
            <a:r>
              <a:rPr dirty="0" sz="1200" spc="1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filled</a:t>
            </a:r>
            <a:r>
              <a:rPr dirty="0" sz="1200" spc="-1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with</a:t>
            </a:r>
            <a:r>
              <a:rPr dirty="0" sz="1200" spc="2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a</a:t>
            </a:r>
            <a:r>
              <a:rPr dirty="0" sz="1200" spc="1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fluid</a:t>
            </a:r>
            <a:r>
              <a:rPr dirty="0" sz="1200" spc="1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called</a:t>
            </a:r>
            <a:r>
              <a:rPr dirty="0" sz="1200" spc="-1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endolymph.</a:t>
            </a:r>
            <a:r>
              <a:rPr dirty="0" sz="1200" spc="1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The</a:t>
            </a:r>
            <a:r>
              <a:rPr dirty="0" sz="1200" spc="1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coiled </a:t>
            </a:r>
            <a:r>
              <a:rPr dirty="0" sz="1200" spc="-32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portion</a:t>
            </a:r>
            <a:r>
              <a:rPr dirty="0" sz="1200" spc="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212121"/>
                </a:solidFill>
                <a:latin typeface="Arial MT"/>
                <a:cs typeface="Arial MT"/>
              </a:rPr>
              <a:t>of</a:t>
            </a:r>
            <a:r>
              <a:rPr dirty="0" sz="1200" spc="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the</a:t>
            </a:r>
            <a:r>
              <a:rPr dirty="0" sz="1200" spc="-1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labyrinth</a:t>
            </a:r>
            <a:r>
              <a:rPr dirty="0" sz="1200" spc="-1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5">
                <a:solidFill>
                  <a:srgbClr val="212121"/>
                </a:solidFill>
                <a:latin typeface="Arial MT"/>
                <a:cs typeface="Arial MT"/>
              </a:rPr>
              <a:t>is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called</a:t>
            </a:r>
            <a:r>
              <a:rPr dirty="0" sz="1200" spc="1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cochlea.</a:t>
            </a:r>
            <a:r>
              <a:rPr dirty="0" sz="1200" spc="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212121"/>
                </a:solidFill>
                <a:latin typeface="Arial MT"/>
                <a:cs typeface="Arial MT"/>
              </a:rPr>
              <a:t>The</a:t>
            </a:r>
            <a:r>
              <a:rPr dirty="0" sz="1200" spc="-1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membranes</a:t>
            </a:r>
            <a:r>
              <a:rPr dirty="0" sz="1200" spc="1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constituting</a:t>
            </a:r>
            <a:r>
              <a:rPr dirty="0" sz="1200" spc="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cochlea,</a:t>
            </a:r>
            <a:r>
              <a:rPr dirty="0" sz="1200" spc="1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212121"/>
                </a:solidFill>
                <a:latin typeface="Arial MT"/>
                <a:cs typeface="Arial MT"/>
              </a:rPr>
              <a:t>the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 Reissner’s</a:t>
            </a:r>
            <a:r>
              <a:rPr dirty="0" sz="1200" spc="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and</a:t>
            </a:r>
            <a:r>
              <a:rPr dirty="0" sz="1200" spc="-1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basilar,</a:t>
            </a:r>
            <a:r>
              <a:rPr dirty="0" sz="1200" spc="-1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divide</a:t>
            </a:r>
            <a:r>
              <a:rPr dirty="0" sz="1200" spc="1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the</a:t>
            </a:r>
            <a:r>
              <a:rPr dirty="0" sz="1200" spc="-1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surrounding</a:t>
            </a:r>
            <a:r>
              <a:rPr dirty="0" sz="1200" spc="-1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perilymph</a:t>
            </a:r>
            <a:r>
              <a:rPr dirty="0" sz="1200" spc="1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filled</a:t>
            </a:r>
            <a:r>
              <a:rPr dirty="0" sz="1200" spc="1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bony</a:t>
            </a:r>
            <a:r>
              <a:rPr dirty="0" sz="1200" spc="-2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labyrinth</a:t>
            </a:r>
            <a:r>
              <a:rPr dirty="0" sz="1200" spc="-1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into</a:t>
            </a:r>
            <a:r>
              <a:rPr dirty="0" sz="1200" spc="1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15">
                <a:solidFill>
                  <a:srgbClr val="212121"/>
                </a:solidFill>
                <a:latin typeface="Arial MT"/>
                <a:cs typeface="Arial MT"/>
              </a:rPr>
              <a:t>an </a:t>
            </a:r>
            <a:r>
              <a:rPr dirty="0" sz="1200" spc="-1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upper</a:t>
            </a:r>
            <a:r>
              <a:rPr dirty="0" sz="1200" spc="1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scala</a:t>
            </a:r>
            <a:r>
              <a:rPr dirty="0" sz="1200" spc="1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vestibuli</a:t>
            </a:r>
            <a:r>
              <a:rPr dirty="0" sz="1200" spc="2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212121"/>
                </a:solidFill>
                <a:latin typeface="Arial MT"/>
                <a:cs typeface="Arial MT"/>
              </a:rPr>
              <a:t>and</a:t>
            </a:r>
            <a:r>
              <a:rPr dirty="0" sz="1200" spc="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a</a:t>
            </a:r>
            <a:r>
              <a:rPr dirty="0" sz="1200" spc="-1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lower</a:t>
            </a:r>
            <a:r>
              <a:rPr dirty="0" sz="1200" spc="1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scala</a:t>
            </a:r>
            <a:r>
              <a:rPr dirty="0" sz="1200" spc="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tympani.</a:t>
            </a:r>
            <a:r>
              <a:rPr dirty="0" sz="1200" spc="-1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The</a:t>
            </a:r>
            <a:r>
              <a:rPr dirty="0" sz="1200" spc="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space</a:t>
            </a:r>
            <a:r>
              <a:rPr dirty="0" sz="1200" spc="1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within</a:t>
            </a:r>
            <a:r>
              <a:rPr dirty="0" sz="1200" spc="1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cochlea</a:t>
            </a:r>
            <a:r>
              <a:rPr dirty="0" sz="1200" spc="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called</a:t>
            </a:r>
            <a:r>
              <a:rPr dirty="0" sz="1200" spc="-1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scala 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media </a:t>
            </a:r>
            <a:r>
              <a:rPr dirty="0" sz="1200" spc="5">
                <a:solidFill>
                  <a:srgbClr val="212121"/>
                </a:solidFill>
                <a:latin typeface="Arial MT"/>
                <a:cs typeface="Arial MT"/>
              </a:rPr>
              <a:t>is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filled with endolymph. At 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the base of the cochlea,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the scala vestibuli ends 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at </a:t>
            </a:r>
            <a:r>
              <a:rPr dirty="0" sz="1200" spc="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the</a:t>
            </a:r>
            <a:r>
              <a:rPr dirty="0" sz="1200" spc="1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212121"/>
                </a:solidFill>
                <a:latin typeface="Arial MT"/>
                <a:cs typeface="Arial MT"/>
              </a:rPr>
              <a:t>oval</a:t>
            </a:r>
            <a:r>
              <a:rPr dirty="0" sz="1200" spc="3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212121"/>
                </a:solidFill>
                <a:latin typeface="Arial MT"/>
                <a:cs typeface="Arial MT"/>
              </a:rPr>
              <a:t>window,</a:t>
            </a:r>
            <a:r>
              <a:rPr dirty="0" sz="1200" spc="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while</a:t>
            </a:r>
            <a:r>
              <a:rPr dirty="0" sz="1200" spc="1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the</a:t>
            </a:r>
            <a:r>
              <a:rPr dirty="0" sz="1200" spc="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212121"/>
                </a:solidFill>
                <a:latin typeface="Arial MT"/>
                <a:cs typeface="Arial MT"/>
              </a:rPr>
              <a:t>scala</a:t>
            </a:r>
            <a:r>
              <a:rPr dirty="0" sz="1200" spc="1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212121"/>
                </a:solidFill>
                <a:latin typeface="Arial MT"/>
                <a:cs typeface="Arial MT"/>
              </a:rPr>
              <a:t>tympani</a:t>
            </a:r>
            <a:r>
              <a:rPr dirty="0" sz="1200" spc="2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terminates</a:t>
            </a:r>
            <a:r>
              <a:rPr dirty="0" sz="1200" spc="1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at</a:t>
            </a:r>
            <a:r>
              <a:rPr dirty="0" sz="1200" spc="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212121"/>
                </a:solidFill>
                <a:latin typeface="Arial MT"/>
                <a:cs typeface="Arial MT"/>
              </a:rPr>
              <a:t>the</a:t>
            </a:r>
            <a:r>
              <a:rPr dirty="0" sz="1200" spc="1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round</a:t>
            </a:r>
            <a:r>
              <a:rPr dirty="0" sz="1200" spc="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window</a:t>
            </a:r>
            <a:r>
              <a:rPr dirty="0" sz="1200" spc="-2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which</a:t>
            </a:r>
            <a:r>
              <a:rPr dirty="0" sz="1200" spc="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opens </a:t>
            </a:r>
            <a:r>
              <a:rPr dirty="0" sz="1200" spc="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to</a:t>
            </a:r>
            <a:r>
              <a:rPr dirty="0" sz="1200" spc="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the</a:t>
            </a:r>
            <a:r>
              <a:rPr dirty="0" sz="1200" spc="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middle</a:t>
            </a:r>
            <a:r>
              <a:rPr dirty="0" sz="1200" spc="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ear.</a:t>
            </a:r>
            <a:r>
              <a:rPr dirty="0" sz="1200" spc="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212121"/>
                </a:solidFill>
                <a:latin typeface="Arial MT"/>
                <a:cs typeface="Arial MT"/>
              </a:rPr>
              <a:t>The</a:t>
            </a:r>
            <a:r>
              <a:rPr dirty="0" sz="1200" spc="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organ</a:t>
            </a:r>
            <a:r>
              <a:rPr dirty="0" sz="1200" spc="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of</a:t>
            </a:r>
            <a:r>
              <a:rPr dirty="0" sz="1200" spc="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15">
                <a:solidFill>
                  <a:srgbClr val="212121"/>
                </a:solidFill>
                <a:latin typeface="Arial MT"/>
                <a:cs typeface="Arial MT"/>
              </a:rPr>
              <a:t>Corti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5">
                <a:solidFill>
                  <a:srgbClr val="212121"/>
                </a:solidFill>
                <a:latin typeface="Arial MT"/>
                <a:cs typeface="Arial MT"/>
              </a:rPr>
              <a:t>is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a</a:t>
            </a:r>
            <a:r>
              <a:rPr dirty="0" sz="1200" spc="1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structure</a:t>
            </a:r>
            <a:r>
              <a:rPr dirty="0" sz="1200" spc="-1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located</a:t>
            </a:r>
            <a:r>
              <a:rPr dirty="0" sz="1200" spc="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on</a:t>
            </a:r>
            <a:r>
              <a:rPr dirty="0" sz="1200" spc="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212121"/>
                </a:solidFill>
                <a:latin typeface="Arial MT"/>
                <a:cs typeface="Arial MT"/>
              </a:rPr>
              <a:t>the</a:t>
            </a:r>
            <a:r>
              <a:rPr dirty="0" sz="1200" spc="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basilar</a:t>
            </a:r>
            <a:r>
              <a:rPr dirty="0" sz="1200" spc="1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212121"/>
                </a:solidFill>
                <a:latin typeface="Arial MT"/>
                <a:cs typeface="Arial MT"/>
              </a:rPr>
              <a:t>membrane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 which</a:t>
            </a:r>
            <a:r>
              <a:rPr dirty="0" sz="1200" spc="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contains</a:t>
            </a:r>
            <a:r>
              <a:rPr dirty="0" sz="1200" spc="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212121"/>
                </a:solidFill>
                <a:latin typeface="Arial MT"/>
                <a:cs typeface="Arial MT"/>
              </a:rPr>
              <a:t>hair</a:t>
            </a:r>
            <a:r>
              <a:rPr dirty="0" sz="1200" spc="1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cells</a:t>
            </a:r>
            <a:r>
              <a:rPr dirty="0" sz="1200" spc="1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that</a:t>
            </a:r>
            <a:r>
              <a:rPr dirty="0" sz="1200" spc="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act</a:t>
            </a:r>
            <a:r>
              <a:rPr dirty="0" sz="1200" spc="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as</a:t>
            </a:r>
            <a:r>
              <a:rPr dirty="0" sz="1200" spc="-1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auditory</a:t>
            </a:r>
            <a:r>
              <a:rPr dirty="0" sz="1200" spc="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receptors.</a:t>
            </a:r>
            <a:r>
              <a:rPr dirty="0" sz="1200" spc="-1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The</a:t>
            </a:r>
            <a:r>
              <a:rPr dirty="0" sz="1200" spc="-1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hair</a:t>
            </a:r>
            <a:r>
              <a:rPr dirty="0" sz="1200" spc="1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cells</a:t>
            </a:r>
            <a:r>
              <a:rPr dirty="0" sz="1200" spc="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212121"/>
                </a:solidFill>
                <a:latin typeface="Arial MT"/>
                <a:cs typeface="Arial MT"/>
              </a:rPr>
              <a:t>are</a:t>
            </a:r>
            <a:r>
              <a:rPr dirty="0" sz="1200" spc="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present</a:t>
            </a:r>
            <a:r>
              <a:rPr dirty="0" sz="1200" spc="-1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in 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212121"/>
                </a:solidFill>
                <a:latin typeface="Arial MT"/>
                <a:cs typeface="Arial MT"/>
              </a:rPr>
              <a:t>rows</a:t>
            </a:r>
            <a:r>
              <a:rPr dirty="0" sz="1200" spc="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on</a:t>
            </a:r>
            <a:r>
              <a:rPr dirty="0" sz="1200" spc="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the</a:t>
            </a:r>
            <a:r>
              <a:rPr dirty="0" sz="1200" spc="-2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internal</a:t>
            </a:r>
            <a:r>
              <a:rPr dirty="0" sz="1200" spc="3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side</a:t>
            </a:r>
            <a:r>
              <a:rPr dirty="0" sz="1200" spc="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212121"/>
                </a:solidFill>
                <a:latin typeface="Arial MT"/>
                <a:cs typeface="Arial MT"/>
              </a:rPr>
              <a:t>of</a:t>
            </a:r>
            <a:r>
              <a:rPr dirty="0" sz="1200" spc="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the</a:t>
            </a:r>
            <a:r>
              <a:rPr dirty="0" sz="1200" spc="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organ</a:t>
            </a:r>
            <a:r>
              <a:rPr dirty="0" sz="1200" spc="-2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of</a:t>
            </a:r>
            <a:r>
              <a:rPr dirty="0" sz="1200" spc="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Corti.</a:t>
            </a:r>
            <a:r>
              <a:rPr dirty="0" sz="1200" spc="-2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The</a:t>
            </a:r>
            <a:r>
              <a:rPr dirty="0" sz="1200" spc="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212121"/>
                </a:solidFill>
                <a:latin typeface="Arial MT"/>
                <a:cs typeface="Arial MT"/>
              </a:rPr>
              <a:t>basal</a:t>
            </a:r>
            <a:r>
              <a:rPr dirty="0" sz="1200" spc="2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end</a:t>
            </a:r>
            <a:r>
              <a:rPr dirty="0" sz="1200" spc="-1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of</a:t>
            </a:r>
            <a:r>
              <a:rPr dirty="0" sz="1200" spc="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the</a:t>
            </a:r>
            <a:r>
              <a:rPr dirty="0" sz="1200" spc="-1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hair</a:t>
            </a:r>
            <a:r>
              <a:rPr dirty="0" sz="1200" spc="1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212121"/>
                </a:solidFill>
                <a:latin typeface="Arial MT"/>
                <a:cs typeface="Arial MT"/>
              </a:rPr>
              <a:t>cell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5">
                <a:solidFill>
                  <a:srgbClr val="212121"/>
                </a:solidFill>
                <a:latin typeface="Arial MT"/>
                <a:cs typeface="Arial MT"/>
              </a:rPr>
              <a:t>is</a:t>
            </a:r>
            <a:r>
              <a:rPr dirty="0" sz="1200" spc="-2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5">
                <a:solidFill>
                  <a:srgbClr val="212121"/>
                </a:solidFill>
                <a:latin typeface="Arial MT"/>
                <a:cs typeface="Arial MT"/>
              </a:rPr>
              <a:t>in </a:t>
            </a:r>
            <a:r>
              <a:rPr dirty="0" sz="1200" spc="-10">
                <a:solidFill>
                  <a:srgbClr val="212121"/>
                </a:solidFill>
                <a:latin typeface="Arial MT"/>
                <a:cs typeface="Arial MT"/>
              </a:rPr>
              <a:t>close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contact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with </a:t>
            </a:r>
            <a:r>
              <a:rPr dirty="0" sz="1200" spc="-10">
                <a:solidFill>
                  <a:srgbClr val="212121"/>
                </a:solidFill>
                <a:latin typeface="Arial MT"/>
                <a:cs typeface="Arial MT"/>
              </a:rPr>
              <a:t>the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afferent 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nerve fibres. A large </a:t>
            </a:r>
            <a:r>
              <a:rPr dirty="0" sz="1200" spc="-10">
                <a:solidFill>
                  <a:srgbClr val="212121"/>
                </a:solidFill>
                <a:latin typeface="Arial MT"/>
                <a:cs typeface="Arial MT"/>
              </a:rPr>
              <a:t>number 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of processes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called stereo cilia 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 are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projected 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from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the apical 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part of </a:t>
            </a:r>
            <a:r>
              <a:rPr dirty="0" sz="1200" spc="-10">
                <a:solidFill>
                  <a:srgbClr val="212121"/>
                </a:solidFill>
                <a:latin typeface="Arial MT"/>
                <a:cs typeface="Arial MT"/>
              </a:rPr>
              <a:t>each 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hair cell.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Above the </a:t>
            </a:r>
            <a:r>
              <a:rPr dirty="0" sz="1200" spc="-10">
                <a:solidFill>
                  <a:srgbClr val="212121"/>
                </a:solidFill>
                <a:latin typeface="Arial MT"/>
                <a:cs typeface="Arial MT"/>
              </a:rPr>
              <a:t>rows 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of the </a:t>
            </a:r>
            <a:r>
              <a:rPr dirty="0" sz="1200" spc="15">
                <a:solidFill>
                  <a:srgbClr val="212121"/>
                </a:solidFill>
                <a:latin typeface="Arial MT"/>
                <a:cs typeface="Arial MT"/>
              </a:rPr>
              <a:t>hair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cells </a:t>
            </a:r>
            <a:r>
              <a:rPr dirty="0" sz="1200" spc="5">
                <a:solidFill>
                  <a:srgbClr val="212121"/>
                </a:solidFill>
                <a:latin typeface="Arial MT"/>
                <a:cs typeface="Arial MT"/>
              </a:rPr>
              <a:t>is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a </a:t>
            </a:r>
            <a:r>
              <a:rPr dirty="0" sz="1200" spc="-32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5">
                <a:solidFill>
                  <a:srgbClr val="212121"/>
                </a:solidFill>
                <a:latin typeface="Arial MT"/>
                <a:cs typeface="Arial MT"/>
              </a:rPr>
              <a:t>thin</a:t>
            </a:r>
            <a:r>
              <a:rPr dirty="0" sz="1200" spc="-2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elastic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212121"/>
                </a:solidFill>
                <a:latin typeface="Arial MT"/>
                <a:cs typeface="Arial MT"/>
              </a:rPr>
              <a:t>membrane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 called</a:t>
            </a:r>
            <a:r>
              <a:rPr dirty="0" sz="1200" spc="-2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tectorial</a:t>
            </a:r>
            <a:r>
              <a:rPr dirty="0" sz="1200" spc="2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membrane.</a:t>
            </a:r>
            <a:endParaRPr sz="1200">
              <a:latin typeface="Arial MT"/>
              <a:cs typeface="Arial MT"/>
            </a:endParaRPr>
          </a:p>
          <a:p>
            <a:pPr marL="109220" indent="-97155">
              <a:lnSpc>
                <a:spcPts val="1345"/>
              </a:lnSpc>
              <a:buChar char="•"/>
              <a:tabLst>
                <a:tab pos="109855" algn="l"/>
              </a:tabLst>
            </a:pP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The</a:t>
            </a:r>
            <a:r>
              <a:rPr dirty="0" sz="1200" spc="-1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inner</a:t>
            </a:r>
            <a:r>
              <a:rPr dirty="0" sz="1200" spc="-1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ear</a:t>
            </a:r>
            <a:r>
              <a:rPr dirty="0" sz="1200" spc="-1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also</a:t>
            </a:r>
            <a:r>
              <a:rPr dirty="0" sz="1200" spc="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contains</a:t>
            </a:r>
            <a:r>
              <a:rPr dirty="0" sz="1200" spc="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a</a:t>
            </a:r>
            <a:r>
              <a:rPr dirty="0" sz="1200" spc="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complex</a:t>
            </a:r>
            <a:r>
              <a:rPr dirty="0" sz="1200" spc="-2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system</a:t>
            </a:r>
            <a:r>
              <a:rPr dirty="0" sz="1200" spc="-1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called</a:t>
            </a:r>
            <a:r>
              <a:rPr dirty="0" sz="1200" spc="1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vestibular</a:t>
            </a:r>
            <a:r>
              <a:rPr dirty="0" sz="1200" spc="1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apparatus,</a:t>
            </a:r>
            <a:r>
              <a:rPr dirty="0" sz="1200" spc="-1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located</a:t>
            </a:r>
            <a:endParaRPr sz="1200">
              <a:latin typeface="Arial MT"/>
              <a:cs typeface="Arial MT"/>
            </a:endParaRPr>
          </a:p>
          <a:p>
            <a:pPr marL="12700" marR="5080">
              <a:lnSpc>
                <a:spcPct val="96000"/>
              </a:lnSpc>
              <a:spcBef>
                <a:spcPts val="35"/>
              </a:spcBef>
            </a:pP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above</a:t>
            </a:r>
            <a:r>
              <a:rPr dirty="0" sz="1200" spc="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the</a:t>
            </a:r>
            <a:r>
              <a:rPr dirty="0" sz="1200" spc="-1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cochlea.</a:t>
            </a:r>
            <a:r>
              <a:rPr dirty="0" sz="1200" spc="-1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The</a:t>
            </a:r>
            <a:r>
              <a:rPr dirty="0" sz="1200" spc="1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vestibular</a:t>
            </a:r>
            <a:r>
              <a:rPr dirty="0" sz="1200" spc="-1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apparatus</a:t>
            </a:r>
            <a:r>
              <a:rPr dirty="0" sz="1200" spc="-1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is</a:t>
            </a:r>
            <a:r>
              <a:rPr dirty="0" sz="1200" spc="1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212121"/>
                </a:solidFill>
                <a:latin typeface="Arial MT"/>
                <a:cs typeface="Arial MT"/>
              </a:rPr>
              <a:t>composed</a:t>
            </a:r>
            <a:r>
              <a:rPr dirty="0" sz="1200" spc="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of</a:t>
            </a:r>
            <a:r>
              <a:rPr dirty="0" sz="1200" spc="1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three</a:t>
            </a:r>
            <a:r>
              <a:rPr dirty="0" sz="1200" spc="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semi-circular</a:t>
            </a:r>
            <a:r>
              <a:rPr dirty="0" sz="1200" spc="1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canals </a:t>
            </a:r>
            <a:r>
              <a:rPr dirty="0" sz="1200" spc="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and</a:t>
            </a:r>
            <a:r>
              <a:rPr dirty="0" sz="1200" spc="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the</a:t>
            </a:r>
            <a:r>
              <a:rPr dirty="0" sz="1200" spc="-1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otolith</a:t>
            </a:r>
            <a:r>
              <a:rPr dirty="0" sz="1200" spc="1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(macula</a:t>
            </a:r>
            <a:r>
              <a:rPr dirty="0" sz="1200" spc="5">
                <a:solidFill>
                  <a:srgbClr val="212121"/>
                </a:solidFill>
                <a:latin typeface="Arial MT"/>
                <a:cs typeface="Arial MT"/>
              </a:rPr>
              <a:t> is</a:t>
            </a:r>
            <a:r>
              <a:rPr dirty="0" sz="1200" spc="1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212121"/>
                </a:solidFill>
                <a:latin typeface="Arial MT"/>
                <a:cs typeface="Arial MT"/>
              </a:rPr>
              <a:t>the</a:t>
            </a:r>
            <a:r>
              <a:rPr dirty="0" sz="1200" spc="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sensory</a:t>
            </a:r>
            <a:r>
              <a:rPr dirty="0" sz="1200" spc="1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part</a:t>
            </a:r>
            <a:r>
              <a:rPr dirty="0" sz="1200" spc="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of</a:t>
            </a:r>
            <a:r>
              <a:rPr dirty="0" sz="1200" spc="1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saccule</a:t>
            </a:r>
            <a:r>
              <a:rPr dirty="0" sz="1200" spc="-1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and</a:t>
            </a:r>
            <a:r>
              <a:rPr dirty="0" sz="1200" spc="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utricle).</a:t>
            </a:r>
            <a:r>
              <a:rPr dirty="0" sz="1200" spc="-1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Each</a:t>
            </a:r>
            <a:r>
              <a:rPr dirty="0" sz="1200" spc="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semi-circular </a:t>
            </a:r>
            <a:r>
              <a:rPr dirty="0" sz="1200" spc="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canal</a:t>
            </a:r>
            <a:r>
              <a:rPr dirty="0" sz="1200" spc="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lies</a:t>
            </a:r>
            <a:r>
              <a:rPr dirty="0" sz="1200" spc="-2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5">
                <a:solidFill>
                  <a:srgbClr val="212121"/>
                </a:solidFill>
                <a:latin typeface="Arial MT"/>
                <a:cs typeface="Arial MT"/>
              </a:rPr>
              <a:t>in</a:t>
            </a:r>
            <a:r>
              <a:rPr dirty="0" sz="1200" spc="1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a</a:t>
            </a:r>
            <a:r>
              <a:rPr dirty="0" sz="1200" spc="1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different</a:t>
            </a:r>
            <a:r>
              <a:rPr dirty="0" sz="1200" spc="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plane</a:t>
            </a:r>
            <a:r>
              <a:rPr dirty="0" sz="1200" spc="-1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at</a:t>
            </a:r>
            <a:r>
              <a:rPr dirty="0" sz="1200" spc="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right</a:t>
            </a:r>
            <a:r>
              <a:rPr dirty="0" sz="1200" spc="1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angles</a:t>
            </a:r>
            <a:r>
              <a:rPr dirty="0" sz="1200" spc="-2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to</a:t>
            </a:r>
            <a:r>
              <a:rPr dirty="0" sz="1200" spc="-1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each</a:t>
            </a:r>
            <a:r>
              <a:rPr dirty="0" sz="1200" spc="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other.</a:t>
            </a:r>
            <a:r>
              <a:rPr dirty="0" sz="1200" spc="-1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The</a:t>
            </a:r>
            <a:r>
              <a:rPr dirty="0" sz="1200" spc="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212121"/>
                </a:solidFill>
                <a:latin typeface="Arial MT"/>
                <a:cs typeface="Arial MT"/>
              </a:rPr>
              <a:t>membranous</a:t>
            </a:r>
            <a:r>
              <a:rPr dirty="0" sz="1200" spc="1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canals</a:t>
            </a:r>
            <a:r>
              <a:rPr dirty="0" sz="1200" spc="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212121"/>
                </a:solidFill>
                <a:latin typeface="Arial MT"/>
                <a:cs typeface="Arial MT"/>
              </a:rPr>
              <a:t>are </a:t>
            </a:r>
            <a:r>
              <a:rPr dirty="0" sz="1200" spc="-31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suspended</a:t>
            </a:r>
            <a:r>
              <a:rPr dirty="0" sz="1200" spc="-1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in</a:t>
            </a:r>
            <a:r>
              <a:rPr dirty="0" sz="1200" spc="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the</a:t>
            </a:r>
            <a:r>
              <a:rPr dirty="0" sz="1200" spc="-1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212121"/>
                </a:solidFill>
                <a:latin typeface="Arial MT"/>
                <a:cs typeface="Arial MT"/>
              </a:rPr>
              <a:t>perilymph</a:t>
            </a:r>
            <a:r>
              <a:rPr dirty="0" sz="1200" spc="1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of</a:t>
            </a:r>
            <a:r>
              <a:rPr dirty="0" sz="1200" spc="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the</a:t>
            </a:r>
            <a:r>
              <a:rPr dirty="0" sz="1200" spc="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bony</a:t>
            </a:r>
            <a:r>
              <a:rPr dirty="0" sz="1200" spc="1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212121"/>
                </a:solidFill>
                <a:latin typeface="Arial MT"/>
                <a:cs typeface="Arial MT"/>
              </a:rPr>
              <a:t>canals.</a:t>
            </a:r>
            <a:r>
              <a:rPr dirty="0" sz="1200" spc="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The</a:t>
            </a:r>
            <a:r>
              <a:rPr dirty="0" sz="1200" spc="1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212121"/>
                </a:solidFill>
                <a:latin typeface="Arial MT"/>
                <a:cs typeface="Arial MT"/>
              </a:rPr>
              <a:t>base</a:t>
            </a:r>
            <a:r>
              <a:rPr dirty="0" sz="1200" spc="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of</a:t>
            </a:r>
            <a:r>
              <a:rPr dirty="0" sz="1200" spc="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canals</a:t>
            </a:r>
            <a:r>
              <a:rPr dirty="0" sz="1200" spc="-2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5">
                <a:solidFill>
                  <a:srgbClr val="212121"/>
                </a:solidFill>
                <a:latin typeface="Arial MT"/>
                <a:cs typeface="Arial MT"/>
              </a:rPr>
              <a:t>is</a:t>
            </a:r>
            <a:r>
              <a:rPr dirty="0" sz="1200" spc="1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swollen</a:t>
            </a:r>
            <a:r>
              <a:rPr dirty="0" sz="1200" spc="-1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and</a:t>
            </a:r>
            <a:r>
              <a:rPr dirty="0" sz="1200" spc="-1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5">
                <a:solidFill>
                  <a:srgbClr val="212121"/>
                </a:solidFill>
                <a:latin typeface="Arial MT"/>
                <a:cs typeface="Arial MT"/>
              </a:rPr>
              <a:t>is </a:t>
            </a:r>
            <a:r>
              <a:rPr dirty="0" sz="1200" spc="1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called</a:t>
            </a:r>
            <a:r>
              <a:rPr dirty="0" sz="1200" spc="-1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ampulla,</a:t>
            </a:r>
            <a:r>
              <a:rPr dirty="0" sz="1200" spc="1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which</a:t>
            </a:r>
            <a:r>
              <a:rPr dirty="0" sz="1200" spc="1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contains</a:t>
            </a:r>
            <a:r>
              <a:rPr dirty="0" sz="1200" spc="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a</a:t>
            </a:r>
            <a:r>
              <a:rPr dirty="0" sz="1200" spc="1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projecting</a:t>
            </a:r>
            <a:r>
              <a:rPr dirty="0" sz="1200" spc="-1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ridge</a:t>
            </a:r>
            <a:r>
              <a:rPr dirty="0" sz="1200" spc="1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called</a:t>
            </a:r>
            <a:r>
              <a:rPr dirty="0" sz="1200" spc="1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crista</a:t>
            </a:r>
            <a:r>
              <a:rPr dirty="0" sz="1200" spc="1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ampullaris</a:t>
            </a:r>
            <a:r>
              <a:rPr dirty="0" sz="1200" spc="1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which</a:t>
            </a:r>
            <a:r>
              <a:rPr dirty="0" sz="1200" spc="1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212121"/>
                </a:solidFill>
                <a:latin typeface="Arial MT"/>
                <a:cs typeface="Arial MT"/>
              </a:rPr>
              <a:t>has</a:t>
            </a:r>
            <a:r>
              <a:rPr dirty="0" sz="1200" spc="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hair </a:t>
            </a:r>
            <a:r>
              <a:rPr dirty="0" sz="1200" spc="-31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cells.</a:t>
            </a:r>
            <a:r>
              <a:rPr dirty="0" sz="1200" spc="-1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The</a:t>
            </a:r>
            <a:r>
              <a:rPr dirty="0" sz="1200" spc="1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saccule</a:t>
            </a:r>
            <a:r>
              <a:rPr dirty="0" sz="1200" spc="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and</a:t>
            </a:r>
            <a:r>
              <a:rPr dirty="0" sz="1200" spc="-1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utricle</a:t>
            </a:r>
            <a:r>
              <a:rPr dirty="0" sz="1200" spc="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contain</a:t>
            </a:r>
            <a:r>
              <a:rPr dirty="0" sz="1200" spc="1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a</a:t>
            </a:r>
            <a:r>
              <a:rPr dirty="0" sz="1200" spc="-1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projecting</a:t>
            </a:r>
            <a:r>
              <a:rPr dirty="0" sz="1200" spc="-1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ridge</a:t>
            </a:r>
            <a:r>
              <a:rPr dirty="0" sz="1200" spc="1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212121"/>
                </a:solidFill>
                <a:latin typeface="Arial MT"/>
                <a:cs typeface="Arial MT"/>
              </a:rPr>
              <a:t>called</a:t>
            </a:r>
            <a:r>
              <a:rPr dirty="0" sz="1200" spc="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macula.</a:t>
            </a:r>
            <a:r>
              <a:rPr dirty="0" sz="1200" spc="1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212121"/>
                </a:solidFill>
                <a:latin typeface="Arial MT"/>
                <a:cs typeface="Arial MT"/>
              </a:rPr>
              <a:t>The</a:t>
            </a:r>
            <a:r>
              <a:rPr dirty="0" sz="1200" spc="1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crista</a:t>
            </a:r>
            <a:r>
              <a:rPr dirty="0" sz="1200" spc="-1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and </a:t>
            </a:r>
            <a:r>
              <a:rPr dirty="0" sz="1200" spc="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macula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 are</a:t>
            </a:r>
            <a:r>
              <a:rPr dirty="0" sz="1200" spc="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the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specific</a:t>
            </a:r>
            <a:r>
              <a:rPr dirty="0" sz="1200" spc="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receptors</a:t>
            </a:r>
            <a:r>
              <a:rPr dirty="0" sz="1200" spc="-2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of the</a:t>
            </a:r>
            <a:r>
              <a:rPr dirty="0" sz="1200" spc="-1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vestibular</a:t>
            </a:r>
            <a:r>
              <a:rPr dirty="0" sz="1200" spc="1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apparatus</a:t>
            </a:r>
            <a:r>
              <a:rPr dirty="0" sz="1200" spc="-2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responsible</a:t>
            </a:r>
            <a:r>
              <a:rPr dirty="0" sz="1200" spc="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212121"/>
                </a:solidFill>
                <a:latin typeface="Arial MT"/>
                <a:cs typeface="Arial MT"/>
              </a:rPr>
              <a:t>for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 maintenance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 of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balance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212121"/>
                </a:solidFill>
                <a:latin typeface="Arial MT"/>
                <a:cs typeface="Arial MT"/>
              </a:rPr>
              <a:t>of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 the </a:t>
            </a:r>
            <a:r>
              <a:rPr dirty="0" sz="1200" spc="-10">
                <a:solidFill>
                  <a:srgbClr val="212121"/>
                </a:solidFill>
                <a:latin typeface="Arial MT"/>
                <a:cs typeface="Arial MT"/>
              </a:rPr>
              <a:t>body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212121"/>
                </a:solidFill>
                <a:latin typeface="Arial MT"/>
                <a:cs typeface="Arial MT"/>
              </a:rPr>
              <a:t>and</a:t>
            </a:r>
            <a:r>
              <a:rPr dirty="0" sz="120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Arial MT"/>
                <a:cs typeface="Arial MT"/>
              </a:rPr>
              <a:t>posture.</a:t>
            </a:r>
            <a:endParaRPr sz="12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22235" y="1212605"/>
            <a:ext cx="5408930" cy="1555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140"/>
              </a:lnSpc>
              <a:tabLst>
                <a:tab pos="3522979" algn="l"/>
              </a:tabLst>
            </a:pPr>
            <a:r>
              <a:rPr dirty="0" baseline="6535" sz="1275" spc="60" b="1">
                <a:solidFill>
                  <a:srgbClr val="FFFFFF"/>
                </a:solidFill>
                <a:latin typeface="Palatino Linotype"/>
                <a:cs typeface="Palatino Linotype"/>
              </a:rPr>
              <a:t>142	</a:t>
            </a:r>
            <a:r>
              <a:rPr dirty="0" sz="1000" b="1" i="1">
                <a:latin typeface="Palatino Linotype"/>
                <a:cs typeface="Palatino Linotype"/>
              </a:rPr>
              <a:t>Assertion</a:t>
            </a:r>
            <a:r>
              <a:rPr dirty="0" sz="1000" spc="-45" b="1" i="1">
                <a:latin typeface="Palatino Linotype"/>
                <a:cs typeface="Palatino Linotype"/>
              </a:rPr>
              <a:t> </a:t>
            </a:r>
            <a:r>
              <a:rPr dirty="0" sz="1000" spc="5" b="1" i="1">
                <a:latin typeface="Palatino Linotype"/>
                <a:cs typeface="Palatino Linotype"/>
              </a:rPr>
              <a:t>Reason</a:t>
            </a:r>
            <a:r>
              <a:rPr dirty="0" sz="1000" spc="-50" b="1" i="1">
                <a:latin typeface="Palatino Linotype"/>
                <a:cs typeface="Palatino Linotype"/>
              </a:rPr>
              <a:t> </a:t>
            </a:r>
            <a:r>
              <a:rPr dirty="0" sz="1000" spc="5" b="1" i="1">
                <a:latin typeface="Palatino Linotype"/>
                <a:cs typeface="Palatino Linotype"/>
              </a:rPr>
              <a:t>Question</a:t>
            </a:r>
            <a:r>
              <a:rPr dirty="0" sz="1000" spc="-40" b="1" i="1">
                <a:latin typeface="Palatino Linotype"/>
                <a:cs typeface="Palatino Linotype"/>
              </a:rPr>
              <a:t> </a:t>
            </a:r>
            <a:r>
              <a:rPr dirty="0" sz="1000" b="1" i="1">
                <a:latin typeface="Palatino Linotype"/>
                <a:cs typeface="Palatino Linotype"/>
              </a:rPr>
              <a:t>Bank</a:t>
            </a:r>
            <a:endParaRPr sz="1000">
              <a:latin typeface="Palatino Linotype"/>
              <a:cs typeface="Palatino Linotype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143000" y="2755404"/>
            <a:ext cx="2651760" cy="1487805"/>
            <a:chOff x="1143000" y="2755404"/>
            <a:chExt cx="2651760" cy="1487805"/>
          </a:xfrm>
        </p:grpSpPr>
        <p:sp>
          <p:nvSpPr>
            <p:cNvPr id="4" name="object 4"/>
            <p:cNvSpPr/>
            <p:nvPr/>
          </p:nvSpPr>
          <p:spPr>
            <a:xfrm>
              <a:off x="1149083" y="2764536"/>
              <a:ext cx="2639695" cy="1472565"/>
            </a:xfrm>
            <a:custGeom>
              <a:avLst/>
              <a:gdLst/>
              <a:ahLst/>
              <a:cxnLst/>
              <a:rect l="l" t="t" r="r" b="b"/>
              <a:pathLst>
                <a:path w="2639695" h="1472564">
                  <a:moveTo>
                    <a:pt x="2639568" y="0"/>
                  </a:moveTo>
                  <a:lnTo>
                    <a:pt x="0" y="0"/>
                  </a:lnTo>
                  <a:lnTo>
                    <a:pt x="0" y="1472184"/>
                  </a:lnTo>
                  <a:lnTo>
                    <a:pt x="2639568" y="1472184"/>
                  </a:lnTo>
                  <a:lnTo>
                    <a:pt x="2639568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143000" y="2755404"/>
              <a:ext cx="2651760" cy="1487805"/>
            </a:xfrm>
            <a:custGeom>
              <a:avLst/>
              <a:gdLst/>
              <a:ahLst/>
              <a:cxnLst/>
              <a:rect l="l" t="t" r="r" b="b"/>
              <a:pathLst>
                <a:path w="2651760" h="1487804">
                  <a:moveTo>
                    <a:pt x="0" y="0"/>
                  </a:moveTo>
                  <a:lnTo>
                    <a:pt x="0" y="1487411"/>
                  </a:lnTo>
                  <a:lnTo>
                    <a:pt x="2651760" y="1487411"/>
                  </a:lnTo>
                  <a:lnTo>
                    <a:pt x="2651760" y="1475219"/>
                  </a:lnTo>
                  <a:lnTo>
                    <a:pt x="12179" y="1475219"/>
                  </a:lnTo>
                  <a:lnTo>
                    <a:pt x="0" y="0"/>
                  </a:lnTo>
                  <a:close/>
                </a:path>
                <a:path w="2651760" h="1487804">
                  <a:moveTo>
                    <a:pt x="2651760" y="0"/>
                  </a:moveTo>
                  <a:lnTo>
                    <a:pt x="0" y="0"/>
                  </a:lnTo>
                  <a:lnTo>
                    <a:pt x="12179" y="1475219"/>
                  </a:lnTo>
                  <a:lnTo>
                    <a:pt x="12179" y="15227"/>
                  </a:lnTo>
                  <a:lnTo>
                    <a:pt x="2651760" y="15227"/>
                  </a:lnTo>
                  <a:lnTo>
                    <a:pt x="2651760" y="0"/>
                  </a:lnTo>
                  <a:close/>
                </a:path>
                <a:path w="2651760" h="1487804">
                  <a:moveTo>
                    <a:pt x="2651760" y="15227"/>
                  </a:moveTo>
                  <a:lnTo>
                    <a:pt x="2639555" y="15227"/>
                  </a:lnTo>
                  <a:lnTo>
                    <a:pt x="2639555" y="1475219"/>
                  </a:lnTo>
                  <a:lnTo>
                    <a:pt x="2651760" y="1475219"/>
                  </a:lnTo>
                  <a:lnTo>
                    <a:pt x="2651760" y="15227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143000" y="2755404"/>
              <a:ext cx="2651760" cy="12700"/>
            </a:xfrm>
            <a:custGeom>
              <a:avLst/>
              <a:gdLst/>
              <a:ahLst/>
              <a:cxnLst/>
              <a:rect l="l" t="t" r="r" b="b"/>
              <a:pathLst>
                <a:path w="2651760" h="12700">
                  <a:moveTo>
                    <a:pt x="2651760" y="0"/>
                  </a:moveTo>
                  <a:lnTo>
                    <a:pt x="0" y="0"/>
                  </a:lnTo>
                  <a:lnTo>
                    <a:pt x="0" y="12179"/>
                  </a:lnTo>
                  <a:lnTo>
                    <a:pt x="2651760" y="12179"/>
                  </a:lnTo>
                  <a:lnTo>
                    <a:pt x="265176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/>
          <p:nvPr/>
        </p:nvSpPr>
        <p:spPr>
          <a:xfrm>
            <a:off x="1015987" y="2757945"/>
            <a:ext cx="2976245" cy="618998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just" marL="218440" marR="282575">
              <a:lnSpc>
                <a:spcPct val="100000"/>
              </a:lnSpc>
              <a:spcBef>
                <a:spcPts val="105"/>
              </a:spcBef>
            </a:pPr>
            <a:r>
              <a:rPr dirty="0" sz="1000" spc="45" b="1">
                <a:latin typeface="Times New Roman"/>
                <a:cs typeface="Times New Roman"/>
              </a:rPr>
              <a:t>Directions: </a:t>
            </a:r>
            <a:r>
              <a:rPr dirty="0" sz="1000" spc="25">
                <a:latin typeface="Times New Roman"/>
                <a:cs typeface="Times New Roman"/>
              </a:rPr>
              <a:t>In</a:t>
            </a:r>
            <a:r>
              <a:rPr dirty="0" sz="1000" spc="30">
                <a:latin typeface="Times New Roman"/>
                <a:cs typeface="Times New Roman"/>
              </a:rPr>
              <a:t> </a:t>
            </a:r>
            <a:r>
              <a:rPr dirty="0" sz="1000" spc="50">
                <a:latin typeface="Times New Roman"/>
                <a:cs typeface="Times New Roman"/>
              </a:rPr>
              <a:t>the </a:t>
            </a:r>
            <a:r>
              <a:rPr dirty="0" sz="1000" spc="45">
                <a:latin typeface="Times New Roman"/>
                <a:cs typeface="Times New Roman"/>
              </a:rPr>
              <a:t>following </a:t>
            </a:r>
            <a:r>
              <a:rPr dirty="0" sz="1000" spc="50">
                <a:latin typeface="Times New Roman"/>
                <a:cs typeface="Times New Roman"/>
              </a:rPr>
              <a:t>questions, </a:t>
            </a:r>
            <a:r>
              <a:rPr dirty="0" sz="1000">
                <a:latin typeface="Times New Roman"/>
                <a:cs typeface="Times New Roman"/>
              </a:rPr>
              <a:t>a </a:t>
            </a:r>
            <a:r>
              <a:rPr dirty="0" sz="1000" spc="5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statement </a:t>
            </a:r>
            <a:r>
              <a:rPr dirty="0" sz="1000" spc="-15">
                <a:latin typeface="Times New Roman"/>
                <a:cs typeface="Times New Roman"/>
              </a:rPr>
              <a:t>of </a:t>
            </a:r>
            <a:r>
              <a:rPr dirty="0" sz="1000" spc="-5">
                <a:latin typeface="Times New Roman"/>
                <a:cs typeface="Times New Roman"/>
              </a:rPr>
              <a:t>assertion </a:t>
            </a:r>
            <a:r>
              <a:rPr dirty="0" sz="1000" spc="5">
                <a:latin typeface="Times New Roman"/>
                <a:cs typeface="Times New Roman"/>
              </a:rPr>
              <a:t>is </a:t>
            </a:r>
            <a:r>
              <a:rPr dirty="0" sz="1000" spc="-15">
                <a:latin typeface="Times New Roman"/>
                <a:cs typeface="Times New Roman"/>
              </a:rPr>
              <a:t>followed </a:t>
            </a:r>
            <a:r>
              <a:rPr dirty="0" sz="1000" spc="-20">
                <a:latin typeface="Times New Roman"/>
                <a:cs typeface="Times New Roman"/>
              </a:rPr>
              <a:t>by </a:t>
            </a:r>
            <a:r>
              <a:rPr dirty="0" sz="1000">
                <a:latin typeface="Times New Roman"/>
                <a:cs typeface="Times New Roman"/>
              </a:rPr>
              <a:t>a statement </a:t>
            </a:r>
            <a:r>
              <a:rPr dirty="0" sz="1000" spc="-235">
                <a:latin typeface="Times New Roman"/>
                <a:cs typeface="Times New Roman"/>
              </a:rPr>
              <a:t> </a:t>
            </a:r>
            <a:r>
              <a:rPr dirty="0" sz="1000" spc="-20">
                <a:latin typeface="Times New Roman"/>
                <a:cs typeface="Times New Roman"/>
              </a:rPr>
              <a:t>o</a:t>
            </a:r>
            <a:r>
              <a:rPr dirty="0" sz="1000">
                <a:latin typeface="Times New Roman"/>
                <a:cs typeface="Times New Roman"/>
              </a:rPr>
              <a:t>f</a:t>
            </a:r>
            <a:r>
              <a:rPr dirty="0" sz="1000" spc="-70">
                <a:latin typeface="Times New Roman"/>
                <a:cs typeface="Times New Roman"/>
              </a:rPr>
              <a:t> </a:t>
            </a:r>
            <a:r>
              <a:rPr dirty="0" sz="1000" spc="20">
                <a:latin typeface="Times New Roman"/>
                <a:cs typeface="Times New Roman"/>
              </a:rPr>
              <a:t>r</a:t>
            </a:r>
            <a:r>
              <a:rPr dirty="0" sz="1000" spc="-20">
                <a:latin typeface="Times New Roman"/>
                <a:cs typeface="Times New Roman"/>
              </a:rPr>
              <a:t>e</a:t>
            </a:r>
            <a:r>
              <a:rPr dirty="0" sz="1000" spc="5">
                <a:latin typeface="Times New Roman"/>
                <a:cs typeface="Times New Roman"/>
              </a:rPr>
              <a:t>a</a:t>
            </a:r>
            <a:r>
              <a:rPr dirty="0" sz="1000" spc="-20">
                <a:latin typeface="Times New Roman"/>
                <a:cs typeface="Times New Roman"/>
              </a:rPr>
              <a:t>so</a:t>
            </a:r>
            <a:r>
              <a:rPr dirty="0" sz="1000" spc="20">
                <a:latin typeface="Times New Roman"/>
                <a:cs typeface="Times New Roman"/>
              </a:rPr>
              <a:t>n</a:t>
            </a:r>
            <a:r>
              <a:rPr dirty="0" sz="1000">
                <a:latin typeface="Times New Roman"/>
                <a:cs typeface="Times New Roman"/>
              </a:rPr>
              <a:t>.</a:t>
            </a:r>
            <a:r>
              <a:rPr dirty="0" sz="1000">
                <a:latin typeface="Times New Roman"/>
                <a:cs typeface="Times New Roman"/>
              </a:rPr>
              <a:t> </a:t>
            </a:r>
            <a:r>
              <a:rPr dirty="0" sz="1000" spc="-15">
                <a:latin typeface="Times New Roman"/>
                <a:cs typeface="Times New Roman"/>
              </a:rPr>
              <a:t>M</a:t>
            </a:r>
            <a:r>
              <a:rPr dirty="0" sz="1000" spc="10">
                <a:latin typeface="Times New Roman"/>
                <a:cs typeface="Times New Roman"/>
              </a:rPr>
              <a:t>a</a:t>
            </a:r>
            <a:r>
              <a:rPr dirty="0" sz="1000" spc="20">
                <a:latin typeface="Times New Roman"/>
                <a:cs typeface="Times New Roman"/>
              </a:rPr>
              <a:t>r</a:t>
            </a:r>
            <a:r>
              <a:rPr dirty="0" sz="1000">
                <a:latin typeface="Times New Roman"/>
                <a:cs typeface="Times New Roman"/>
              </a:rPr>
              <a:t>k</a:t>
            </a:r>
            <a:r>
              <a:rPr dirty="0" sz="1000" spc="-45">
                <a:latin typeface="Times New Roman"/>
                <a:cs typeface="Times New Roman"/>
              </a:rPr>
              <a:t> </a:t>
            </a:r>
            <a:r>
              <a:rPr dirty="0" sz="1000" spc="10">
                <a:latin typeface="Times New Roman"/>
                <a:cs typeface="Times New Roman"/>
              </a:rPr>
              <a:t>t</a:t>
            </a:r>
            <a:r>
              <a:rPr dirty="0" sz="1000" spc="20">
                <a:latin typeface="Times New Roman"/>
                <a:cs typeface="Times New Roman"/>
              </a:rPr>
              <a:t>h</a:t>
            </a:r>
            <a:r>
              <a:rPr dirty="0" sz="1000">
                <a:latin typeface="Times New Roman"/>
                <a:cs typeface="Times New Roman"/>
              </a:rPr>
              <a:t>e</a:t>
            </a:r>
            <a:r>
              <a:rPr dirty="0" sz="1000" spc="-45">
                <a:latin typeface="Times New Roman"/>
                <a:cs typeface="Times New Roman"/>
              </a:rPr>
              <a:t> </a:t>
            </a:r>
            <a:r>
              <a:rPr dirty="0" sz="1000" spc="-20">
                <a:latin typeface="Times New Roman"/>
                <a:cs typeface="Times New Roman"/>
              </a:rPr>
              <a:t>c</a:t>
            </a:r>
            <a:r>
              <a:rPr dirty="0" sz="1000" spc="-35">
                <a:latin typeface="Times New Roman"/>
                <a:cs typeface="Times New Roman"/>
              </a:rPr>
              <a:t>o</a:t>
            </a:r>
            <a:r>
              <a:rPr dirty="0" sz="1000" spc="20">
                <a:latin typeface="Times New Roman"/>
                <a:cs typeface="Times New Roman"/>
              </a:rPr>
              <a:t>rr</a:t>
            </a:r>
            <a:r>
              <a:rPr dirty="0" sz="1000" spc="-20">
                <a:latin typeface="Times New Roman"/>
                <a:cs typeface="Times New Roman"/>
              </a:rPr>
              <a:t>ec</a:t>
            </a:r>
            <a:r>
              <a:rPr dirty="0" sz="1000">
                <a:latin typeface="Times New Roman"/>
                <a:cs typeface="Times New Roman"/>
              </a:rPr>
              <a:t>t</a:t>
            </a:r>
            <a:r>
              <a:rPr dirty="0" sz="1000" spc="-5">
                <a:latin typeface="Times New Roman"/>
                <a:cs typeface="Times New Roman"/>
              </a:rPr>
              <a:t> </a:t>
            </a:r>
            <a:r>
              <a:rPr dirty="0" sz="1000" spc="-20">
                <a:latin typeface="Times New Roman"/>
                <a:cs typeface="Times New Roman"/>
              </a:rPr>
              <a:t>c</a:t>
            </a:r>
            <a:r>
              <a:rPr dirty="0" sz="1000" spc="20">
                <a:latin typeface="Times New Roman"/>
                <a:cs typeface="Times New Roman"/>
              </a:rPr>
              <a:t>h</a:t>
            </a:r>
            <a:r>
              <a:rPr dirty="0" sz="1000" spc="-20">
                <a:latin typeface="Times New Roman"/>
                <a:cs typeface="Times New Roman"/>
              </a:rPr>
              <a:t>oic</a:t>
            </a:r>
            <a:r>
              <a:rPr dirty="0" sz="1000">
                <a:latin typeface="Times New Roman"/>
                <a:cs typeface="Times New Roman"/>
              </a:rPr>
              <a:t>e</a:t>
            </a:r>
            <a:r>
              <a:rPr dirty="0" sz="1000" spc="-45">
                <a:latin typeface="Times New Roman"/>
                <a:cs typeface="Times New Roman"/>
              </a:rPr>
              <a:t> </a:t>
            </a:r>
            <a:r>
              <a:rPr dirty="0" sz="1000" spc="10">
                <a:latin typeface="Times New Roman"/>
                <a:cs typeface="Times New Roman"/>
              </a:rPr>
              <a:t>a</a:t>
            </a:r>
            <a:r>
              <a:rPr dirty="0" sz="1000" spc="-20">
                <a:latin typeface="Times New Roman"/>
                <a:cs typeface="Times New Roman"/>
              </a:rPr>
              <a:t>s:</a:t>
            </a:r>
            <a:endParaRPr sz="1000">
              <a:latin typeface="Times New Roman"/>
              <a:cs typeface="Times New Roman"/>
            </a:endParaRPr>
          </a:p>
          <a:p>
            <a:pPr marL="413384" marR="281940" indent="-231775">
              <a:lnSpc>
                <a:spcPct val="100000"/>
              </a:lnSpc>
              <a:spcBef>
                <a:spcPts val="145"/>
              </a:spcBef>
              <a:buAutoNum type="alphaLcParenBoth"/>
              <a:tabLst>
                <a:tab pos="413384" algn="l"/>
              </a:tabLst>
            </a:pPr>
            <a:r>
              <a:rPr dirty="0" sz="1000" spc="5">
                <a:latin typeface="Times New Roman"/>
                <a:cs typeface="Times New Roman"/>
              </a:rPr>
              <a:t>If</a:t>
            </a:r>
            <a:r>
              <a:rPr dirty="0" sz="1000" spc="10">
                <a:latin typeface="Times New Roman"/>
                <a:cs typeface="Times New Roman"/>
              </a:rPr>
              <a:t> </a:t>
            </a:r>
            <a:r>
              <a:rPr dirty="0" sz="1000" spc="-5">
                <a:latin typeface="Times New Roman"/>
                <a:cs typeface="Times New Roman"/>
              </a:rPr>
              <a:t>both </a:t>
            </a:r>
            <a:r>
              <a:rPr dirty="0" sz="1000">
                <a:latin typeface="Times New Roman"/>
                <a:cs typeface="Times New Roman"/>
              </a:rPr>
              <a:t>Assertion</a:t>
            </a:r>
            <a:r>
              <a:rPr dirty="0" sz="1000" spc="5">
                <a:latin typeface="Times New Roman"/>
                <a:cs typeface="Times New Roman"/>
              </a:rPr>
              <a:t> </a:t>
            </a:r>
            <a:r>
              <a:rPr dirty="0" sz="1000" spc="10">
                <a:latin typeface="Times New Roman"/>
                <a:cs typeface="Times New Roman"/>
              </a:rPr>
              <a:t>and </a:t>
            </a:r>
            <a:r>
              <a:rPr dirty="0" sz="1000" spc="-5">
                <a:latin typeface="Times New Roman"/>
                <a:cs typeface="Times New Roman"/>
              </a:rPr>
              <a:t>Reason</a:t>
            </a:r>
            <a:r>
              <a:rPr dirty="0" sz="1000">
                <a:latin typeface="Times New Roman"/>
                <a:cs typeface="Times New Roman"/>
              </a:rPr>
              <a:t> </a:t>
            </a:r>
            <a:r>
              <a:rPr dirty="0" sz="1000" spc="15">
                <a:latin typeface="Times New Roman"/>
                <a:cs typeface="Times New Roman"/>
              </a:rPr>
              <a:t>are </a:t>
            </a:r>
            <a:r>
              <a:rPr dirty="0" sz="1000" spc="10">
                <a:latin typeface="Times New Roman"/>
                <a:cs typeface="Times New Roman"/>
              </a:rPr>
              <a:t>true</a:t>
            </a:r>
            <a:r>
              <a:rPr dirty="0" sz="1000" spc="15">
                <a:latin typeface="Times New Roman"/>
                <a:cs typeface="Times New Roman"/>
              </a:rPr>
              <a:t> and </a:t>
            </a:r>
            <a:r>
              <a:rPr dirty="0" sz="1000" spc="-235">
                <a:latin typeface="Times New Roman"/>
                <a:cs typeface="Times New Roman"/>
              </a:rPr>
              <a:t> </a:t>
            </a:r>
            <a:r>
              <a:rPr dirty="0" sz="1000" spc="-35">
                <a:latin typeface="Times New Roman"/>
                <a:cs typeface="Times New Roman"/>
              </a:rPr>
              <a:t>R</a:t>
            </a:r>
            <a:r>
              <a:rPr dirty="0" sz="1000" spc="-30">
                <a:latin typeface="Times New Roman"/>
                <a:cs typeface="Times New Roman"/>
              </a:rPr>
              <a:t>e</a:t>
            </a:r>
            <a:r>
              <a:rPr dirty="0" sz="1000" spc="-20">
                <a:latin typeface="Times New Roman"/>
                <a:cs typeface="Times New Roman"/>
              </a:rPr>
              <a:t>a</a:t>
            </a:r>
            <a:r>
              <a:rPr dirty="0" sz="1000" spc="-10">
                <a:latin typeface="Times New Roman"/>
                <a:cs typeface="Times New Roman"/>
              </a:rPr>
              <a:t>s</a:t>
            </a:r>
            <a:r>
              <a:rPr dirty="0" sz="1000" spc="-40">
                <a:latin typeface="Times New Roman"/>
                <a:cs typeface="Times New Roman"/>
              </a:rPr>
              <a:t>o</a:t>
            </a:r>
            <a:r>
              <a:rPr dirty="0" sz="1000">
                <a:latin typeface="Times New Roman"/>
                <a:cs typeface="Times New Roman"/>
              </a:rPr>
              <a:t>n</a:t>
            </a:r>
            <a:r>
              <a:rPr dirty="0" sz="1000" spc="-70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i</a:t>
            </a:r>
            <a:r>
              <a:rPr dirty="0" sz="1000">
                <a:latin typeface="Times New Roman"/>
                <a:cs typeface="Times New Roman"/>
              </a:rPr>
              <a:t>s</a:t>
            </a:r>
            <a:r>
              <a:rPr dirty="0" sz="1000" spc="-70">
                <a:latin typeface="Times New Roman"/>
                <a:cs typeface="Times New Roman"/>
              </a:rPr>
              <a:t> </a:t>
            </a:r>
            <a:r>
              <a:rPr dirty="0" sz="1000" spc="-20">
                <a:latin typeface="Times New Roman"/>
                <a:cs typeface="Times New Roman"/>
              </a:rPr>
              <a:t>t</a:t>
            </a:r>
            <a:r>
              <a:rPr dirty="0" sz="1000" spc="20">
                <a:latin typeface="Times New Roman"/>
                <a:cs typeface="Times New Roman"/>
              </a:rPr>
              <a:t>h</a:t>
            </a:r>
            <a:r>
              <a:rPr dirty="0" sz="1000">
                <a:latin typeface="Times New Roman"/>
                <a:cs typeface="Times New Roman"/>
              </a:rPr>
              <a:t>e</a:t>
            </a:r>
            <a:r>
              <a:rPr dirty="0" sz="1000" spc="-110">
                <a:latin typeface="Times New Roman"/>
                <a:cs typeface="Times New Roman"/>
              </a:rPr>
              <a:t> </a:t>
            </a:r>
            <a:r>
              <a:rPr dirty="0" sz="1000" spc="-40">
                <a:latin typeface="Times New Roman"/>
                <a:cs typeface="Times New Roman"/>
              </a:rPr>
              <a:t>c</a:t>
            </a:r>
            <a:r>
              <a:rPr dirty="0" sz="1000" spc="-20">
                <a:latin typeface="Times New Roman"/>
                <a:cs typeface="Times New Roman"/>
              </a:rPr>
              <a:t>o</a:t>
            </a:r>
            <a:r>
              <a:rPr dirty="0" sz="1000" spc="-5">
                <a:latin typeface="Times New Roman"/>
                <a:cs typeface="Times New Roman"/>
              </a:rPr>
              <a:t>r</a:t>
            </a:r>
            <a:r>
              <a:rPr dirty="0" sz="1000" spc="20">
                <a:latin typeface="Times New Roman"/>
                <a:cs typeface="Times New Roman"/>
              </a:rPr>
              <a:t>r</a:t>
            </a:r>
            <a:r>
              <a:rPr dirty="0" sz="1000" spc="-40">
                <a:latin typeface="Times New Roman"/>
                <a:cs typeface="Times New Roman"/>
              </a:rPr>
              <a:t>e</a:t>
            </a:r>
            <a:r>
              <a:rPr dirty="0" sz="1000" spc="-20">
                <a:latin typeface="Times New Roman"/>
                <a:cs typeface="Times New Roman"/>
              </a:rPr>
              <a:t>c</a:t>
            </a:r>
            <a:r>
              <a:rPr dirty="0" sz="1000">
                <a:latin typeface="Times New Roman"/>
                <a:cs typeface="Times New Roman"/>
              </a:rPr>
              <a:t>t</a:t>
            </a:r>
            <a:r>
              <a:rPr dirty="0" sz="1000" spc="-75">
                <a:latin typeface="Times New Roman"/>
                <a:cs typeface="Times New Roman"/>
              </a:rPr>
              <a:t> </a:t>
            </a:r>
            <a:r>
              <a:rPr dirty="0" sz="1000" spc="-40">
                <a:latin typeface="Times New Roman"/>
                <a:cs typeface="Times New Roman"/>
              </a:rPr>
              <a:t>e</a:t>
            </a:r>
            <a:r>
              <a:rPr dirty="0" sz="1000" spc="-5">
                <a:latin typeface="Times New Roman"/>
                <a:cs typeface="Times New Roman"/>
              </a:rPr>
              <a:t>x</a:t>
            </a:r>
            <a:r>
              <a:rPr dirty="0" sz="1000" spc="-30">
                <a:latin typeface="Times New Roman"/>
                <a:cs typeface="Times New Roman"/>
              </a:rPr>
              <a:t>p</a:t>
            </a:r>
            <a:r>
              <a:rPr dirty="0" sz="1000" spc="5">
                <a:latin typeface="Times New Roman"/>
                <a:cs typeface="Times New Roman"/>
              </a:rPr>
              <a:t>l</a:t>
            </a:r>
            <a:r>
              <a:rPr dirty="0" sz="1000" spc="-20">
                <a:latin typeface="Times New Roman"/>
                <a:cs typeface="Times New Roman"/>
              </a:rPr>
              <a:t>a</a:t>
            </a:r>
            <a:r>
              <a:rPr dirty="0" sz="1000" spc="20">
                <a:latin typeface="Times New Roman"/>
                <a:cs typeface="Times New Roman"/>
              </a:rPr>
              <a:t>n</a:t>
            </a:r>
            <a:r>
              <a:rPr dirty="0" sz="1000" spc="-20">
                <a:latin typeface="Times New Roman"/>
                <a:cs typeface="Times New Roman"/>
              </a:rPr>
              <a:t>a</a:t>
            </a:r>
            <a:r>
              <a:rPr dirty="0" sz="1000" spc="5">
                <a:latin typeface="Times New Roman"/>
                <a:cs typeface="Times New Roman"/>
              </a:rPr>
              <a:t>t</a:t>
            </a:r>
            <a:r>
              <a:rPr dirty="0" sz="1000" spc="-20">
                <a:latin typeface="Times New Roman"/>
                <a:cs typeface="Times New Roman"/>
              </a:rPr>
              <a:t>i</a:t>
            </a:r>
            <a:r>
              <a:rPr dirty="0" sz="1000" spc="-30">
                <a:latin typeface="Times New Roman"/>
                <a:cs typeface="Times New Roman"/>
              </a:rPr>
              <a:t>o</a:t>
            </a:r>
            <a:r>
              <a:rPr dirty="0" sz="1000">
                <a:latin typeface="Times New Roman"/>
                <a:cs typeface="Times New Roman"/>
              </a:rPr>
              <a:t>n</a:t>
            </a:r>
            <a:r>
              <a:rPr dirty="0" sz="1000" spc="-35">
                <a:latin typeface="Times New Roman"/>
                <a:cs typeface="Times New Roman"/>
              </a:rPr>
              <a:t> </a:t>
            </a:r>
            <a:r>
              <a:rPr dirty="0" sz="1000" spc="-40">
                <a:latin typeface="Times New Roman"/>
                <a:cs typeface="Times New Roman"/>
              </a:rPr>
              <a:t>o</a:t>
            </a:r>
            <a:r>
              <a:rPr dirty="0" sz="1000">
                <a:latin typeface="Times New Roman"/>
                <a:cs typeface="Times New Roman"/>
              </a:rPr>
              <a:t>f</a:t>
            </a:r>
            <a:r>
              <a:rPr dirty="0" sz="1000" spc="-165">
                <a:latin typeface="Times New Roman"/>
                <a:cs typeface="Times New Roman"/>
              </a:rPr>
              <a:t> </a:t>
            </a:r>
            <a:r>
              <a:rPr dirty="0" sz="1000" spc="-5">
                <a:latin typeface="Times New Roman"/>
                <a:cs typeface="Times New Roman"/>
              </a:rPr>
              <a:t>A</a:t>
            </a:r>
            <a:r>
              <a:rPr dirty="0" sz="1000" spc="-40">
                <a:latin typeface="Times New Roman"/>
                <a:cs typeface="Times New Roman"/>
              </a:rPr>
              <a:t>s</a:t>
            </a:r>
            <a:r>
              <a:rPr dirty="0" sz="1000" spc="-5">
                <a:latin typeface="Times New Roman"/>
                <a:cs typeface="Times New Roman"/>
              </a:rPr>
              <a:t>s</a:t>
            </a:r>
            <a:r>
              <a:rPr dirty="0" sz="1000" spc="-40">
                <a:latin typeface="Times New Roman"/>
                <a:cs typeface="Times New Roman"/>
              </a:rPr>
              <a:t>e</a:t>
            </a:r>
            <a:r>
              <a:rPr dirty="0" sz="1000" spc="20">
                <a:latin typeface="Times New Roman"/>
                <a:cs typeface="Times New Roman"/>
              </a:rPr>
              <a:t>r</a:t>
            </a:r>
            <a:r>
              <a:rPr dirty="0" sz="1000" spc="-20">
                <a:latin typeface="Times New Roman"/>
                <a:cs typeface="Times New Roman"/>
              </a:rPr>
              <a:t>t</a:t>
            </a:r>
            <a:r>
              <a:rPr dirty="0" sz="1000" spc="5">
                <a:latin typeface="Times New Roman"/>
                <a:cs typeface="Times New Roman"/>
              </a:rPr>
              <a:t>i</a:t>
            </a:r>
            <a:r>
              <a:rPr dirty="0" sz="1000" spc="-40">
                <a:latin typeface="Times New Roman"/>
                <a:cs typeface="Times New Roman"/>
              </a:rPr>
              <a:t>o</a:t>
            </a:r>
            <a:r>
              <a:rPr dirty="0" sz="1000" spc="10">
                <a:latin typeface="Times New Roman"/>
                <a:cs typeface="Times New Roman"/>
              </a:rPr>
              <a:t>n</a:t>
            </a:r>
            <a:r>
              <a:rPr dirty="0" sz="1000">
                <a:latin typeface="Times New Roman"/>
                <a:cs typeface="Times New Roman"/>
              </a:rPr>
              <a:t>.</a:t>
            </a:r>
            <a:endParaRPr sz="1000">
              <a:latin typeface="Times New Roman"/>
              <a:cs typeface="Times New Roman"/>
            </a:endParaRPr>
          </a:p>
          <a:p>
            <a:pPr marL="413384" marR="293370" indent="-231775">
              <a:lnSpc>
                <a:spcPct val="100000"/>
              </a:lnSpc>
              <a:spcBef>
                <a:spcPts val="120"/>
              </a:spcBef>
              <a:buAutoNum type="alphaLcParenBoth"/>
              <a:tabLst>
                <a:tab pos="413384" algn="l"/>
              </a:tabLst>
            </a:pPr>
            <a:r>
              <a:rPr dirty="0" sz="1000" spc="-10">
                <a:latin typeface="Times New Roman"/>
                <a:cs typeface="Times New Roman"/>
              </a:rPr>
              <a:t>If</a:t>
            </a:r>
            <a:r>
              <a:rPr dirty="0" sz="1000" spc="-140">
                <a:latin typeface="Times New Roman"/>
                <a:cs typeface="Times New Roman"/>
              </a:rPr>
              <a:t> </a:t>
            </a:r>
            <a:r>
              <a:rPr dirty="0" sz="1000" spc="-35">
                <a:latin typeface="Times New Roman"/>
                <a:cs typeface="Times New Roman"/>
              </a:rPr>
              <a:t>both</a:t>
            </a:r>
            <a:r>
              <a:rPr dirty="0" sz="1000" spc="-140">
                <a:latin typeface="Times New Roman"/>
                <a:cs typeface="Times New Roman"/>
              </a:rPr>
              <a:t> </a:t>
            </a:r>
            <a:r>
              <a:rPr dirty="0" sz="1000" spc="-30">
                <a:latin typeface="Times New Roman"/>
                <a:cs typeface="Times New Roman"/>
              </a:rPr>
              <a:t>Assertion</a:t>
            </a:r>
            <a:r>
              <a:rPr dirty="0" sz="1000" spc="-80">
                <a:latin typeface="Times New Roman"/>
                <a:cs typeface="Times New Roman"/>
              </a:rPr>
              <a:t> </a:t>
            </a:r>
            <a:r>
              <a:rPr dirty="0" sz="1000" spc="-5">
                <a:latin typeface="Times New Roman"/>
                <a:cs typeface="Times New Roman"/>
              </a:rPr>
              <a:t>and</a:t>
            </a:r>
            <a:r>
              <a:rPr dirty="0" sz="1000" spc="-140">
                <a:latin typeface="Times New Roman"/>
                <a:cs typeface="Times New Roman"/>
              </a:rPr>
              <a:t> </a:t>
            </a:r>
            <a:r>
              <a:rPr dirty="0" sz="1000" spc="-35">
                <a:latin typeface="Times New Roman"/>
                <a:cs typeface="Times New Roman"/>
              </a:rPr>
              <a:t>Reason</a:t>
            </a:r>
            <a:r>
              <a:rPr dirty="0" sz="1000" spc="-90">
                <a:latin typeface="Times New Roman"/>
                <a:cs typeface="Times New Roman"/>
              </a:rPr>
              <a:t> </a:t>
            </a:r>
            <a:r>
              <a:rPr dirty="0" sz="1000" spc="-15">
                <a:latin typeface="Times New Roman"/>
                <a:cs typeface="Times New Roman"/>
              </a:rPr>
              <a:t>are</a:t>
            </a:r>
            <a:r>
              <a:rPr dirty="0" sz="1000" spc="-125">
                <a:latin typeface="Times New Roman"/>
                <a:cs typeface="Times New Roman"/>
              </a:rPr>
              <a:t> </a:t>
            </a:r>
            <a:r>
              <a:rPr dirty="0" sz="1000" spc="-20">
                <a:latin typeface="Times New Roman"/>
                <a:cs typeface="Times New Roman"/>
              </a:rPr>
              <a:t>true</a:t>
            </a:r>
            <a:r>
              <a:rPr dirty="0" sz="1000" spc="-95">
                <a:latin typeface="Times New Roman"/>
                <a:cs typeface="Times New Roman"/>
              </a:rPr>
              <a:t> </a:t>
            </a:r>
            <a:r>
              <a:rPr dirty="0" sz="1000" spc="-30">
                <a:latin typeface="Times New Roman"/>
                <a:cs typeface="Times New Roman"/>
              </a:rPr>
              <a:t>but</a:t>
            </a:r>
            <a:r>
              <a:rPr dirty="0" sz="1000" spc="-100">
                <a:latin typeface="Times New Roman"/>
                <a:cs typeface="Times New Roman"/>
              </a:rPr>
              <a:t> </a:t>
            </a:r>
            <a:r>
              <a:rPr dirty="0" sz="1000" spc="-45">
                <a:latin typeface="Times New Roman"/>
                <a:cs typeface="Times New Roman"/>
              </a:rPr>
              <a:t>Reason </a:t>
            </a:r>
            <a:r>
              <a:rPr dirty="0" sz="1000" spc="-235">
                <a:latin typeface="Times New Roman"/>
                <a:cs typeface="Times New Roman"/>
              </a:rPr>
              <a:t> </a:t>
            </a:r>
            <a:r>
              <a:rPr dirty="0" sz="1000" spc="-20">
                <a:latin typeface="Times New Roman"/>
                <a:cs typeface="Times New Roman"/>
              </a:rPr>
              <a:t>i</a:t>
            </a:r>
            <a:r>
              <a:rPr dirty="0" sz="1000">
                <a:latin typeface="Times New Roman"/>
                <a:cs typeface="Times New Roman"/>
              </a:rPr>
              <a:t>s</a:t>
            </a:r>
            <a:r>
              <a:rPr dirty="0" sz="1000" spc="-70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n</a:t>
            </a:r>
            <a:r>
              <a:rPr dirty="0" sz="1000" spc="-25">
                <a:latin typeface="Times New Roman"/>
                <a:cs typeface="Times New Roman"/>
              </a:rPr>
              <a:t>o</a:t>
            </a:r>
            <a:r>
              <a:rPr dirty="0" sz="1000">
                <a:latin typeface="Times New Roman"/>
                <a:cs typeface="Times New Roman"/>
              </a:rPr>
              <a:t>t</a:t>
            </a:r>
            <a:r>
              <a:rPr dirty="0" sz="1000" spc="-30">
                <a:latin typeface="Times New Roman"/>
                <a:cs typeface="Times New Roman"/>
              </a:rPr>
              <a:t> </a:t>
            </a:r>
            <a:r>
              <a:rPr dirty="0" sz="1000" spc="-20">
                <a:latin typeface="Times New Roman"/>
                <a:cs typeface="Times New Roman"/>
              </a:rPr>
              <a:t>t</a:t>
            </a:r>
            <a:r>
              <a:rPr dirty="0" sz="1000">
                <a:latin typeface="Times New Roman"/>
                <a:cs typeface="Times New Roman"/>
              </a:rPr>
              <a:t>he</a:t>
            </a:r>
            <a:r>
              <a:rPr dirty="0" sz="1000" spc="-75">
                <a:latin typeface="Times New Roman"/>
                <a:cs typeface="Times New Roman"/>
              </a:rPr>
              <a:t> </a:t>
            </a:r>
            <a:r>
              <a:rPr dirty="0" sz="1000" spc="-40">
                <a:latin typeface="Times New Roman"/>
                <a:cs typeface="Times New Roman"/>
              </a:rPr>
              <a:t>c</a:t>
            </a:r>
            <a:r>
              <a:rPr dirty="0" sz="1000" spc="-25">
                <a:latin typeface="Times New Roman"/>
                <a:cs typeface="Times New Roman"/>
              </a:rPr>
              <a:t>o</a:t>
            </a:r>
            <a:r>
              <a:rPr dirty="0" sz="1000">
                <a:latin typeface="Times New Roman"/>
                <a:cs typeface="Times New Roman"/>
              </a:rPr>
              <a:t>r</a:t>
            </a:r>
            <a:r>
              <a:rPr dirty="0" sz="1000" spc="20">
                <a:latin typeface="Times New Roman"/>
                <a:cs typeface="Times New Roman"/>
              </a:rPr>
              <a:t>r</a:t>
            </a:r>
            <a:r>
              <a:rPr dirty="0" sz="1000" spc="-40">
                <a:latin typeface="Times New Roman"/>
                <a:cs typeface="Times New Roman"/>
              </a:rPr>
              <a:t>ec</a:t>
            </a:r>
            <a:r>
              <a:rPr dirty="0" sz="1000">
                <a:latin typeface="Times New Roman"/>
                <a:cs typeface="Times New Roman"/>
              </a:rPr>
              <a:t>t</a:t>
            </a:r>
            <a:r>
              <a:rPr dirty="0" sz="1000" spc="-30">
                <a:latin typeface="Times New Roman"/>
                <a:cs typeface="Times New Roman"/>
              </a:rPr>
              <a:t> </a:t>
            </a:r>
            <a:r>
              <a:rPr dirty="0" sz="1000" spc="-40">
                <a:latin typeface="Times New Roman"/>
                <a:cs typeface="Times New Roman"/>
              </a:rPr>
              <a:t>e</a:t>
            </a:r>
            <a:r>
              <a:rPr dirty="0" sz="1000">
                <a:latin typeface="Times New Roman"/>
                <a:cs typeface="Times New Roman"/>
              </a:rPr>
              <a:t>x</a:t>
            </a:r>
            <a:r>
              <a:rPr dirty="0" sz="1000" spc="-25">
                <a:latin typeface="Times New Roman"/>
                <a:cs typeface="Times New Roman"/>
              </a:rPr>
              <a:t>p</a:t>
            </a:r>
            <a:r>
              <a:rPr dirty="0" sz="1000">
                <a:latin typeface="Times New Roman"/>
                <a:cs typeface="Times New Roman"/>
              </a:rPr>
              <a:t>lana</a:t>
            </a:r>
            <a:r>
              <a:rPr dirty="0" sz="1000" spc="-15">
                <a:latin typeface="Times New Roman"/>
                <a:cs typeface="Times New Roman"/>
              </a:rPr>
              <a:t>t</a:t>
            </a:r>
            <a:r>
              <a:rPr dirty="0" sz="1000" spc="-20">
                <a:latin typeface="Times New Roman"/>
                <a:cs typeface="Times New Roman"/>
              </a:rPr>
              <a:t>i</a:t>
            </a:r>
            <a:r>
              <a:rPr dirty="0" sz="1000" spc="-25">
                <a:latin typeface="Times New Roman"/>
                <a:cs typeface="Times New Roman"/>
              </a:rPr>
              <a:t>o</a:t>
            </a:r>
            <a:r>
              <a:rPr dirty="0" sz="1000">
                <a:latin typeface="Times New Roman"/>
                <a:cs typeface="Times New Roman"/>
              </a:rPr>
              <a:t>n</a:t>
            </a:r>
            <a:r>
              <a:rPr dirty="0" sz="1000" spc="-45">
                <a:latin typeface="Times New Roman"/>
                <a:cs typeface="Times New Roman"/>
              </a:rPr>
              <a:t> </a:t>
            </a:r>
            <a:r>
              <a:rPr dirty="0" sz="1000" spc="-45">
                <a:latin typeface="Times New Roman"/>
                <a:cs typeface="Times New Roman"/>
              </a:rPr>
              <a:t>o</a:t>
            </a:r>
            <a:r>
              <a:rPr dirty="0" sz="1000">
                <a:latin typeface="Times New Roman"/>
                <a:cs typeface="Times New Roman"/>
              </a:rPr>
              <a:t>f</a:t>
            </a:r>
            <a:r>
              <a:rPr dirty="0" sz="1000" spc="-110">
                <a:latin typeface="Times New Roman"/>
                <a:cs typeface="Times New Roman"/>
              </a:rPr>
              <a:t> </a:t>
            </a:r>
            <a:r>
              <a:rPr dirty="0" sz="1000" spc="-35">
                <a:latin typeface="Times New Roman"/>
                <a:cs typeface="Times New Roman"/>
              </a:rPr>
              <a:t>As</a:t>
            </a:r>
            <a:r>
              <a:rPr dirty="0" sz="1000" spc="-5">
                <a:latin typeface="Times New Roman"/>
                <a:cs typeface="Times New Roman"/>
              </a:rPr>
              <a:t>s</a:t>
            </a:r>
            <a:r>
              <a:rPr dirty="0" sz="1000" spc="-50">
                <a:latin typeface="Times New Roman"/>
                <a:cs typeface="Times New Roman"/>
              </a:rPr>
              <a:t>e</a:t>
            </a:r>
            <a:r>
              <a:rPr dirty="0" sz="1000" spc="20">
                <a:latin typeface="Times New Roman"/>
                <a:cs typeface="Times New Roman"/>
              </a:rPr>
              <a:t>r</a:t>
            </a:r>
            <a:r>
              <a:rPr dirty="0" sz="1000" spc="-20">
                <a:latin typeface="Times New Roman"/>
                <a:cs typeface="Times New Roman"/>
              </a:rPr>
              <a:t>ti</a:t>
            </a:r>
            <a:r>
              <a:rPr dirty="0" sz="1000" spc="-25">
                <a:latin typeface="Times New Roman"/>
                <a:cs typeface="Times New Roman"/>
              </a:rPr>
              <a:t>o</a:t>
            </a:r>
            <a:r>
              <a:rPr dirty="0" sz="1000">
                <a:latin typeface="Times New Roman"/>
                <a:cs typeface="Times New Roman"/>
              </a:rPr>
              <a:t>n.</a:t>
            </a:r>
            <a:endParaRPr sz="1000">
              <a:latin typeface="Times New Roman"/>
              <a:cs typeface="Times New Roman"/>
            </a:endParaRPr>
          </a:p>
          <a:p>
            <a:pPr marL="413384" indent="-232410">
              <a:lnSpc>
                <a:spcPct val="100000"/>
              </a:lnSpc>
              <a:spcBef>
                <a:spcPts val="145"/>
              </a:spcBef>
              <a:buAutoNum type="alphaLcParenBoth"/>
              <a:tabLst>
                <a:tab pos="414020" algn="l"/>
              </a:tabLst>
            </a:pPr>
            <a:r>
              <a:rPr dirty="0" sz="1000" spc="5">
                <a:latin typeface="Times New Roman"/>
                <a:cs typeface="Times New Roman"/>
              </a:rPr>
              <a:t>I</a:t>
            </a:r>
            <a:r>
              <a:rPr dirty="0" sz="1000">
                <a:latin typeface="Times New Roman"/>
                <a:cs typeface="Times New Roman"/>
              </a:rPr>
              <a:t>f</a:t>
            </a:r>
            <a:r>
              <a:rPr dirty="0" sz="1000" spc="-90">
                <a:latin typeface="Times New Roman"/>
                <a:cs typeface="Times New Roman"/>
              </a:rPr>
              <a:t> </a:t>
            </a:r>
            <a:r>
              <a:rPr dirty="0" sz="1000" spc="-10">
                <a:latin typeface="Times New Roman"/>
                <a:cs typeface="Times New Roman"/>
              </a:rPr>
              <a:t>Ass</a:t>
            </a:r>
            <a:r>
              <a:rPr dirty="0" sz="1000" spc="-20">
                <a:latin typeface="Times New Roman"/>
                <a:cs typeface="Times New Roman"/>
              </a:rPr>
              <a:t>e</a:t>
            </a:r>
            <a:r>
              <a:rPr dirty="0" sz="1000" spc="20">
                <a:latin typeface="Times New Roman"/>
                <a:cs typeface="Times New Roman"/>
              </a:rPr>
              <a:t>r</a:t>
            </a:r>
            <a:r>
              <a:rPr dirty="0" sz="1000" spc="5">
                <a:latin typeface="Times New Roman"/>
                <a:cs typeface="Times New Roman"/>
              </a:rPr>
              <a:t>ti</a:t>
            </a:r>
            <a:r>
              <a:rPr dirty="0" sz="1000" spc="-25">
                <a:latin typeface="Times New Roman"/>
                <a:cs typeface="Times New Roman"/>
              </a:rPr>
              <a:t>o</a:t>
            </a:r>
            <a:r>
              <a:rPr dirty="0" sz="1000">
                <a:latin typeface="Times New Roman"/>
                <a:cs typeface="Times New Roman"/>
              </a:rPr>
              <a:t>n</a:t>
            </a:r>
            <a:r>
              <a:rPr dirty="0" sz="1000" spc="35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i</a:t>
            </a:r>
            <a:r>
              <a:rPr dirty="0" sz="1000">
                <a:latin typeface="Times New Roman"/>
                <a:cs typeface="Times New Roman"/>
              </a:rPr>
              <a:t>s</a:t>
            </a:r>
            <a:r>
              <a:rPr dirty="0" sz="1000" spc="-20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t</a:t>
            </a:r>
            <a:r>
              <a:rPr dirty="0" sz="1000" spc="20">
                <a:latin typeface="Times New Roman"/>
                <a:cs typeface="Times New Roman"/>
              </a:rPr>
              <a:t>r</a:t>
            </a:r>
            <a:r>
              <a:rPr dirty="0" sz="1000" spc="5">
                <a:latin typeface="Times New Roman"/>
                <a:cs typeface="Times New Roman"/>
              </a:rPr>
              <a:t>u</a:t>
            </a:r>
            <a:r>
              <a:rPr dirty="0" sz="1000">
                <a:latin typeface="Times New Roman"/>
                <a:cs typeface="Times New Roman"/>
              </a:rPr>
              <a:t>e</a:t>
            </a:r>
            <a:r>
              <a:rPr dirty="0" sz="1000" spc="-35">
                <a:latin typeface="Times New Roman"/>
                <a:cs typeface="Times New Roman"/>
              </a:rPr>
              <a:t> </a:t>
            </a:r>
            <a:r>
              <a:rPr dirty="0" sz="1000" spc="-25">
                <a:latin typeface="Times New Roman"/>
                <a:cs typeface="Times New Roman"/>
              </a:rPr>
              <a:t>b</a:t>
            </a:r>
            <a:r>
              <a:rPr dirty="0" sz="1000" spc="5">
                <a:latin typeface="Times New Roman"/>
                <a:cs typeface="Times New Roman"/>
              </a:rPr>
              <a:t>u</a:t>
            </a:r>
            <a:r>
              <a:rPr dirty="0" sz="1000">
                <a:latin typeface="Times New Roman"/>
                <a:cs typeface="Times New Roman"/>
              </a:rPr>
              <a:t>t</a:t>
            </a:r>
            <a:r>
              <a:rPr dirty="0" sz="1000" spc="-5">
                <a:latin typeface="Times New Roman"/>
                <a:cs typeface="Times New Roman"/>
              </a:rPr>
              <a:t> </a:t>
            </a:r>
            <a:r>
              <a:rPr dirty="0" sz="1000" spc="-30">
                <a:latin typeface="Times New Roman"/>
                <a:cs typeface="Times New Roman"/>
              </a:rPr>
              <a:t>R</a:t>
            </a:r>
            <a:r>
              <a:rPr dirty="0" sz="1000" spc="-20">
                <a:latin typeface="Times New Roman"/>
                <a:cs typeface="Times New Roman"/>
              </a:rPr>
              <a:t>e</a:t>
            </a:r>
            <a:r>
              <a:rPr dirty="0" sz="1000" spc="5">
                <a:latin typeface="Times New Roman"/>
                <a:cs typeface="Times New Roman"/>
              </a:rPr>
              <a:t>a</a:t>
            </a:r>
            <a:r>
              <a:rPr dirty="0" sz="1000" spc="-10">
                <a:latin typeface="Times New Roman"/>
                <a:cs typeface="Times New Roman"/>
              </a:rPr>
              <a:t>s</a:t>
            </a:r>
            <a:r>
              <a:rPr dirty="0" sz="1000" spc="-25">
                <a:latin typeface="Times New Roman"/>
                <a:cs typeface="Times New Roman"/>
              </a:rPr>
              <a:t>o</a:t>
            </a:r>
            <a:r>
              <a:rPr dirty="0" sz="1000">
                <a:latin typeface="Times New Roman"/>
                <a:cs typeface="Times New Roman"/>
              </a:rPr>
              <a:t>n</a:t>
            </a:r>
            <a:r>
              <a:rPr dirty="0" sz="1000" spc="35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i</a:t>
            </a:r>
            <a:r>
              <a:rPr dirty="0" sz="1000">
                <a:latin typeface="Times New Roman"/>
                <a:cs typeface="Times New Roman"/>
              </a:rPr>
              <a:t>s</a:t>
            </a:r>
            <a:r>
              <a:rPr dirty="0" sz="1000" spc="-20">
                <a:latin typeface="Times New Roman"/>
                <a:cs typeface="Times New Roman"/>
              </a:rPr>
              <a:t> </a:t>
            </a:r>
            <a:r>
              <a:rPr dirty="0" sz="1000" spc="-25">
                <a:latin typeface="Times New Roman"/>
                <a:cs typeface="Times New Roman"/>
              </a:rPr>
              <a:t>f</a:t>
            </a:r>
            <a:r>
              <a:rPr dirty="0" sz="1000" spc="5">
                <a:latin typeface="Times New Roman"/>
                <a:cs typeface="Times New Roman"/>
              </a:rPr>
              <a:t>al</a:t>
            </a:r>
            <a:r>
              <a:rPr dirty="0" sz="1000" spc="-10">
                <a:latin typeface="Times New Roman"/>
                <a:cs typeface="Times New Roman"/>
              </a:rPr>
              <a:t>s</a:t>
            </a:r>
            <a:r>
              <a:rPr dirty="0" sz="1000" spc="-20">
                <a:latin typeface="Times New Roman"/>
                <a:cs typeface="Times New Roman"/>
              </a:rPr>
              <a:t>e</a:t>
            </a:r>
            <a:r>
              <a:rPr dirty="0" sz="1000">
                <a:latin typeface="Times New Roman"/>
                <a:cs typeface="Times New Roman"/>
              </a:rPr>
              <a:t>.</a:t>
            </a:r>
            <a:endParaRPr sz="1000">
              <a:latin typeface="Times New Roman"/>
              <a:cs typeface="Times New Roman"/>
            </a:endParaRPr>
          </a:p>
          <a:p>
            <a:pPr marL="127000">
              <a:lnSpc>
                <a:spcPct val="100000"/>
              </a:lnSpc>
              <a:spcBef>
                <a:spcPts val="145"/>
              </a:spcBef>
              <a:tabLst>
                <a:tab pos="2778125" algn="l"/>
              </a:tabLst>
            </a:pPr>
            <a:r>
              <a:rPr dirty="0" u="sng" sz="100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sz="1000" spc="-75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sz="1000" spc="-15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(d)</a:t>
            </a:r>
            <a:r>
              <a:rPr dirty="0" u="sng" sz="1000" spc="434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sz="100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If</a:t>
            </a:r>
            <a:r>
              <a:rPr dirty="0" u="sng" sz="1000" spc="-35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sz="1000" spc="-1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both</a:t>
            </a:r>
            <a:r>
              <a:rPr dirty="0" u="sng" sz="1000" spc="-15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sz="1000" spc="-5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Assertion</a:t>
            </a:r>
            <a:r>
              <a:rPr dirty="0" u="sng" sz="1000" spc="5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sz="1000" spc="1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and</a:t>
            </a:r>
            <a:r>
              <a:rPr dirty="0" u="sng" sz="1000" spc="-15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sz="1000" spc="-1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Reason</a:t>
            </a:r>
            <a:r>
              <a:rPr dirty="0" u="sng" sz="1000" spc="3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sz="1000" spc="1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are</a:t>
            </a:r>
            <a:r>
              <a:rPr dirty="0" u="sng" sz="1000" spc="-35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sz="1000" spc="-5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false.	</a:t>
            </a:r>
            <a:endParaRPr sz="1000">
              <a:latin typeface="Times New Roman"/>
              <a:cs typeface="Times New Roman"/>
            </a:endParaRPr>
          </a:p>
          <a:p>
            <a:pPr marL="415925" marR="182880" indent="-289560">
              <a:lnSpc>
                <a:spcPct val="100000"/>
              </a:lnSpc>
              <a:spcBef>
                <a:spcPts val="600"/>
              </a:spcBef>
              <a:buAutoNum type="arabicPeriod"/>
              <a:tabLst>
                <a:tab pos="415925" algn="l"/>
                <a:tab pos="416559" algn="l"/>
              </a:tabLst>
            </a:pPr>
            <a:r>
              <a:rPr dirty="0" sz="1000" spc="-5" b="1">
                <a:latin typeface="Times New Roman"/>
                <a:cs typeface="Times New Roman"/>
              </a:rPr>
              <a:t>Assertion</a:t>
            </a:r>
            <a:r>
              <a:rPr dirty="0" sz="1000" spc="70" b="1">
                <a:latin typeface="Times New Roman"/>
                <a:cs typeface="Times New Roman"/>
              </a:rPr>
              <a:t> </a:t>
            </a:r>
            <a:r>
              <a:rPr dirty="0" sz="1000" b="1">
                <a:latin typeface="Times New Roman"/>
                <a:cs typeface="Times New Roman"/>
              </a:rPr>
              <a:t>:</a:t>
            </a:r>
            <a:r>
              <a:rPr dirty="0" sz="1000" spc="90" b="1">
                <a:latin typeface="Times New Roman"/>
                <a:cs typeface="Times New Roman"/>
              </a:rPr>
              <a:t> </a:t>
            </a:r>
            <a:r>
              <a:rPr dirty="0" sz="1000" spc="-5">
                <a:latin typeface="Times New Roman"/>
                <a:cs typeface="Times New Roman"/>
              </a:rPr>
              <a:t>Nerve</a:t>
            </a:r>
            <a:r>
              <a:rPr dirty="0" sz="1000" spc="65">
                <a:latin typeface="Times New Roman"/>
                <a:cs typeface="Times New Roman"/>
              </a:rPr>
              <a:t> </a:t>
            </a:r>
            <a:r>
              <a:rPr dirty="0" sz="1000" spc="-5">
                <a:latin typeface="Times New Roman"/>
                <a:cs typeface="Times New Roman"/>
              </a:rPr>
              <a:t>conduction</a:t>
            </a:r>
            <a:r>
              <a:rPr dirty="0" sz="1000" spc="95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is</a:t>
            </a:r>
            <a:r>
              <a:rPr dirty="0" sz="1000" spc="95">
                <a:latin typeface="Times New Roman"/>
                <a:cs typeface="Times New Roman"/>
              </a:rPr>
              <a:t> </a:t>
            </a:r>
            <a:r>
              <a:rPr dirty="0" sz="1000" spc="10">
                <a:latin typeface="Times New Roman"/>
                <a:cs typeface="Times New Roman"/>
              </a:rPr>
              <a:t>the</a:t>
            </a:r>
            <a:r>
              <a:rPr dirty="0" sz="1000" spc="70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one</a:t>
            </a:r>
            <a:r>
              <a:rPr dirty="0" sz="1000" spc="65">
                <a:latin typeface="Times New Roman"/>
                <a:cs typeface="Times New Roman"/>
              </a:rPr>
              <a:t> </a:t>
            </a:r>
            <a:r>
              <a:rPr dirty="0" sz="1000" spc="-10">
                <a:latin typeface="Times New Roman"/>
                <a:cs typeface="Times New Roman"/>
              </a:rPr>
              <a:t>way </a:t>
            </a:r>
            <a:r>
              <a:rPr dirty="0" sz="1000" spc="-235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conduction.</a:t>
            </a:r>
            <a:endParaRPr sz="1000">
              <a:latin typeface="Times New Roman"/>
              <a:cs typeface="Times New Roman"/>
            </a:endParaRPr>
          </a:p>
          <a:p>
            <a:pPr marL="415925" marR="187960">
              <a:lnSpc>
                <a:spcPct val="102000"/>
              </a:lnSpc>
            </a:pPr>
            <a:r>
              <a:rPr dirty="0" sz="1000" spc="-5" b="1">
                <a:latin typeface="Times New Roman"/>
                <a:cs typeface="Times New Roman"/>
              </a:rPr>
              <a:t>Reason</a:t>
            </a:r>
            <a:r>
              <a:rPr dirty="0" sz="1000" spc="120" b="1">
                <a:latin typeface="Times New Roman"/>
                <a:cs typeface="Times New Roman"/>
              </a:rPr>
              <a:t> </a:t>
            </a:r>
            <a:r>
              <a:rPr dirty="0" sz="1000" b="1">
                <a:latin typeface="Times New Roman"/>
                <a:cs typeface="Times New Roman"/>
              </a:rPr>
              <a:t>:</a:t>
            </a:r>
            <a:r>
              <a:rPr dirty="0" sz="1000" spc="135" b="1">
                <a:latin typeface="Times New Roman"/>
                <a:cs typeface="Times New Roman"/>
              </a:rPr>
              <a:t> </a:t>
            </a:r>
            <a:r>
              <a:rPr dirty="0" sz="1000" spc="-10">
                <a:latin typeface="Times New Roman"/>
                <a:cs typeface="Times New Roman"/>
              </a:rPr>
              <a:t>Nerve</a:t>
            </a:r>
            <a:r>
              <a:rPr dirty="0" sz="1000" spc="145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impulse</a:t>
            </a:r>
            <a:r>
              <a:rPr dirty="0" sz="1000" spc="114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is</a:t>
            </a:r>
            <a:r>
              <a:rPr dirty="0" sz="1000" spc="150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transmitted</a:t>
            </a:r>
            <a:r>
              <a:rPr dirty="0" sz="1000" spc="125">
                <a:latin typeface="Times New Roman"/>
                <a:cs typeface="Times New Roman"/>
              </a:rPr>
              <a:t> </a:t>
            </a:r>
            <a:r>
              <a:rPr dirty="0" sz="1000" spc="-5">
                <a:latin typeface="Times New Roman"/>
                <a:cs typeface="Times New Roman"/>
              </a:rPr>
              <a:t>from </a:t>
            </a:r>
            <a:r>
              <a:rPr dirty="0" sz="1000" spc="-235">
                <a:latin typeface="Times New Roman"/>
                <a:cs typeface="Times New Roman"/>
              </a:rPr>
              <a:t> </a:t>
            </a:r>
            <a:r>
              <a:rPr dirty="0" sz="1000" spc="-5">
                <a:latin typeface="Times New Roman"/>
                <a:cs typeface="Times New Roman"/>
              </a:rPr>
              <a:t>dendrite</a:t>
            </a:r>
            <a:r>
              <a:rPr dirty="0" sz="1000" spc="-110">
                <a:latin typeface="Times New Roman"/>
                <a:cs typeface="Times New Roman"/>
              </a:rPr>
              <a:t> </a:t>
            </a:r>
            <a:r>
              <a:rPr dirty="0" sz="1000" spc="-5">
                <a:latin typeface="Times New Roman"/>
                <a:cs typeface="Times New Roman"/>
              </a:rPr>
              <a:t>terminals</a:t>
            </a:r>
            <a:r>
              <a:rPr dirty="0" sz="1000" spc="-95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to</a:t>
            </a:r>
            <a:r>
              <a:rPr dirty="0" sz="1000" spc="-70">
                <a:latin typeface="Times New Roman"/>
                <a:cs typeface="Times New Roman"/>
              </a:rPr>
              <a:t> </a:t>
            </a:r>
            <a:r>
              <a:rPr dirty="0" sz="1000" spc="-15">
                <a:latin typeface="Times New Roman"/>
                <a:cs typeface="Times New Roman"/>
              </a:rPr>
              <a:t>axon</a:t>
            </a:r>
            <a:r>
              <a:rPr dirty="0" sz="1000" spc="-70">
                <a:latin typeface="Times New Roman"/>
                <a:cs typeface="Times New Roman"/>
              </a:rPr>
              <a:t> </a:t>
            </a:r>
            <a:r>
              <a:rPr dirty="0" sz="1000" spc="-5">
                <a:latin typeface="Times New Roman"/>
                <a:cs typeface="Times New Roman"/>
              </a:rPr>
              <a:t>terminals.</a:t>
            </a:r>
            <a:endParaRPr sz="1000">
              <a:latin typeface="Times New Roman"/>
              <a:cs typeface="Times New Roman"/>
            </a:endParaRPr>
          </a:p>
          <a:p>
            <a:pPr marL="415925" marR="182880" indent="-289560">
              <a:lnSpc>
                <a:spcPct val="101299"/>
              </a:lnSpc>
              <a:spcBef>
                <a:spcPts val="5"/>
              </a:spcBef>
              <a:buAutoNum type="arabicPeriod" startAt="2"/>
              <a:tabLst>
                <a:tab pos="415925" algn="l"/>
                <a:tab pos="416559" algn="l"/>
              </a:tabLst>
            </a:pPr>
            <a:r>
              <a:rPr dirty="0" sz="1000" spc="-10" b="1">
                <a:latin typeface="Times New Roman"/>
                <a:cs typeface="Times New Roman"/>
              </a:rPr>
              <a:t>As</a:t>
            </a:r>
            <a:r>
              <a:rPr dirty="0" sz="1000" spc="-25" b="1">
                <a:latin typeface="Times New Roman"/>
                <a:cs typeface="Times New Roman"/>
              </a:rPr>
              <a:t>s</a:t>
            </a:r>
            <a:r>
              <a:rPr dirty="0" sz="1000" spc="-5" b="1">
                <a:latin typeface="Times New Roman"/>
                <a:cs typeface="Times New Roman"/>
              </a:rPr>
              <a:t>e</a:t>
            </a:r>
            <a:r>
              <a:rPr dirty="0" sz="1000" spc="5" b="1">
                <a:latin typeface="Times New Roman"/>
                <a:cs typeface="Times New Roman"/>
              </a:rPr>
              <a:t>r</a:t>
            </a:r>
            <a:r>
              <a:rPr dirty="0" sz="1000" spc="-5" b="1">
                <a:latin typeface="Times New Roman"/>
                <a:cs typeface="Times New Roman"/>
              </a:rPr>
              <a:t>t</a:t>
            </a:r>
            <a:r>
              <a:rPr dirty="0" sz="1000" spc="5" b="1">
                <a:latin typeface="Times New Roman"/>
                <a:cs typeface="Times New Roman"/>
              </a:rPr>
              <a:t>i</a:t>
            </a:r>
            <a:r>
              <a:rPr dirty="0" sz="1000" spc="-25" b="1">
                <a:latin typeface="Times New Roman"/>
                <a:cs typeface="Times New Roman"/>
              </a:rPr>
              <a:t>o</a:t>
            </a:r>
            <a:r>
              <a:rPr dirty="0" sz="1000" b="1">
                <a:latin typeface="Times New Roman"/>
                <a:cs typeface="Times New Roman"/>
              </a:rPr>
              <a:t>n</a:t>
            </a:r>
            <a:r>
              <a:rPr dirty="0" sz="1000" spc="-60" b="1">
                <a:latin typeface="Times New Roman"/>
                <a:cs typeface="Times New Roman"/>
              </a:rPr>
              <a:t> </a:t>
            </a:r>
            <a:r>
              <a:rPr dirty="0" sz="1000" b="1">
                <a:latin typeface="Times New Roman"/>
                <a:cs typeface="Times New Roman"/>
              </a:rPr>
              <a:t>:</a:t>
            </a:r>
            <a:r>
              <a:rPr dirty="0" sz="1000" spc="-60" b="1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Th</a:t>
            </a:r>
            <a:r>
              <a:rPr dirty="0" sz="1000">
                <a:latin typeface="Times New Roman"/>
                <a:cs typeface="Times New Roman"/>
              </a:rPr>
              <a:t>e</a:t>
            </a:r>
            <a:r>
              <a:rPr dirty="0" sz="1000" spc="-90">
                <a:latin typeface="Times New Roman"/>
                <a:cs typeface="Times New Roman"/>
              </a:rPr>
              <a:t> </a:t>
            </a:r>
            <a:r>
              <a:rPr dirty="0" sz="1000" spc="-20">
                <a:latin typeface="Times New Roman"/>
                <a:cs typeface="Times New Roman"/>
              </a:rPr>
              <a:t>c</a:t>
            </a:r>
            <a:r>
              <a:rPr dirty="0" sz="1000" spc="5">
                <a:latin typeface="Times New Roman"/>
                <a:cs typeface="Times New Roman"/>
              </a:rPr>
              <a:t>h</a:t>
            </a:r>
            <a:r>
              <a:rPr dirty="0" sz="1000" spc="-25">
                <a:latin typeface="Times New Roman"/>
                <a:cs typeface="Times New Roman"/>
              </a:rPr>
              <a:t>e</a:t>
            </a:r>
            <a:r>
              <a:rPr dirty="0" sz="1000" spc="5">
                <a:latin typeface="Times New Roman"/>
                <a:cs typeface="Times New Roman"/>
              </a:rPr>
              <a:t>mi</a:t>
            </a:r>
            <a:r>
              <a:rPr dirty="0" sz="1000" spc="-40">
                <a:latin typeface="Times New Roman"/>
                <a:cs typeface="Times New Roman"/>
              </a:rPr>
              <a:t>c</a:t>
            </a:r>
            <a:r>
              <a:rPr dirty="0" sz="1000" spc="5">
                <a:latin typeface="Times New Roman"/>
                <a:cs typeface="Times New Roman"/>
              </a:rPr>
              <a:t>a</a:t>
            </a:r>
            <a:r>
              <a:rPr dirty="0" sz="1000">
                <a:latin typeface="Times New Roman"/>
                <a:cs typeface="Times New Roman"/>
              </a:rPr>
              <a:t>l</a:t>
            </a:r>
            <a:r>
              <a:rPr dirty="0" sz="1000" spc="-50">
                <a:latin typeface="Times New Roman"/>
                <a:cs typeface="Times New Roman"/>
              </a:rPr>
              <a:t> </a:t>
            </a:r>
            <a:r>
              <a:rPr dirty="0" sz="1000" spc="-15">
                <a:latin typeface="Times New Roman"/>
                <a:cs typeface="Times New Roman"/>
              </a:rPr>
              <a:t>s</a:t>
            </a:r>
            <a:r>
              <a:rPr dirty="0" sz="1000" spc="-20">
                <a:latin typeface="Times New Roman"/>
                <a:cs typeface="Times New Roman"/>
              </a:rPr>
              <a:t>t</a:t>
            </a:r>
            <a:r>
              <a:rPr dirty="0" sz="1000" spc="-25">
                <a:latin typeface="Times New Roman"/>
                <a:cs typeface="Times New Roman"/>
              </a:rPr>
              <a:t>o</a:t>
            </a:r>
            <a:r>
              <a:rPr dirty="0" sz="1000" spc="20">
                <a:latin typeface="Times New Roman"/>
                <a:cs typeface="Times New Roman"/>
              </a:rPr>
              <a:t>r</a:t>
            </a:r>
            <a:r>
              <a:rPr dirty="0" sz="1000" spc="-20">
                <a:latin typeface="Times New Roman"/>
                <a:cs typeface="Times New Roman"/>
              </a:rPr>
              <a:t>e</a:t>
            </a:r>
            <a:r>
              <a:rPr dirty="0" sz="1000">
                <a:latin typeface="Times New Roman"/>
                <a:cs typeface="Times New Roman"/>
              </a:rPr>
              <a:t>d</a:t>
            </a:r>
            <a:r>
              <a:rPr dirty="0" sz="1000" spc="-50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i</a:t>
            </a:r>
            <a:r>
              <a:rPr dirty="0" sz="1000">
                <a:latin typeface="Times New Roman"/>
                <a:cs typeface="Times New Roman"/>
              </a:rPr>
              <a:t>n</a:t>
            </a:r>
            <a:r>
              <a:rPr dirty="0" sz="1000" spc="-50">
                <a:latin typeface="Times New Roman"/>
                <a:cs typeface="Times New Roman"/>
              </a:rPr>
              <a:t> </a:t>
            </a:r>
            <a:r>
              <a:rPr dirty="0" sz="1000" spc="-20">
                <a:latin typeface="Times New Roman"/>
                <a:cs typeface="Times New Roman"/>
              </a:rPr>
              <a:t>t</a:t>
            </a:r>
            <a:r>
              <a:rPr dirty="0" sz="1000" spc="20">
                <a:latin typeface="Times New Roman"/>
                <a:cs typeface="Times New Roman"/>
              </a:rPr>
              <a:t>h</a:t>
            </a:r>
            <a:r>
              <a:rPr dirty="0" sz="1000">
                <a:latin typeface="Times New Roman"/>
                <a:cs typeface="Times New Roman"/>
              </a:rPr>
              <a:t>e</a:t>
            </a:r>
            <a:r>
              <a:rPr dirty="0" sz="1000" spc="-75">
                <a:latin typeface="Times New Roman"/>
                <a:cs typeface="Times New Roman"/>
              </a:rPr>
              <a:t> </a:t>
            </a:r>
            <a:r>
              <a:rPr dirty="0" sz="1000" spc="-35">
                <a:latin typeface="Times New Roman"/>
                <a:cs typeface="Times New Roman"/>
              </a:rPr>
              <a:t>s</a:t>
            </a:r>
            <a:r>
              <a:rPr dirty="0" sz="1000" spc="-50">
                <a:latin typeface="Times New Roman"/>
                <a:cs typeface="Times New Roman"/>
              </a:rPr>
              <a:t>y</a:t>
            </a:r>
            <a:r>
              <a:rPr dirty="0" sz="1000" spc="20">
                <a:latin typeface="Times New Roman"/>
                <a:cs typeface="Times New Roman"/>
              </a:rPr>
              <a:t>n</a:t>
            </a:r>
            <a:r>
              <a:rPr dirty="0" sz="1000" spc="5">
                <a:latin typeface="Times New Roman"/>
                <a:cs typeface="Times New Roman"/>
              </a:rPr>
              <a:t>a</a:t>
            </a:r>
            <a:r>
              <a:rPr dirty="0" sz="1000" spc="-25">
                <a:latin typeface="Times New Roman"/>
                <a:cs typeface="Times New Roman"/>
              </a:rPr>
              <a:t>p</a:t>
            </a:r>
            <a:r>
              <a:rPr dirty="0" sz="1000" spc="5">
                <a:latin typeface="Times New Roman"/>
                <a:cs typeface="Times New Roman"/>
              </a:rPr>
              <a:t>tic  </a:t>
            </a:r>
            <a:r>
              <a:rPr dirty="0" sz="1000" spc="-25">
                <a:latin typeface="Times New Roman"/>
                <a:cs typeface="Times New Roman"/>
              </a:rPr>
              <a:t>v</a:t>
            </a:r>
            <a:r>
              <a:rPr dirty="0" sz="1000" spc="-20">
                <a:latin typeface="Times New Roman"/>
                <a:cs typeface="Times New Roman"/>
              </a:rPr>
              <a:t>e</a:t>
            </a:r>
            <a:r>
              <a:rPr dirty="0" sz="1000" spc="-10">
                <a:latin typeface="Times New Roman"/>
                <a:cs typeface="Times New Roman"/>
              </a:rPr>
              <a:t>s</a:t>
            </a:r>
            <a:r>
              <a:rPr dirty="0" sz="1000" spc="5">
                <a:latin typeface="Times New Roman"/>
                <a:cs typeface="Times New Roman"/>
              </a:rPr>
              <a:t>i</a:t>
            </a:r>
            <a:r>
              <a:rPr dirty="0" sz="1000" spc="-20">
                <a:latin typeface="Times New Roman"/>
                <a:cs typeface="Times New Roman"/>
              </a:rPr>
              <a:t>c</a:t>
            </a:r>
            <a:r>
              <a:rPr dirty="0" sz="1000" spc="5">
                <a:latin typeface="Times New Roman"/>
                <a:cs typeface="Times New Roman"/>
              </a:rPr>
              <a:t>l</a:t>
            </a:r>
            <a:r>
              <a:rPr dirty="0" sz="1000" spc="-20">
                <a:latin typeface="Times New Roman"/>
                <a:cs typeface="Times New Roman"/>
              </a:rPr>
              <a:t>e</a:t>
            </a:r>
            <a:r>
              <a:rPr dirty="0" sz="1000">
                <a:latin typeface="Times New Roman"/>
                <a:cs typeface="Times New Roman"/>
              </a:rPr>
              <a:t>s</a:t>
            </a:r>
            <a:r>
              <a:rPr dirty="0" sz="1000" spc="-70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a</a:t>
            </a:r>
            <a:r>
              <a:rPr dirty="0" sz="1000" spc="20">
                <a:latin typeface="Times New Roman"/>
                <a:cs typeface="Times New Roman"/>
              </a:rPr>
              <a:t>r</a:t>
            </a:r>
            <a:r>
              <a:rPr dirty="0" sz="1000">
                <a:latin typeface="Times New Roman"/>
                <a:cs typeface="Times New Roman"/>
              </a:rPr>
              <a:t>e</a:t>
            </a:r>
            <a:r>
              <a:rPr dirty="0" sz="1000" spc="-75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t</a:t>
            </a:r>
            <a:r>
              <a:rPr dirty="0" sz="1000" spc="-20">
                <a:latin typeface="Times New Roman"/>
                <a:cs typeface="Times New Roman"/>
              </a:rPr>
              <a:t>e</a:t>
            </a:r>
            <a:r>
              <a:rPr dirty="0" sz="1000" spc="20">
                <a:latin typeface="Times New Roman"/>
                <a:cs typeface="Times New Roman"/>
              </a:rPr>
              <a:t>r</a:t>
            </a:r>
            <a:r>
              <a:rPr dirty="0" sz="1000" spc="10">
                <a:latin typeface="Times New Roman"/>
                <a:cs typeface="Times New Roman"/>
              </a:rPr>
              <a:t>m</a:t>
            </a:r>
            <a:r>
              <a:rPr dirty="0" sz="1000" spc="-20">
                <a:latin typeface="Times New Roman"/>
                <a:cs typeface="Times New Roman"/>
              </a:rPr>
              <a:t>e</a:t>
            </a:r>
            <a:r>
              <a:rPr dirty="0" sz="1000">
                <a:latin typeface="Times New Roman"/>
                <a:cs typeface="Times New Roman"/>
              </a:rPr>
              <a:t>d</a:t>
            </a:r>
            <a:r>
              <a:rPr dirty="0" sz="1000" spc="-55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a</a:t>
            </a:r>
            <a:r>
              <a:rPr dirty="0" sz="1000">
                <a:latin typeface="Times New Roman"/>
                <a:cs typeface="Times New Roman"/>
              </a:rPr>
              <a:t>s</a:t>
            </a:r>
            <a:r>
              <a:rPr dirty="0" sz="1000" spc="-75">
                <a:latin typeface="Times New Roman"/>
                <a:cs typeface="Times New Roman"/>
              </a:rPr>
              <a:t> </a:t>
            </a:r>
            <a:r>
              <a:rPr dirty="0" sz="1000" spc="20">
                <a:latin typeface="Times New Roman"/>
                <a:cs typeface="Times New Roman"/>
              </a:rPr>
              <a:t>n</a:t>
            </a:r>
            <a:r>
              <a:rPr dirty="0" sz="1000" spc="-20">
                <a:latin typeface="Times New Roman"/>
                <a:cs typeface="Times New Roman"/>
              </a:rPr>
              <a:t>e</a:t>
            </a:r>
            <a:r>
              <a:rPr dirty="0" sz="1000" spc="5">
                <a:latin typeface="Times New Roman"/>
                <a:cs typeface="Times New Roman"/>
              </a:rPr>
              <a:t>ur</a:t>
            </a:r>
            <a:r>
              <a:rPr dirty="0" sz="1000" spc="-20">
                <a:latin typeface="Times New Roman"/>
                <a:cs typeface="Times New Roman"/>
              </a:rPr>
              <a:t>o</a:t>
            </a:r>
            <a:r>
              <a:rPr dirty="0" sz="1000" spc="5">
                <a:latin typeface="Times New Roman"/>
                <a:cs typeface="Times New Roman"/>
              </a:rPr>
              <a:t>t</a:t>
            </a:r>
            <a:r>
              <a:rPr dirty="0" sz="1000" spc="20">
                <a:latin typeface="Times New Roman"/>
                <a:cs typeface="Times New Roman"/>
              </a:rPr>
              <a:t>r</a:t>
            </a:r>
            <a:r>
              <a:rPr dirty="0" sz="1000" spc="5">
                <a:latin typeface="Times New Roman"/>
                <a:cs typeface="Times New Roman"/>
              </a:rPr>
              <a:t>a</a:t>
            </a:r>
            <a:r>
              <a:rPr dirty="0" sz="1000" spc="20">
                <a:latin typeface="Times New Roman"/>
                <a:cs typeface="Times New Roman"/>
              </a:rPr>
              <a:t>n</a:t>
            </a:r>
            <a:r>
              <a:rPr dirty="0" sz="1000" spc="-10">
                <a:latin typeface="Times New Roman"/>
                <a:cs typeface="Times New Roman"/>
              </a:rPr>
              <a:t>s</a:t>
            </a:r>
            <a:r>
              <a:rPr dirty="0" sz="1000" spc="5">
                <a:latin typeface="Times New Roman"/>
                <a:cs typeface="Times New Roman"/>
              </a:rPr>
              <a:t>mitt</a:t>
            </a:r>
            <a:r>
              <a:rPr dirty="0" sz="1000" spc="-20">
                <a:latin typeface="Times New Roman"/>
                <a:cs typeface="Times New Roman"/>
              </a:rPr>
              <a:t>e</a:t>
            </a:r>
            <a:r>
              <a:rPr dirty="0" sz="1000" spc="20">
                <a:latin typeface="Times New Roman"/>
                <a:cs typeface="Times New Roman"/>
              </a:rPr>
              <a:t>r</a:t>
            </a:r>
            <a:r>
              <a:rPr dirty="0" sz="1000" spc="-10">
                <a:latin typeface="Times New Roman"/>
                <a:cs typeface="Times New Roman"/>
              </a:rPr>
              <a:t>s</a:t>
            </a:r>
            <a:r>
              <a:rPr dirty="0" sz="1000">
                <a:latin typeface="Times New Roman"/>
                <a:cs typeface="Times New Roman"/>
              </a:rPr>
              <a:t>.  </a:t>
            </a:r>
            <a:r>
              <a:rPr dirty="0" sz="1000" spc="30" b="1">
                <a:latin typeface="Times New Roman"/>
                <a:cs typeface="Times New Roman"/>
              </a:rPr>
              <a:t>Reason</a:t>
            </a:r>
            <a:r>
              <a:rPr dirty="0" sz="1000" spc="195" b="1">
                <a:latin typeface="Times New Roman"/>
                <a:cs typeface="Times New Roman"/>
              </a:rPr>
              <a:t> </a:t>
            </a:r>
            <a:r>
              <a:rPr dirty="0" sz="1000" b="1">
                <a:latin typeface="Times New Roman"/>
                <a:cs typeface="Times New Roman"/>
              </a:rPr>
              <a:t>:</a:t>
            </a:r>
            <a:r>
              <a:rPr dirty="0" sz="1000" spc="245" b="1">
                <a:latin typeface="Times New Roman"/>
                <a:cs typeface="Times New Roman"/>
              </a:rPr>
              <a:t> </a:t>
            </a:r>
            <a:r>
              <a:rPr dirty="0" sz="1000" spc="35">
                <a:latin typeface="Times New Roman"/>
                <a:cs typeface="Times New Roman"/>
              </a:rPr>
              <a:t>Synaptic</a:t>
            </a:r>
            <a:r>
              <a:rPr dirty="0" sz="1000" spc="210">
                <a:latin typeface="Times New Roman"/>
                <a:cs typeface="Times New Roman"/>
              </a:rPr>
              <a:t> </a:t>
            </a:r>
            <a:r>
              <a:rPr dirty="0" sz="1000" spc="30">
                <a:latin typeface="Times New Roman"/>
                <a:cs typeface="Times New Roman"/>
              </a:rPr>
              <a:t>vesicles</a:t>
            </a:r>
            <a:r>
              <a:rPr dirty="0" sz="1000" spc="229">
                <a:latin typeface="Times New Roman"/>
                <a:cs typeface="Times New Roman"/>
              </a:rPr>
              <a:t> </a:t>
            </a:r>
            <a:r>
              <a:rPr dirty="0" sz="1000" spc="35">
                <a:latin typeface="Times New Roman"/>
                <a:cs typeface="Times New Roman"/>
              </a:rPr>
              <a:t>release</a:t>
            </a:r>
            <a:r>
              <a:rPr dirty="0" sz="1000" spc="229">
                <a:latin typeface="Times New Roman"/>
                <a:cs typeface="Times New Roman"/>
              </a:rPr>
              <a:t> </a:t>
            </a:r>
            <a:r>
              <a:rPr dirty="0" sz="1000" spc="40">
                <a:latin typeface="Times New Roman"/>
                <a:cs typeface="Times New Roman"/>
              </a:rPr>
              <a:t>these </a:t>
            </a:r>
            <a:r>
              <a:rPr dirty="0" sz="1000" spc="-235">
                <a:latin typeface="Times New Roman"/>
                <a:cs typeface="Times New Roman"/>
              </a:rPr>
              <a:t> </a:t>
            </a:r>
            <a:r>
              <a:rPr dirty="0" sz="1000" spc="-20">
                <a:latin typeface="Times New Roman"/>
                <a:cs typeface="Times New Roman"/>
              </a:rPr>
              <a:t>c</a:t>
            </a:r>
            <a:r>
              <a:rPr dirty="0" sz="1000" spc="20">
                <a:latin typeface="Times New Roman"/>
                <a:cs typeface="Times New Roman"/>
              </a:rPr>
              <a:t>h</a:t>
            </a:r>
            <a:r>
              <a:rPr dirty="0" sz="1000" spc="-20">
                <a:latin typeface="Times New Roman"/>
                <a:cs typeface="Times New Roman"/>
              </a:rPr>
              <a:t>e</a:t>
            </a:r>
            <a:r>
              <a:rPr dirty="0" sz="1000" spc="5">
                <a:latin typeface="Times New Roman"/>
                <a:cs typeface="Times New Roman"/>
              </a:rPr>
              <a:t>mi</a:t>
            </a:r>
            <a:r>
              <a:rPr dirty="0" sz="1000" spc="-20">
                <a:latin typeface="Times New Roman"/>
                <a:cs typeface="Times New Roman"/>
              </a:rPr>
              <a:t>c</a:t>
            </a:r>
            <a:r>
              <a:rPr dirty="0" sz="1000" spc="5">
                <a:latin typeface="Times New Roman"/>
                <a:cs typeface="Times New Roman"/>
              </a:rPr>
              <a:t>al</a:t>
            </a:r>
            <a:r>
              <a:rPr dirty="0" sz="1000">
                <a:latin typeface="Times New Roman"/>
                <a:cs typeface="Times New Roman"/>
              </a:rPr>
              <a:t>s</a:t>
            </a:r>
            <a:r>
              <a:rPr dirty="0" sz="1000" spc="-70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i</a:t>
            </a:r>
            <a:r>
              <a:rPr dirty="0" sz="1000">
                <a:latin typeface="Times New Roman"/>
                <a:cs typeface="Times New Roman"/>
              </a:rPr>
              <a:t>n</a:t>
            </a:r>
            <a:r>
              <a:rPr dirty="0" sz="1000" spc="-45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t</a:t>
            </a:r>
            <a:r>
              <a:rPr dirty="0" sz="1000" spc="30">
                <a:latin typeface="Times New Roman"/>
                <a:cs typeface="Times New Roman"/>
              </a:rPr>
              <a:t>h</a:t>
            </a:r>
            <a:r>
              <a:rPr dirty="0" sz="1000">
                <a:latin typeface="Times New Roman"/>
                <a:cs typeface="Times New Roman"/>
              </a:rPr>
              <a:t>e</a:t>
            </a:r>
            <a:r>
              <a:rPr dirty="0" sz="1000" spc="-75">
                <a:latin typeface="Times New Roman"/>
                <a:cs typeface="Times New Roman"/>
              </a:rPr>
              <a:t> </a:t>
            </a:r>
            <a:r>
              <a:rPr dirty="0" sz="1000" spc="-10">
                <a:latin typeface="Times New Roman"/>
                <a:cs typeface="Times New Roman"/>
              </a:rPr>
              <a:t>s</a:t>
            </a:r>
            <a:r>
              <a:rPr dirty="0" sz="1000" spc="-50">
                <a:latin typeface="Times New Roman"/>
                <a:cs typeface="Times New Roman"/>
              </a:rPr>
              <a:t>y</a:t>
            </a:r>
            <a:r>
              <a:rPr dirty="0" sz="1000" spc="20">
                <a:latin typeface="Times New Roman"/>
                <a:cs typeface="Times New Roman"/>
              </a:rPr>
              <a:t>n</a:t>
            </a:r>
            <a:r>
              <a:rPr dirty="0" sz="1000" spc="5">
                <a:latin typeface="Times New Roman"/>
                <a:cs typeface="Times New Roman"/>
              </a:rPr>
              <a:t>apti</a:t>
            </a:r>
            <a:r>
              <a:rPr dirty="0" sz="1000">
                <a:latin typeface="Times New Roman"/>
                <a:cs typeface="Times New Roman"/>
              </a:rPr>
              <a:t>c</a:t>
            </a:r>
            <a:r>
              <a:rPr dirty="0" sz="1000" spc="-85">
                <a:latin typeface="Times New Roman"/>
                <a:cs typeface="Times New Roman"/>
              </a:rPr>
              <a:t> </a:t>
            </a:r>
            <a:r>
              <a:rPr dirty="0" sz="1000" spc="-20">
                <a:latin typeface="Times New Roman"/>
                <a:cs typeface="Times New Roman"/>
              </a:rPr>
              <a:t>c</a:t>
            </a:r>
            <a:r>
              <a:rPr dirty="0" sz="1000" spc="5">
                <a:latin typeface="Times New Roman"/>
                <a:cs typeface="Times New Roman"/>
              </a:rPr>
              <a:t>l</a:t>
            </a:r>
            <a:r>
              <a:rPr dirty="0" sz="1000" spc="-20">
                <a:latin typeface="Times New Roman"/>
                <a:cs typeface="Times New Roman"/>
              </a:rPr>
              <a:t>e</a:t>
            </a:r>
            <a:r>
              <a:rPr dirty="0" sz="1000" spc="-25">
                <a:latin typeface="Times New Roman"/>
                <a:cs typeface="Times New Roman"/>
              </a:rPr>
              <a:t>f</a:t>
            </a:r>
            <a:r>
              <a:rPr dirty="0" sz="1000" spc="5">
                <a:latin typeface="Times New Roman"/>
                <a:cs typeface="Times New Roman"/>
              </a:rPr>
              <a:t>t.</a:t>
            </a:r>
            <a:endParaRPr sz="1000">
              <a:latin typeface="Times New Roman"/>
              <a:cs typeface="Times New Roman"/>
            </a:endParaRPr>
          </a:p>
          <a:p>
            <a:pPr algn="just" marL="415925" marR="184150" indent="-289560">
              <a:lnSpc>
                <a:spcPct val="102000"/>
              </a:lnSpc>
              <a:buAutoNum type="arabicPeriod" startAt="2"/>
              <a:tabLst>
                <a:tab pos="416559" algn="l"/>
              </a:tabLst>
            </a:pPr>
            <a:r>
              <a:rPr dirty="0" sz="1000" spc="-5" b="1">
                <a:latin typeface="Times New Roman"/>
                <a:cs typeface="Times New Roman"/>
              </a:rPr>
              <a:t>Assertion</a:t>
            </a:r>
            <a:r>
              <a:rPr dirty="0" sz="1000" spc="-25" b="1">
                <a:latin typeface="Times New Roman"/>
                <a:cs typeface="Times New Roman"/>
              </a:rPr>
              <a:t> </a:t>
            </a:r>
            <a:r>
              <a:rPr dirty="0" sz="1000" b="1">
                <a:latin typeface="Times New Roman"/>
                <a:cs typeface="Times New Roman"/>
              </a:rPr>
              <a:t>:</a:t>
            </a:r>
            <a:r>
              <a:rPr dirty="0" sz="1000" spc="-20" b="1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The</a:t>
            </a:r>
            <a:r>
              <a:rPr dirty="0" sz="1000" spc="-20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imbalance</a:t>
            </a:r>
            <a:r>
              <a:rPr dirty="0" sz="1000" spc="-50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in</a:t>
            </a:r>
            <a:r>
              <a:rPr dirty="0" sz="1000" spc="10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concentration</a:t>
            </a:r>
            <a:r>
              <a:rPr dirty="0" sz="1000" spc="-20">
                <a:latin typeface="Times New Roman"/>
                <a:cs typeface="Times New Roman"/>
              </a:rPr>
              <a:t> </a:t>
            </a:r>
            <a:r>
              <a:rPr dirty="0" sz="1000" spc="-10">
                <a:latin typeface="Times New Roman"/>
                <a:cs typeface="Times New Roman"/>
              </a:rPr>
              <a:t>of </a:t>
            </a:r>
            <a:r>
              <a:rPr dirty="0" sz="1000" spc="-240">
                <a:latin typeface="Times New Roman"/>
                <a:cs typeface="Times New Roman"/>
              </a:rPr>
              <a:t> </a:t>
            </a:r>
            <a:r>
              <a:rPr dirty="0" sz="1000" spc="-30">
                <a:latin typeface="Times New Roman"/>
                <a:cs typeface="Times New Roman"/>
              </a:rPr>
              <a:t>N</a:t>
            </a:r>
            <a:r>
              <a:rPr dirty="0" sz="1000" spc="5">
                <a:latin typeface="Times New Roman"/>
                <a:cs typeface="Times New Roman"/>
              </a:rPr>
              <a:t>a</a:t>
            </a:r>
            <a:r>
              <a:rPr dirty="0" baseline="27777" sz="1050" spc="-22">
                <a:latin typeface="Times New Roman"/>
                <a:cs typeface="Times New Roman"/>
              </a:rPr>
              <a:t>+</a:t>
            </a:r>
            <a:r>
              <a:rPr dirty="0" sz="1000">
                <a:latin typeface="Times New Roman"/>
                <a:cs typeface="Times New Roman"/>
              </a:rPr>
              <a:t>,</a:t>
            </a:r>
            <a:r>
              <a:rPr dirty="0" sz="1000" spc="-50">
                <a:latin typeface="Times New Roman"/>
                <a:cs typeface="Times New Roman"/>
              </a:rPr>
              <a:t> </a:t>
            </a:r>
            <a:r>
              <a:rPr dirty="0" sz="1000" spc="-30">
                <a:latin typeface="Times New Roman"/>
                <a:cs typeface="Times New Roman"/>
              </a:rPr>
              <a:t>K</a:t>
            </a:r>
            <a:r>
              <a:rPr dirty="0" baseline="27777" sz="1050" spc="-7">
                <a:latin typeface="Times New Roman"/>
                <a:cs typeface="Times New Roman"/>
              </a:rPr>
              <a:t>+</a:t>
            </a:r>
            <a:r>
              <a:rPr dirty="0" baseline="27777" sz="1050" spc="-22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and</a:t>
            </a:r>
            <a:r>
              <a:rPr dirty="0" sz="1000" spc="-80">
                <a:latin typeface="Times New Roman"/>
                <a:cs typeface="Times New Roman"/>
              </a:rPr>
              <a:t> </a:t>
            </a:r>
            <a:r>
              <a:rPr dirty="0" sz="1000" spc="-30">
                <a:latin typeface="Times New Roman"/>
                <a:cs typeface="Times New Roman"/>
              </a:rPr>
              <a:t>p</a:t>
            </a:r>
            <a:r>
              <a:rPr dirty="0" sz="1000" spc="20">
                <a:latin typeface="Times New Roman"/>
                <a:cs typeface="Times New Roman"/>
              </a:rPr>
              <a:t>r</a:t>
            </a:r>
            <a:r>
              <a:rPr dirty="0" sz="1000" spc="-50">
                <a:latin typeface="Times New Roman"/>
                <a:cs typeface="Times New Roman"/>
              </a:rPr>
              <a:t>o</a:t>
            </a:r>
            <a:r>
              <a:rPr dirty="0" sz="1000">
                <a:latin typeface="Times New Roman"/>
                <a:cs typeface="Times New Roman"/>
              </a:rPr>
              <a:t>t</a:t>
            </a:r>
            <a:r>
              <a:rPr dirty="0" sz="1000" spc="-35">
                <a:latin typeface="Times New Roman"/>
                <a:cs typeface="Times New Roman"/>
              </a:rPr>
              <a:t>e</a:t>
            </a:r>
            <a:r>
              <a:rPr dirty="0" sz="1000">
                <a:latin typeface="Times New Roman"/>
                <a:cs typeface="Times New Roman"/>
              </a:rPr>
              <a:t>ins</a:t>
            </a:r>
            <a:r>
              <a:rPr dirty="0" sz="1000" spc="-80">
                <a:latin typeface="Times New Roman"/>
                <a:cs typeface="Times New Roman"/>
              </a:rPr>
              <a:t> </a:t>
            </a:r>
            <a:r>
              <a:rPr dirty="0" sz="1000" spc="-30">
                <a:latin typeface="Times New Roman"/>
                <a:cs typeface="Times New Roman"/>
              </a:rPr>
              <a:t>g</a:t>
            </a:r>
            <a:r>
              <a:rPr dirty="0" sz="1000" spc="-15">
                <a:latin typeface="Times New Roman"/>
                <a:cs typeface="Times New Roman"/>
              </a:rPr>
              <a:t>e</a:t>
            </a:r>
            <a:r>
              <a:rPr dirty="0" sz="1000">
                <a:latin typeface="Times New Roman"/>
                <a:cs typeface="Times New Roman"/>
              </a:rPr>
              <a:t>n</a:t>
            </a:r>
            <a:r>
              <a:rPr dirty="0" sz="1000" spc="-40">
                <a:latin typeface="Times New Roman"/>
                <a:cs typeface="Times New Roman"/>
              </a:rPr>
              <a:t>e</a:t>
            </a:r>
            <a:r>
              <a:rPr dirty="0" sz="1000" spc="20">
                <a:latin typeface="Times New Roman"/>
                <a:cs typeface="Times New Roman"/>
              </a:rPr>
              <a:t>r</a:t>
            </a:r>
            <a:r>
              <a:rPr dirty="0" sz="1000" spc="-15">
                <a:latin typeface="Times New Roman"/>
                <a:cs typeface="Times New Roman"/>
              </a:rPr>
              <a:t>a</a:t>
            </a:r>
            <a:r>
              <a:rPr dirty="0" sz="1000">
                <a:latin typeface="Times New Roman"/>
                <a:cs typeface="Times New Roman"/>
              </a:rPr>
              <a:t>t</a:t>
            </a:r>
            <a:r>
              <a:rPr dirty="0" sz="1000" spc="-35">
                <a:latin typeface="Times New Roman"/>
                <a:cs typeface="Times New Roman"/>
              </a:rPr>
              <a:t>e</a:t>
            </a:r>
            <a:r>
              <a:rPr dirty="0" sz="1000">
                <a:latin typeface="Times New Roman"/>
                <a:cs typeface="Times New Roman"/>
              </a:rPr>
              <a:t>s</a:t>
            </a:r>
            <a:r>
              <a:rPr dirty="0" sz="1000" spc="-80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r</a:t>
            </a:r>
            <a:r>
              <a:rPr dirty="0" sz="1000" spc="-30">
                <a:latin typeface="Times New Roman"/>
                <a:cs typeface="Times New Roman"/>
              </a:rPr>
              <a:t>e</a:t>
            </a:r>
            <a:r>
              <a:rPr dirty="0" sz="1000" spc="-35">
                <a:latin typeface="Times New Roman"/>
                <a:cs typeface="Times New Roman"/>
              </a:rPr>
              <a:t>s</a:t>
            </a:r>
            <a:r>
              <a:rPr dirty="0" sz="1000">
                <a:latin typeface="Times New Roman"/>
                <a:cs typeface="Times New Roman"/>
              </a:rPr>
              <a:t>ting</a:t>
            </a:r>
            <a:r>
              <a:rPr dirty="0" sz="1000" spc="-80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p</a:t>
            </a:r>
            <a:r>
              <a:rPr dirty="0" sz="1000" spc="-65">
                <a:latin typeface="Times New Roman"/>
                <a:cs typeface="Times New Roman"/>
              </a:rPr>
              <a:t>o</a:t>
            </a:r>
            <a:r>
              <a:rPr dirty="0" sz="1000">
                <a:latin typeface="Times New Roman"/>
                <a:cs typeface="Times New Roman"/>
              </a:rPr>
              <a:t>t</a:t>
            </a:r>
            <a:r>
              <a:rPr dirty="0" sz="1000" spc="-35">
                <a:latin typeface="Times New Roman"/>
                <a:cs typeface="Times New Roman"/>
              </a:rPr>
              <a:t>e</a:t>
            </a:r>
            <a:r>
              <a:rPr dirty="0" sz="1000">
                <a:latin typeface="Times New Roman"/>
                <a:cs typeface="Times New Roman"/>
              </a:rPr>
              <a:t>ntia</a:t>
            </a:r>
            <a:r>
              <a:rPr dirty="0" sz="1000" spc="-20">
                <a:latin typeface="Times New Roman"/>
                <a:cs typeface="Times New Roman"/>
              </a:rPr>
              <a:t>l</a:t>
            </a:r>
            <a:r>
              <a:rPr dirty="0" sz="1000">
                <a:latin typeface="Times New Roman"/>
                <a:cs typeface="Times New Roman"/>
              </a:rPr>
              <a:t>.  </a:t>
            </a:r>
            <a:r>
              <a:rPr dirty="0" sz="1000" spc="-5" b="1">
                <a:latin typeface="Times New Roman"/>
                <a:cs typeface="Times New Roman"/>
              </a:rPr>
              <a:t>Reason</a:t>
            </a:r>
            <a:r>
              <a:rPr dirty="0" sz="1000" spc="-20" b="1">
                <a:latin typeface="Times New Roman"/>
                <a:cs typeface="Times New Roman"/>
              </a:rPr>
              <a:t> </a:t>
            </a:r>
            <a:r>
              <a:rPr dirty="0" sz="1000" b="1">
                <a:latin typeface="Times New Roman"/>
                <a:cs typeface="Times New Roman"/>
              </a:rPr>
              <a:t>:</a:t>
            </a:r>
            <a:r>
              <a:rPr dirty="0" sz="1000" spc="-40" b="1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To</a:t>
            </a:r>
            <a:r>
              <a:rPr dirty="0" sz="1000" spc="-60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maintain</a:t>
            </a:r>
            <a:r>
              <a:rPr dirty="0" sz="1000" spc="-10">
                <a:latin typeface="Times New Roman"/>
                <a:cs typeface="Times New Roman"/>
              </a:rPr>
              <a:t> </a:t>
            </a:r>
            <a:r>
              <a:rPr dirty="0" sz="1000" spc="10">
                <a:latin typeface="Times New Roman"/>
                <a:cs typeface="Times New Roman"/>
              </a:rPr>
              <a:t>the</a:t>
            </a:r>
            <a:r>
              <a:rPr dirty="0" sz="1000" spc="-50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unequal</a:t>
            </a:r>
            <a:r>
              <a:rPr dirty="0" sz="1000" spc="-25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distribution </a:t>
            </a:r>
            <a:r>
              <a:rPr dirty="0" sz="1000" spc="-240">
                <a:latin typeface="Times New Roman"/>
                <a:cs typeface="Times New Roman"/>
              </a:rPr>
              <a:t> </a:t>
            </a:r>
            <a:r>
              <a:rPr dirty="0" sz="1000" spc="-25">
                <a:latin typeface="Times New Roman"/>
                <a:cs typeface="Times New Roman"/>
              </a:rPr>
              <a:t>o</a:t>
            </a:r>
            <a:r>
              <a:rPr dirty="0" sz="1000">
                <a:latin typeface="Times New Roman"/>
                <a:cs typeface="Times New Roman"/>
              </a:rPr>
              <a:t>f</a:t>
            </a:r>
            <a:r>
              <a:rPr dirty="0" sz="1000" spc="-60">
                <a:latin typeface="Times New Roman"/>
                <a:cs typeface="Times New Roman"/>
              </a:rPr>
              <a:t> </a:t>
            </a:r>
            <a:r>
              <a:rPr dirty="0" sz="1000" spc="-5">
                <a:latin typeface="Times New Roman"/>
                <a:cs typeface="Times New Roman"/>
              </a:rPr>
              <a:t>N</a:t>
            </a:r>
            <a:r>
              <a:rPr dirty="0" sz="1000" spc="5">
                <a:latin typeface="Times New Roman"/>
                <a:cs typeface="Times New Roman"/>
              </a:rPr>
              <a:t>a</a:t>
            </a:r>
            <a:r>
              <a:rPr dirty="0" baseline="27777" sz="1050" spc="-7">
                <a:latin typeface="Times New Roman"/>
                <a:cs typeface="Times New Roman"/>
              </a:rPr>
              <a:t>+</a:t>
            </a:r>
            <a:r>
              <a:rPr dirty="0" baseline="27777" sz="1050" spc="-97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&amp;</a:t>
            </a:r>
            <a:r>
              <a:rPr dirty="0" sz="1000" spc="114">
                <a:latin typeface="Times New Roman"/>
                <a:cs typeface="Times New Roman"/>
              </a:rPr>
              <a:t> </a:t>
            </a:r>
            <a:r>
              <a:rPr dirty="0" sz="1000" spc="-5">
                <a:latin typeface="Times New Roman"/>
                <a:cs typeface="Times New Roman"/>
              </a:rPr>
              <a:t>K</a:t>
            </a:r>
            <a:r>
              <a:rPr dirty="0" baseline="27777" sz="1050" spc="-22">
                <a:latin typeface="Times New Roman"/>
                <a:cs typeface="Times New Roman"/>
              </a:rPr>
              <a:t>+</a:t>
            </a:r>
            <a:r>
              <a:rPr dirty="0" sz="1000">
                <a:latin typeface="Times New Roman"/>
                <a:cs typeface="Times New Roman"/>
              </a:rPr>
              <a:t>,</a:t>
            </a:r>
            <a:r>
              <a:rPr dirty="0" sz="1000" spc="-50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t</a:t>
            </a:r>
            <a:r>
              <a:rPr dirty="0" sz="1000" spc="20">
                <a:latin typeface="Times New Roman"/>
                <a:cs typeface="Times New Roman"/>
              </a:rPr>
              <a:t>h</a:t>
            </a:r>
            <a:r>
              <a:rPr dirty="0" sz="1000">
                <a:latin typeface="Times New Roman"/>
                <a:cs typeface="Times New Roman"/>
              </a:rPr>
              <a:t>e</a:t>
            </a:r>
            <a:r>
              <a:rPr dirty="0" sz="1000" spc="-75">
                <a:latin typeface="Times New Roman"/>
                <a:cs typeface="Times New Roman"/>
              </a:rPr>
              <a:t> </a:t>
            </a:r>
            <a:r>
              <a:rPr dirty="0" sz="1000" spc="20">
                <a:latin typeface="Times New Roman"/>
                <a:cs typeface="Times New Roman"/>
              </a:rPr>
              <a:t>n</a:t>
            </a:r>
            <a:r>
              <a:rPr dirty="0" sz="1000" spc="-20">
                <a:latin typeface="Times New Roman"/>
                <a:cs typeface="Times New Roman"/>
              </a:rPr>
              <a:t>e</a:t>
            </a:r>
            <a:r>
              <a:rPr dirty="0" sz="1000" spc="-5">
                <a:latin typeface="Times New Roman"/>
                <a:cs typeface="Times New Roman"/>
              </a:rPr>
              <a:t>u</a:t>
            </a:r>
            <a:r>
              <a:rPr dirty="0" sz="1000" spc="20">
                <a:latin typeface="Times New Roman"/>
                <a:cs typeface="Times New Roman"/>
              </a:rPr>
              <a:t>r</a:t>
            </a:r>
            <a:r>
              <a:rPr dirty="0" sz="1000" spc="-20">
                <a:latin typeface="Times New Roman"/>
                <a:cs typeface="Times New Roman"/>
              </a:rPr>
              <a:t>o</a:t>
            </a:r>
            <a:r>
              <a:rPr dirty="0" sz="1000" spc="10">
                <a:latin typeface="Times New Roman"/>
                <a:cs typeface="Times New Roman"/>
              </a:rPr>
              <a:t>n</a:t>
            </a:r>
            <a:r>
              <a:rPr dirty="0" sz="1000">
                <a:latin typeface="Times New Roman"/>
                <a:cs typeface="Times New Roman"/>
              </a:rPr>
              <a:t>s</a:t>
            </a:r>
            <a:r>
              <a:rPr dirty="0" sz="1000" spc="-45">
                <a:latin typeface="Times New Roman"/>
                <a:cs typeface="Times New Roman"/>
              </a:rPr>
              <a:t> </a:t>
            </a:r>
            <a:r>
              <a:rPr dirty="0" sz="1000" spc="-5">
                <a:latin typeface="Times New Roman"/>
                <a:cs typeface="Times New Roman"/>
              </a:rPr>
              <a:t>u</a:t>
            </a:r>
            <a:r>
              <a:rPr dirty="0" sz="1000" spc="-20">
                <a:latin typeface="Times New Roman"/>
                <a:cs typeface="Times New Roman"/>
              </a:rPr>
              <a:t>s</a:t>
            </a:r>
            <a:r>
              <a:rPr dirty="0" sz="1000">
                <a:latin typeface="Times New Roman"/>
                <a:cs typeface="Times New Roman"/>
              </a:rPr>
              <a:t>e</a:t>
            </a:r>
            <a:r>
              <a:rPr dirty="0" sz="1000" spc="-95">
                <a:latin typeface="Times New Roman"/>
                <a:cs typeface="Times New Roman"/>
              </a:rPr>
              <a:t> </a:t>
            </a:r>
            <a:r>
              <a:rPr dirty="0" sz="1000" spc="-20">
                <a:latin typeface="Times New Roman"/>
                <a:cs typeface="Times New Roman"/>
              </a:rPr>
              <a:t>e</a:t>
            </a:r>
            <a:r>
              <a:rPr dirty="0" sz="1000" spc="5">
                <a:latin typeface="Times New Roman"/>
                <a:cs typeface="Times New Roman"/>
              </a:rPr>
              <a:t>l</a:t>
            </a:r>
            <a:r>
              <a:rPr dirty="0" sz="1000" spc="-20">
                <a:latin typeface="Times New Roman"/>
                <a:cs typeface="Times New Roman"/>
              </a:rPr>
              <a:t>ec</a:t>
            </a:r>
            <a:r>
              <a:rPr dirty="0" sz="1000" spc="5">
                <a:latin typeface="Times New Roman"/>
                <a:cs typeface="Times New Roman"/>
              </a:rPr>
              <a:t>t</a:t>
            </a:r>
            <a:r>
              <a:rPr dirty="0" sz="1000" spc="20">
                <a:latin typeface="Times New Roman"/>
                <a:cs typeface="Times New Roman"/>
              </a:rPr>
              <a:t>r</a:t>
            </a:r>
            <a:r>
              <a:rPr dirty="0" sz="1000" spc="5">
                <a:latin typeface="Times New Roman"/>
                <a:cs typeface="Times New Roman"/>
              </a:rPr>
              <a:t>i</a:t>
            </a:r>
            <a:r>
              <a:rPr dirty="0" sz="1000" spc="-20">
                <a:latin typeface="Times New Roman"/>
                <a:cs typeface="Times New Roman"/>
              </a:rPr>
              <a:t>c</a:t>
            </a:r>
            <a:r>
              <a:rPr dirty="0" sz="1000" spc="5">
                <a:latin typeface="Times New Roman"/>
                <a:cs typeface="Times New Roman"/>
              </a:rPr>
              <a:t>a</a:t>
            </a:r>
            <a:r>
              <a:rPr dirty="0" sz="1000">
                <a:latin typeface="Times New Roman"/>
                <a:cs typeface="Times New Roman"/>
              </a:rPr>
              <a:t>l</a:t>
            </a:r>
            <a:r>
              <a:rPr dirty="0" sz="1000" spc="-55">
                <a:latin typeface="Times New Roman"/>
                <a:cs typeface="Times New Roman"/>
              </a:rPr>
              <a:t> </a:t>
            </a:r>
            <a:r>
              <a:rPr dirty="0" sz="1000" spc="-20">
                <a:latin typeface="Times New Roman"/>
                <a:cs typeface="Times New Roman"/>
              </a:rPr>
              <a:t>e</a:t>
            </a:r>
            <a:r>
              <a:rPr dirty="0" sz="1000" spc="20">
                <a:latin typeface="Times New Roman"/>
                <a:cs typeface="Times New Roman"/>
              </a:rPr>
              <a:t>n</a:t>
            </a:r>
            <a:r>
              <a:rPr dirty="0" sz="1000" spc="-20">
                <a:latin typeface="Times New Roman"/>
                <a:cs typeface="Times New Roman"/>
              </a:rPr>
              <a:t>e</a:t>
            </a:r>
            <a:r>
              <a:rPr dirty="0" sz="1000" spc="20">
                <a:latin typeface="Times New Roman"/>
                <a:cs typeface="Times New Roman"/>
              </a:rPr>
              <a:t>r</a:t>
            </a:r>
            <a:r>
              <a:rPr dirty="0" sz="1000" spc="-5">
                <a:latin typeface="Times New Roman"/>
                <a:cs typeface="Times New Roman"/>
              </a:rPr>
              <a:t>g</a:t>
            </a:r>
            <a:r>
              <a:rPr dirty="0" sz="1000" spc="-50">
                <a:latin typeface="Times New Roman"/>
                <a:cs typeface="Times New Roman"/>
              </a:rPr>
              <a:t>y</a:t>
            </a:r>
            <a:r>
              <a:rPr dirty="0" sz="1000">
                <a:latin typeface="Times New Roman"/>
                <a:cs typeface="Times New Roman"/>
              </a:rPr>
              <a:t>.</a:t>
            </a:r>
            <a:endParaRPr sz="1000">
              <a:latin typeface="Times New Roman"/>
              <a:cs typeface="Times New Roman"/>
            </a:endParaRPr>
          </a:p>
          <a:p>
            <a:pPr algn="just" marL="415925" marR="182880" indent="-289560">
              <a:lnSpc>
                <a:spcPct val="101600"/>
              </a:lnSpc>
              <a:spcBef>
                <a:spcPts val="5"/>
              </a:spcBef>
              <a:buAutoNum type="arabicPeriod" startAt="2"/>
              <a:tabLst>
                <a:tab pos="416559" algn="l"/>
                <a:tab pos="2054225" algn="l"/>
              </a:tabLst>
            </a:pPr>
            <a:r>
              <a:rPr dirty="0" sz="1000" spc="-20" b="1">
                <a:latin typeface="Times New Roman"/>
                <a:cs typeface="Times New Roman"/>
              </a:rPr>
              <a:t>A</a:t>
            </a:r>
            <a:r>
              <a:rPr dirty="0" sz="1000" spc="-45" b="1">
                <a:latin typeface="Times New Roman"/>
                <a:cs typeface="Times New Roman"/>
              </a:rPr>
              <a:t>s</a:t>
            </a:r>
            <a:r>
              <a:rPr dirty="0" sz="1000" spc="-25" b="1">
                <a:latin typeface="Times New Roman"/>
                <a:cs typeface="Times New Roman"/>
              </a:rPr>
              <a:t>sert</a:t>
            </a:r>
            <a:r>
              <a:rPr dirty="0" sz="1000" spc="-10" b="1">
                <a:latin typeface="Times New Roman"/>
                <a:cs typeface="Times New Roman"/>
              </a:rPr>
              <a:t>i</a:t>
            </a:r>
            <a:r>
              <a:rPr dirty="0" sz="1000" spc="-50" b="1">
                <a:latin typeface="Times New Roman"/>
                <a:cs typeface="Times New Roman"/>
              </a:rPr>
              <a:t>o</a:t>
            </a:r>
            <a:r>
              <a:rPr dirty="0" sz="1000" b="1">
                <a:latin typeface="Times New Roman"/>
                <a:cs typeface="Times New Roman"/>
              </a:rPr>
              <a:t>n</a:t>
            </a:r>
            <a:r>
              <a:rPr dirty="0" sz="1000" spc="-114" b="1">
                <a:latin typeface="Times New Roman"/>
                <a:cs typeface="Times New Roman"/>
              </a:rPr>
              <a:t> </a:t>
            </a:r>
            <a:r>
              <a:rPr dirty="0" sz="1000" b="1">
                <a:latin typeface="Times New Roman"/>
                <a:cs typeface="Times New Roman"/>
              </a:rPr>
              <a:t>:</a:t>
            </a:r>
            <a:r>
              <a:rPr dirty="0" sz="1000" spc="-80" b="1">
                <a:latin typeface="Times New Roman"/>
                <a:cs typeface="Times New Roman"/>
              </a:rPr>
              <a:t> </a:t>
            </a:r>
            <a:r>
              <a:rPr dirty="0" sz="1000" spc="-20">
                <a:latin typeface="Times New Roman"/>
                <a:cs typeface="Times New Roman"/>
              </a:rPr>
              <a:t>T</a:t>
            </a:r>
            <a:r>
              <a:rPr dirty="0" sz="1000">
                <a:latin typeface="Times New Roman"/>
                <a:cs typeface="Times New Roman"/>
              </a:rPr>
              <a:t>r</a:t>
            </a:r>
            <a:r>
              <a:rPr dirty="0" sz="1000" spc="-15">
                <a:latin typeface="Times New Roman"/>
                <a:cs typeface="Times New Roman"/>
              </a:rPr>
              <a:t>a</a:t>
            </a:r>
            <a:r>
              <a:rPr dirty="0" sz="1000">
                <a:latin typeface="Times New Roman"/>
                <a:cs typeface="Times New Roman"/>
              </a:rPr>
              <a:t>n</a:t>
            </a:r>
            <a:r>
              <a:rPr dirty="0" sz="1000" spc="-35">
                <a:latin typeface="Times New Roman"/>
                <a:cs typeface="Times New Roman"/>
              </a:rPr>
              <a:t>s</a:t>
            </a:r>
            <a:r>
              <a:rPr dirty="0" sz="1000" spc="-20">
                <a:latin typeface="Times New Roman"/>
                <a:cs typeface="Times New Roman"/>
              </a:rPr>
              <a:t>mi</a:t>
            </a:r>
            <a:r>
              <a:rPr dirty="0" sz="1000" spc="-35">
                <a:latin typeface="Times New Roman"/>
                <a:cs typeface="Times New Roman"/>
              </a:rPr>
              <a:t>s</a:t>
            </a:r>
            <a:r>
              <a:rPr dirty="0" sz="1000" spc="-60">
                <a:latin typeface="Times New Roman"/>
                <a:cs typeface="Times New Roman"/>
              </a:rPr>
              <a:t>s</a:t>
            </a:r>
            <a:r>
              <a:rPr dirty="0" sz="1000" spc="-20">
                <a:latin typeface="Times New Roman"/>
                <a:cs typeface="Times New Roman"/>
              </a:rPr>
              <a:t>i</a:t>
            </a:r>
            <a:r>
              <a:rPr dirty="0" sz="1000" spc="-50">
                <a:latin typeface="Times New Roman"/>
                <a:cs typeface="Times New Roman"/>
              </a:rPr>
              <a:t>o</a:t>
            </a:r>
            <a:r>
              <a:rPr dirty="0" sz="1000">
                <a:latin typeface="Times New Roman"/>
                <a:cs typeface="Times New Roman"/>
              </a:rPr>
              <a:t>n</a:t>
            </a:r>
            <a:r>
              <a:rPr dirty="0" sz="1000" spc="-80">
                <a:latin typeface="Times New Roman"/>
                <a:cs typeface="Times New Roman"/>
              </a:rPr>
              <a:t> </a:t>
            </a:r>
            <a:r>
              <a:rPr dirty="0" sz="1000" spc="-55">
                <a:latin typeface="Times New Roman"/>
                <a:cs typeface="Times New Roman"/>
              </a:rPr>
              <a:t>o</a:t>
            </a:r>
            <a:r>
              <a:rPr dirty="0" sz="1000">
                <a:latin typeface="Times New Roman"/>
                <a:cs typeface="Times New Roman"/>
              </a:rPr>
              <a:t>f</a:t>
            </a:r>
            <a:r>
              <a:rPr dirty="0" sz="1000" spc="-130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n</a:t>
            </a:r>
            <a:r>
              <a:rPr dirty="0" sz="1000" spc="-45">
                <a:latin typeface="Times New Roman"/>
                <a:cs typeface="Times New Roman"/>
              </a:rPr>
              <a:t>e</a:t>
            </a:r>
            <a:r>
              <a:rPr dirty="0" sz="1000">
                <a:latin typeface="Times New Roman"/>
                <a:cs typeface="Times New Roman"/>
              </a:rPr>
              <a:t>r</a:t>
            </a:r>
            <a:r>
              <a:rPr dirty="0" sz="1000" spc="-50">
                <a:latin typeface="Times New Roman"/>
                <a:cs typeface="Times New Roman"/>
              </a:rPr>
              <a:t>v</a:t>
            </a:r>
            <a:r>
              <a:rPr dirty="0" sz="1000">
                <a:latin typeface="Times New Roman"/>
                <a:cs typeface="Times New Roman"/>
              </a:rPr>
              <a:t>e</a:t>
            </a:r>
            <a:r>
              <a:rPr dirty="0" sz="1000" spc="-100">
                <a:latin typeface="Times New Roman"/>
                <a:cs typeface="Times New Roman"/>
              </a:rPr>
              <a:t> </a:t>
            </a:r>
            <a:r>
              <a:rPr dirty="0" sz="1000" spc="-20">
                <a:latin typeface="Times New Roman"/>
                <a:cs typeface="Times New Roman"/>
              </a:rPr>
              <a:t>im</a:t>
            </a:r>
            <a:r>
              <a:rPr dirty="0" sz="1000" spc="-25">
                <a:latin typeface="Times New Roman"/>
                <a:cs typeface="Times New Roman"/>
              </a:rPr>
              <a:t>pu</a:t>
            </a:r>
            <a:r>
              <a:rPr dirty="0" sz="1000" spc="-40">
                <a:latin typeface="Times New Roman"/>
                <a:cs typeface="Times New Roman"/>
              </a:rPr>
              <a:t>l</a:t>
            </a:r>
            <a:r>
              <a:rPr dirty="0" sz="1000" spc="-35">
                <a:latin typeface="Times New Roman"/>
                <a:cs typeface="Times New Roman"/>
              </a:rPr>
              <a:t>s</a:t>
            </a:r>
            <a:r>
              <a:rPr dirty="0" sz="1000">
                <a:latin typeface="Times New Roman"/>
                <a:cs typeface="Times New Roman"/>
              </a:rPr>
              <a:t>e</a:t>
            </a:r>
            <a:r>
              <a:rPr dirty="0" sz="1000" spc="-125">
                <a:latin typeface="Times New Roman"/>
                <a:cs typeface="Times New Roman"/>
              </a:rPr>
              <a:t> </a:t>
            </a:r>
            <a:r>
              <a:rPr dirty="0" sz="1000" spc="-20">
                <a:latin typeface="Times New Roman"/>
                <a:cs typeface="Times New Roman"/>
              </a:rPr>
              <a:t>a</a:t>
            </a:r>
            <a:r>
              <a:rPr dirty="0" sz="1000" spc="-40">
                <a:latin typeface="Times New Roman"/>
                <a:cs typeface="Times New Roman"/>
              </a:rPr>
              <a:t>c</a:t>
            </a:r>
            <a:r>
              <a:rPr dirty="0" sz="1000">
                <a:latin typeface="Times New Roman"/>
                <a:cs typeface="Times New Roman"/>
              </a:rPr>
              <a:t>r</a:t>
            </a:r>
            <a:r>
              <a:rPr dirty="0" sz="1000" spc="-50">
                <a:latin typeface="Times New Roman"/>
                <a:cs typeface="Times New Roman"/>
              </a:rPr>
              <a:t>o</a:t>
            </a:r>
            <a:r>
              <a:rPr dirty="0" sz="1000" spc="-35">
                <a:latin typeface="Times New Roman"/>
                <a:cs typeface="Times New Roman"/>
              </a:rPr>
              <a:t>s</a:t>
            </a:r>
            <a:r>
              <a:rPr dirty="0" sz="1000">
                <a:latin typeface="Times New Roman"/>
                <a:cs typeface="Times New Roman"/>
              </a:rPr>
              <a:t>s  </a:t>
            </a:r>
            <a:r>
              <a:rPr dirty="0" sz="1000">
                <a:latin typeface="Times New Roman"/>
                <a:cs typeface="Times New Roman"/>
              </a:rPr>
              <a:t>a</a:t>
            </a:r>
            <a:r>
              <a:rPr dirty="0" sz="1000" spc="-90">
                <a:latin typeface="Times New Roman"/>
                <a:cs typeface="Times New Roman"/>
              </a:rPr>
              <a:t> </a:t>
            </a:r>
            <a:r>
              <a:rPr dirty="0" sz="1000" spc="-15">
                <a:latin typeface="Times New Roman"/>
                <a:cs typeface="Times New Roman"/>
              </a:rPr>
              <a:t>synapse</a:t>
            </a:r>
            <a:r>
              <a:rPr dirty="0" sz="1000" spc="-85">
                <a:latin typeface="Times New Roman"/>
                <a:cs typeface="Times New Roman"/>
              </a:rPr>
              <a:t> </a:t>
            </a:r>
            <a:r>
              <a:rPr dirty="0" sz="1000" spc="-10">
                <a:latin typeface="Times New Roman"/>
                <a:cs typeface="Times New Roman"/>
              </a:rPr>
              <a:t>is</a:t>
            </a:r>
            <a:r>
              <a:rPr dirty="0" sz="1000" spc="-50">
                <a:latin typeface="Times New Roman"/>
                <a:cs typeface="Times New Roman"/>
              </a:rPr>
              <a:t> </a:t>
            </a:r>
            <a:r>
              <a:rPr dirty="0" sz="1000" spc="-15">
                <a:latin typeface="Times New Roman"/>
                <a:cs typeface="Times New Roman"/>
              </a:rPr>
              <a:t>accomplished</a:t>
            </a:r>
            <a:r>
              <a:rPr dirty="0" sz="1000" spc="-85">
                <a:latin typeface="Times New Roman"/>
                <a:cs typeface="Times New Roman"/>
              </a:rPr>
              <a:t> </a:t>
            </a:r>
            <a:r>
              <a:rPr dirty="0" sz="1000" spc="-10">
                <a:latin typeface="Times New Roman"/>
                <a:cs typeface="Times New Roman"/>
              </a:rPr>
              <a:t>by</a:t>
            </a:r>
            <a:r>
              <a:rPr dirty="0" sz="1000" spc="-130">
                <a:latin typeface="Times New Roman"/>
                <a:cs typeface="Times New Roman"/>
              </a:rPr>
              <a:t> </a:t>
            </a:r>
            <a:r>
              <a:rPr dirty="0" sz="1000" spc="-10">
                <a:latin typeface="Times New Roman"/>
                <a:cs typeface="Times New Roman"/>
              </a:rPr>
              <a:t>neurotransmitters. </a:t>
            </a:r>
            <a:r>
              <a:rPr dirty="0" sz="1000" spc="-5">
                <a:latin typeface="Times New Roman"/>
                <a:cs typeface="Times New Roman"/>
              </a:rPr>
              <a:t> </a:t>
            </a:r>
            <a:r>
              <a:rPr dirty="0" sz="1000" spc="-5" b="1">
                <a:latin typeface="Times New Roman"/>
                <a:cs typeface="Times New Roman"/>
              </a:rPr>
              <a:t>R</a:t>
            </a:r>
            <a:r>
              <a:rPr dirty="0" sz="1000" spc="-25" b="1">
                <a:latin typeface="Times New Roman"/>
                <a:cs typeface="Times New Roman"/>
              </a:rPr>
              <a:t>e</a:t>
            </a:r>
            <a:r>
              <a:rPr dirty="0" sz="1000" spc="5" b="1">
                <a:latin typeface="Times New Roman"/>
                <a:cs typeface="Times New Roman"/>
              </a:rPr>
              <a:t>a</a:t>
            </a:r>
            <a:r>
              <a:rPr dirty="0" sz="1000" spc="-25" b="1">
                <a:latin typeface="Times New Roman"/>
                <a:cs typeface="Times New Roman"/>
              </a:rPr>
              <a:t>so</a:t>
            </a:r>
            <a:r>
              <a:rPr dirty="0" sz="1000" b="1">
                <a:latin typeface="Times New Roman"/>
                <a:cs typeface="Times New Roman"/>
              </a:rPr>
              <a:t>n</a:t>
            </a:r>
            <a:r>
              <a:rPr dirty="0" sz="1000" spc="-100" b="1">
                <a:latin typeface="Times New Roman"/>
                <a:cs typeface="Times New Roman"/>
              </a:rPr>
              <a:t> </a:t>
            </a:r>
            <a:r>
              <a:rPr dirty="0" sz="1000" b="1">
                <a:latin typeface="Times New Roman"/>
                <a:cs typeface="Times New Roman"/>
              </a:rPr>
              <a:t>:</a:t>
            </a:r>
            <a:r>
              <a:rPr dirty="0" sz="1000" spc="-60" b="1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T</a:t>
            </a:r>
            <a:r>
              <a:rPr dirty="0" sz="1000" spc="-10">
                <a:latin typeface="Times New Roman"/>
                <a:cs typeface="Times New Roman"/>
              </a:rPr>
              <a:t>r</a:t>
            </a:r>
            <a:r>
              <a:rPr dirty="0" sz="1000" spc="15">
                <a:latin typeface="Times New Roman"/>
                <a:cs typeface="Times New Roman"/>
              </a:rPr>
              <a:t>a</a:t>
            </a:r>
            <a:r>
              <a:rPr dirty="0" sz="1000" spc="-10">
                <a:latin typeface="Times New Roman"/>
                <a:cs typeface="Times New Roman"/>
              </a:rPr>
              <a:t>nsm</a:t>
            </a:r>
            <a:r>
              <a:rPr dirty="0" sz="1000" spc="5">
                <a:latin typeface="Times New Roman"/>
                <a:cs typeface="Times New Roman"/>
              </a:rPr>
              <a:t>i</a:t>
            </a:r>
            <a:r>
              <a:rPr dirty="0" sz="1000" spc="-35">
                <a:latin typeface="Times New Roman"/>
                <a:cs typeface="Times New Roman"/>
              </a:rPr>
              <a:t>s</a:t>
            </a:r>
            <a:r>
              <a:rPr dirty="0" sz="1000" spc="-10">
                <a:latin typeface="Times New Roman"/>
                <a:cs typeface="Times New Roman"/>
              </a:rPr>
              <a:t>s</a:t>
            </a:r>
            <a:r>
              <a:rPr dirty="0" sz="1000" spc="5">
                <a:latin typeface="Times New Roman"/>
                <a:cs typeface="Times New Roman"/>
              </a:rPr>
              <a:t>i</a:t>
            </a:r>
            <a:r>
              <a:rPr dirty="0" sz="1000" spc="-50">
                <a:latin typeface="Times New Roman"/>
                <a:cs typeface="Times New Roman"/>
              </a:rPr>
              <a:t>o</a:t>
            </a:r>
            <a:r>
              <a:rPr dirty="0" sz="1000">
                <a:latin typeface="Times New Roman"/>
                <a:cs typeface="Times New Roman"/>
              </a:rPr>
              <a:t>n</a:t>
            </a:r>
            <a:r>
              <a:rPr dirty="0" sz="1000" spc="-60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a</a:t>
            </a:r>
            <a:r>
              <a:rPr dirty="0" sz="1000" spc="-40">
                <a:latin typeface="Times New Roman"/>
                <a:cs typeface="Times New Roman"/>
              </a:rPr>
              <a:t>c</a:t>
            </a:r>
            <a:r>
              <a:rPr dirty="0" sz="1000" spc="20">
                <a:latin typeface="Times New Roman"/>
                <a:cs typeface="Times New Roman"/>
              </a:rPr>
              <a:t>r</a:t>
            </a:r>
            <a:r>
              <a:rPr dirty="0" sz="1000" spc="-50">
                <a:latin typeface="Times New Roman"/>
                <a:cs typeface="Times New Roman"/>
              </a:rPr>
              <a:t>o</a:t>
            </a:r>
            <a:r>
              <a:rPr dirty="0" sz="1000" spc="-10">
                <a:latin typeface="Times New Roman"/>
                <a:cs typeface="Times New Roman"/>
              </a:rPr>
              <a:t>s</a:t>
            </a:r>
            <a:r>
              <a:rPr dirty="0" sz="1000">
                <a:latin typeface="Times New Roman"/>
                <a:cs typeface="Times New Roman"/>
              </a:rPr>
              <a:t>s</a:t>
            </a:r>
            <a:r>
              <a:rPr dirty="0" sz="1000" spc="-80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a</a:t>
            </a:r>
            <a:r>
              <a:rPr dirty="0" sz="1000" spc="-65">
                <a:latin typeface="Times New Roman"/>
                <a:cs typeface="Times New Roman"/>
              </a:rPr>
              <a:t> </a:t>
            </a:r>
            <a:r>
              <a:rPr dirty="0" sz="1000" spc="-10">
                <a:latin typeface="Times New Roman"/>
                <a:cs typeface="Times New Roman"/>
              </a:rPr>
              <a:t>s</a:t>
            </a:r>
            <a:r>
              <a:rPr dirty="0" sz="1000" spc="-75">
                <a:latin typeface="Times New Roman"/>
                <a:cs typeface="Times New Roman"/>
              </a:rPr>
              <a:t>y</a:t>
            </a:r>
            <a:r>
              <a:rPr dirty="0" sz="1000" spc="20">
                <a:latin typeface="Times New Roman"/>
                <a:cs typeface="Times New Roman"/>
              </a:rPr>
              <a:t>n</a:t>
            </a:r>
            <a:r>
              <a:rPr dirty="0" sz="1000" spc="-10">
                <a:latin typeface="Times New Roman"/>
                <a:cs typeface="Times New Roman"/>
              </a:rPr>
              <a:t>aps</a:t>
            </a:r>
            <a:r>
              <a:rPr dirty="0" sz="1000">
                <a:latin typeface="Times New Roman"/>
                <a:cs typeface="Times New Roman"/>
              </a:rPr>
              <a:t>e</a:t>
            </a:r>
            <a:r>
              <a:rPr dirty="0" sz="1000" spc="-100">
                <a:latin typeface="Times New Roman"/>
                <a:cs typeface="Times New Roman"/>
              </a:rPr>
              <a:t> </a:t>
            </a:r>
            <a:r>
              <a:rPr dirty="0" sz="1000" spc="-25">
                <a:latin typeface="Times New Roman"/>
                <a:cs typeface="Times New Roman"/>
              </a:rPr>
              <a:t>u</a:t>
            </a:r>
            <a:r>
              <a:rPr dirty="0" sz="1000" spc="-10">
                <a:latin typeface="Times New Roman"/>
                <a:cs typeface="Times New Roman"/>
              </a:rPr>
              <a:t>s</a:t>
            </a:r>
            <a:r>
              <a:rPr dirty="0" sz="1000" spc="-25">
                <a:latin typeface="Times New Roman"/>
                <a:cs typeface="Times New Roman"/>
              </a:rPr>
              <a:t>u</a:t>
            </a:r>
            <a:r>
              <a:rPr dirty="0" sz="1000" spc="5">
                <a:latin typeface="Times New Roman"/>
                <a:cs typeface="Times New Roman"/>
              </a:rPr>
              <a:t>a</a:t>
            </a:r>
            <a:r>
              <a:rPr dirty="0" sz="1000" spc="-10">
                <a:latin typeface="Times New Roman"/>
                <a:cs typeface="Times New Roman"/>
              </a:rPr>
              <a:t>lly  </a:t>
            </a:r>
            <a:r>
              <a:rPr dirty="0" sz="1000">
                <a:latin typeface="Times New Roman"/>
                <a:cs typeface="Times New Roman"/>
              </a:rPr>
              <a:t>requires </a:t>
            </a:r>
            <a:r>
              <a:rPr dirty="0" sz="1000" spc="5">
                <a:latin typeface="Times New Roman"/>
                <a:cs typeface="Times New Roman"/>
              </a:rPr>
              <a:t>neurotransmitters </a:t>
            </a:r>
            <a:r>
              <a:rPr dirty="0" sz="1000" spc="-10">
                <a:latin typeface="Times New Roman"/>
                <a:cs typeface="Times New Roman"/>
              </a:rPr>
              <a:t>because </a:t>
            </a:r>
            <a:r>
              <a:rPr dirty="0" sz="1000" spc="5">
                <a:latin typeface="Times New Roman"/>
                <a:cs typeface="Times New Roman"/>
              </a:rPr>
              <a:t>there is </a:t>
            </a:r>
            <a:r>
              <a:rPr dirty="0" sz="1000">
                <a:latin typeface="Times New Roman"/>
                <a:cs typeface="Times New Roman"/>
              </a:rPr>
              <a:t>a </a:t>
            </a:r>
            <a:r>
              <a:rPr dirty="0" sz="1000" spc="5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small </a:t>
            </a:r>
            <a:r>
              <a:rPr dirty="0" sz="1000" spc="-5">
                <a:latin typeface="Times New Roman"/>
                <a:cs typeface="Times New Roman"/>
              </a:rPr>
              <a:t>space, </a:t>
            </a:r>
            <a:r>
              <a:rPr dirty="0" sz="1000" spc="5" i="1">
                <a:latin typeface="Times New Roman"/>
                <a:cs typeface="Times New Roman"/>
              </a:rPr>
              <a:t>i</a:t>
            </a:r>
            <a:r>
              <a:rPr dirty="0" sz="1000" spc="5">
                <a:latin typeface="Times New Roman"/>
                <a:cs typeface="Times New Roman"/>
              </a:rPr>
              <a:t>.</a:t>
            </a:r>
            <a:r>
              <a:rPr dirty="0" sz="1000" spc="5" i="1">
                <a:latin typeface="Times New Roman"/>
                <a:cs typeface="Times New Roman"/>
              </a:rPr>
              <a:t>e</a:t>
            </a:r>
            <a:r>
              <a:rPr dirty="0" sz="1000" spc="5">
                <a:latin typeface="Times New Roman"/>
                <a:cs typeface="Times New Roman"/>
              </a:rPr>
              <a:t>., </a:t>
            </a:r>
            <a:r>
              <a:rPr dirty="0" sz="1000">
                <a:latin typeface="Times New Roman"/>
                <a:cs typeface="Times New Roman"/>
              </a:rPr>
              <a:t>synaptic </a:t>
            </a:r>
            <a:r>
              <a:rPr dirty="0" sz="1000" spc="-10">
                <a:latin typeface="Times New Roman"/>
                <a:cs typeface="Times New Roman"/>
              </a:rPr>
              <a:t>cleft, </a:t>
            </a:r>
            <a:r>
              <a:rPr dirty="0" sz="1000" spc="5">
                <a:latin typeface="Times New Roman"/>
                <a:cs typeface="Times New Roman"/>
              </a:rPr>
              <a:t>that </a:t>
            </a:r>
            <a:r>
              <a:rPr dirty="0" sz="1000">
                <a:latin typeface="Times New Roman"/>
                <a:cs typeface="Times New Roman"/>
              </a:rPr>
              <a:t>separates </a:t>
            </a:r>
            <a:r>
              <a:rPr dirty="0" sz="1000" spc="5">
                <a:latin typeface="Times New Roman"/>
                <a:cs typeface="Times New Roman"/>
              </a:rPr>
              <a:t> </a:t>
            </a:r>
            <a:r>
              <a:rPr dirty="0" sz="1000" spc="-25">
                <a:latin typeface="Times New Roman"/>
                <a:cs typeface="Times New Roman"/>
              </a:rPr>
              <a:t>o</a:t>
            </a:r>
            <a:r>
              <a:rPr dirty="0" sz="1000" spc="20">
                <a:latin typeface="Times New Roman"/>
                <a:cs typeface="Times New Roman"/>
              </a:rPr>
              <a:t>n</a:t>
            </a:r>
            <a:r>
              <a:rPr dirty="0" sz="1000">
                <a:latin typeface="Times New Roman"/>
                <a:cs typeface="Times New Roman"/>
              </a:rPr>
              <a:t>e</a:t>
            </a:r>
            <a:r>
              <a:rPr dirty="0" sz="1000" spc="-75">
                <a:latin typeface="Times New Roman"/>
                <a:cs typeface="Times New Roman"/>
              </a:rPr>
              <a:t> </a:t>
            </a:r>
            <a:r>
              <a:rPr dirty="0" sz="1000" spc="20">
                <a:latin typeface="Times New Roman"/>
                <a:cs typeface="Times New Roman"/>
              </a:rPr>
              <a:t>n</a:t>
            </a:r>
            <a:r>
              <a:rPr dirty="0" sz="1000" spc="-40">
                <a:latin typeface="Times New Roman"/>
                <a:cs typeface="Times New Roman"/>
              </a:rPr>
              <a:t>e</a:t>
            </a:r>
            <a:r>
              <a:rPr dirty="0" sz="1000" spc="-5">
                <a:latin typeface="Times New Roman"/>
                <a:cs typeface="Times New Roman"/>
              </a:rPr>
              <a:t>u</a:t>
            </a:r>
            <a:r>
              <a:rPr dirty="0" sz="1000" spc="20">
                <a:latin typeface="Times New Roman"/>
                <a:cs typeface="Times New Roman"/>
              </a:rPr>
              <a:t>r</a:t>
            </a:r>
            <a:r>
              <a:rPr dirty="0" sz="1000" spc="-25">
                <a:latin typeface="Times New Roman"/>
                <a:cs typeface="Times New Roman"/>
              </a:rPr>
              <a:t>o</a:t>
            </a:r>
            <a:r>
              <a:rPr dirty="0" sz="1000">
                <a:latin typeface="Times New Roman"/>
                <a:cs typeface="Times New Roman"/>
              </a:rPr>
              <a:t>n</a:t>
            </a:r>
            <a:r>
              <a:rPr dirty="0" sz="1000" spc="-15">
                <a:latin typeface="Times New Roman"/>
                <a:cs typeface="Times New Roman"/>
              </a:rPr>
              <a:t> </a:t>
            </a:r>
            <a:r>
              <a:rPr dirty="0" sz="1000" spc="-25">
                <a:latin typeface="Times New Roman"/>
                <a:cs typeface="Times New Roman"/>
              </a:rPr>
              <a:t>f</a:t>
            </a:r>
            <a:r>
              <a:rPr dirty="0" sz="1000" spc="20">
                <a:latin typeface="Times New Roman"/>
                <a:cs typeface="Times New Roman"/>
              </a:rPr>
              <a:t>r</a:t>
            </a:r>
            <a:r>
              <a:rPr dirty="0" sz="1000" spc="-25">
                <a:latin typeface="Times New Roman"/>
                <a:cs typeface="Times New Roman"/>
              </a:rPr>
              <a:t>o</a:t>
            </a:r>
            <a:r>
              <a:rPr dirty="0" sz="1000" spc="5">
                <a:latin typeface="Times New Roman"/>
                <a:cs typeface="Times New Roman"/>
              </a:rPr>
              <a:t>m</a:t>
            </a:r>
            <a:r>
              <a:rPr dirty="0" sz="1000" spc="-55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a</a:t>
            </a:r>
            <a:r>
              <a:rPr dirty="0" sz="1000" spc="-5">
                <a:latin typeface="Times New Roman"/>
                <a:cs typeface="Times New Roman"/>
              </a:rPr>
              <a:t>n</a:t>
            </a:r>
            <a:r>
              <a:rPr dirty="0" sz="1000" spc="-25">
                <a:latin typeface="Times New Roman"/>
                <a:cs typeface="Times New Roman"/>
              </a:rPr>
              <a:t>o</a:t>
            </a:r>
            <a:r>
              <a:rPr dirty="0" sz="1000" spc="5">
                <a:latin typeface="Times New Roman"/>
                <a:cs typeface="Times New Roman"/>
              </a:rPr>
              <a:t>t</a:t>
            </a:r>
            <a:r>
              <a:rPr dirty="0" sz="1000" spc="20">
                <a:latin typeface="Times New Roman"/>
                <a:cs typeface="Times New Roman"/>
              </a:rPr>
              <a:t>h</a:t>
            </a:r>
            <a:r>
              <a:rPr dirty="0" sz="1000" spc="-25">
                <a:latin typeface="Times New Roman"/>
                <a:cs typeface="Times New Roman"/>
              </a:rPr>
              <a:t>er</a:t>
            </a:r>
            <a:r>
              <a:rPr dirty="0" sz="1000">
                <a:latin typeface="Times New Roman"/>
                <a:cs typeface="Times New Roman"/>
              </a:rPr>
              <a:t>.</a:t>
            </a:r>
            <a:r>
              <a:rPr dirty="0" sz="1000">
                <a:latin typeface="Times New Roman"/>
                <a:cs typeface="Times New Roman"/>
              </a:rPr>
              <a:t>	</a:t>
            </a:r>
            <a:r>
              <a:rPr dirty="0" sz="1000" spc="-25" b="1">
                <a:latin typeface="Times New Roman"/>
                <a:cs typeface="Times New Roman"/>
              </a:rPr>
              <a:t>[AII</a:t>
            </a:r>
            <a:r>
              <a:rPr dirty="0" sz="1000" b="1">
                <a:latin typeface="Times New Roman"/>
                <a:cs typeface="Times New Roman"/>
              </a:rPr>
              <a:t>M</a:t>
            </a:r>
            <a:r>
              <a:rPr dirty="0" sz="1000" b="1">
                <a:latin typeface="Times New Roman"/>
                <a:cs typeface="Times New Roman"/>
              </a:rPr>
              <a:t>S</a:t>
            </a:r>
            <a:r>
              <a:rPr dirty="0" sz="1000" spc="-95" b="1">
                <a:latin typeface="Times New Roman"/>
                <a:cs typeface="Times New Roman"/>
              </a:rPr>
              <a:t> </a:t>
            </a:r>
            <a:r>
              <a:rPr dirty="0" sz="1000" spc="-25" b="1">
                <a:latin typeface="Times New Roman"/>
                <a:cs typeface="Times New Roman"/>
              </a:rPr>
              <a:t>19</a:t>
            </a:r>
            <a:r>
              <a:rPr dirty="0" sz="1000" b="1">
                <a:latin typeface="Times New Roman"/>
                <a:cs typeface="Times New Roman"/>
              </a:rPr>
              <a:t>9</a:t>
            </a:r>
            <a:r>
              <a:rPr dirty="0" sz="1000" spc="-25" b="1">
                <a:latin typeface="Times New Roman"/>
                <a:cs typeface="Times New Roman"/>
              </a:rPr>
              <a:t>9]</a:t>
            </a:r>
            <a:endParaRPr sz="1000">
              <a:latin typeface="Times New Roman"/>
              <a:cs typeface="Times New Roman"/>
            </a:endParaRPr>
          </a:p>
          <a:p>
            <a:pPr algn="just" marL="415925" marR="180340" indent="-289560">
              <a:lnSpc>
                <a:spcPct val="101000"/>
              </a:lnSpc>
              <a:spcBef>
                <a:spcPts val="15"/>
              </a:spcBef>
              <a:buAutoNum type="arabicPeriod" startAt="2"/>
              <a:tabLst>
                <a:tab pos="416559" algn="l"/>
              </a:tabLst>
            </a:pPr>
            <a:r>
              <a:rPr dirty="0" sz="1000" spc="-20" b="1">
                <a:latin typeface="Times New Roman"/>
                <a:cs typeface="Times New Roman"/>
              </a:rPr>
              <a:t>Assertion</a:t>
            </a:r>
            <a:r>
              <a:rPr dirty="0" sz="1000" spc="-114" b="1">
                <a:latin typeface="Times New Roman"/>
                <a:cs typeface="Times New Roman"/>
              </a:rPr>
              <a:t> </a:t>
            </a:r>
            <a:r>
              <a:rPr dirty="0" sz="1000" b="1">
                <a:latin typeface="Times New Roman"/>
                <a:cs typeface="Times New Roman"/>
              </a:rPr>
              <a:t>:</a:t>
            </a:r>
            <a:r>
              <a:rPr dirty="0" sz="1000" spc="125" b="1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The</a:t>
            </a:r>
            <a:r>
              <a:rPr dirty="0" sz="1000" spc="-100">
                <a:latin typeface="Times New Roman"/>
                <a:cs typeface="Times New Roman"/>
              </a:rPr>
              <a:t> </a:t>
            </a:r>
            <a:r>
              <a:rPr dirty="0" sz="1000" spc="-15">
                <a:latin typeface="Times New Roman"/>
                <a:cs typeface="Times New Roman"/>
              </a:rPr>
              <a:t>axonal</a:t>
            </a:r>
            <a:r>
              <a:rPr dirty="0" sz="1000" spc="-75">
                <a:latin typeface="Times New Roman"/>
                <a:cs typeface="Times New Roman"/>
              </a:rPr>
              <a:t> </a:t>
            </a:r>
            <a:r>
              <a:rPr dirty="0" sz="1000" spc="-10">
                <a:latin typeface="Times New Roman"/>
                <a:cs typeface="Times New Roman"/>
              </a:rPr>
              <a:t>membrane</a:t>
            </a:r>
            <a:r>
              <a:rPr dirty="0" sz="1000" spc="-120">
                <a:latin typeface="Times New Roman"/>
                <a:cs typeface="Times New Roman"/>
              </a:rPr>
              <a:t> </a:t>
            </a:r>
            <a:r>
              <a:rPr dirty="0" sz="1000" spc="-25">
                <a:latin typeface="Times New Roman"/>
                <a:cs typeface="Times New Roman"/>
              </a:rPr>
              <a:t>of</a:t>
            </a:r>
            <a:r>
              <a:rPr dirty="0" sz="1000" spc="-75">
                <a:latin typeface="Times New Roman"/>
                <a:cs typeface="Times New Roman"/>
              </a:rPr>
              <a:t> </a:t>
            </a:r>
            <a:r>
              <a:rPr dirty="0" sz="1000" spc="-10">
                <a:latin typeface="Times New Roman"/>
                <a:cs typeface="Times New Roman"/>
              </a:rPr>
              <a:t>the</a:t>
            </a:r>
            <a:r>
              <a:rPr dirty="0" sz="1000" spc="-100">
                <a:latin typeface="Times New Roman"/>
                <a:cs typeface="Times New Roman"/>
              </a:rPr>
              <a:t> </a:t>
            </a:r>
            <a:r>
              <a:rPr dirty="0" sz="1000" spc="-15">
                <a:latin typeface="Times New Roman"/>
                <a:cs typeface="Times New Roman"/>
              </a:rPr>
              <a:t>neuron </a:t>
            </a:r>
            <a:r>
              <a:rPr dirty="0" sz="1000" spc="-235">
                <a:latin typeface="Times New Roman"/>
                <a:cs typeface="Times New Roman"/>
              </a:rPr>
              <a:t> </a:t>
            </a:r>
            <a:r>
              <a:rPr dirty="0" sz="1000" spc="-20">
                <a:latin typeface="Times New Roman"/>
                <a:cs typeface="Times New Roman"/>
              </a:rPr>
              <a:t>i</a:t>
            </a:r>
            <a:r>
              <a:rPr dirty="0" sz="1000">
                <a:latin typeface="Times New Roman"/>
                <a:cs typeface="Times New Roman"/>
              </a:rPr>
              <a:t>s</a:t>
            </a:r>
            <a:r>
              <a:rPr dirty="0" sz="1000" spc="-114">
                <a:latin typeface="Times New Roman"/>
                <a:cs typeface="Times New Roman"/>
              </a:rPr>
              <a:t> </a:t>
            </a:r>
            <a:r>
              <a:rPr dirty="0" sz="1000" spc="-15">
                <a:latin typeface="Times New Roman"/>
                <a:cs typeface="Times New Roman"/>
              </a:rPr>
              <a:t>m</a:t>
            </a:r>
            <a:r>
              <a:rPr dirty="0" sz="1000" spc="-50">
                <a:latin typeface="Times New Roman"/>
                <a:cs typeface="Times New Roman"/>
              </a:rPr>
              <a:t>o</a:t>
            </a:r>
            <a:r>
              <a:rPr dirty="0" sz="1000" spc="-5">
                <a:latin typeface="Times New Roman"/>
                <a:cs typeface="Times New Roman"/>
              </a:rPr>
              <a:t>r</a:t>
            </a:r>
            <a:r>
              <a:rPr dirty="0" sz="1000">
                <a:latin typeface="Times New Roman"/>
                <a:cs typeface="Times New Roman"/>
              </a:rPr>
              <a:t>e</a:t>
            </a:r>
            <a:r>
              <a:rPr dirty="0" sz="1000" spc="-90">
                <a:latin typeface="Times New Roman"/>
                <a:cs typeface="Times New Roman"/>
              </a:rPr>
              <a:t> </a:t>
            </a:r>
            <a:r>
              <a:rPr dirty="0" sz="1000" spc="-35">
                <a:latin typeface="Times New Roman"/>
                <a:cs typeface="Times New Roman"/>
              </a:rPr>
              <a:t>p</a:t>
            </a:r>
            <a:r>
              <a:rPr dirty="0" sz="1000" spc="-40">
                <a:latin typeface="Times New Roman"/>
                <a:cs typeface="Times New Roman"/>
              </a:rPr>
              <a:t>e</a:t>
            </a:r>
            <a:r>
              <a:rPr dirty="0" sz="1000" spc="-5">
                <a:latin typeface="Times New Roman"/>
                <a:cs typeface="Times New Roman"/>
              </a:rPr>
              <a:t>r</a:t>
            </a:r>
            <a:r>
              <a:rPr dirty="0" sz="1000" spc="-15">
                <a:latin typeface="Times New Roman"/>
                <a:cs typeface="Times New Roman"/>
              </a:rPr>
              <a:t>m</a:t>
            </a:r>
            <a:r>
              <a:rPr dirty="0" sz="1000" spc="-40">
                <a:latin typeface="Times New Roman"/>
                <a:cs typeface="Times New Roman"/>
              </a:rPr>
              <a:t>e</a:t>
            </a:r>
            <a:r>
              <a:rPr dirty="0" sz="1000" spc="-20">
                <a:latin typeface="Times New Roman"/>
                <a:cs typeface="Times New Roman"/>
              </a:rPr>
              <a:t>a</a:t>
            </a:r>
            <a:r>
              <a:rPr dirty="0" sz="1000" spc="-50">
                <a:latin typeface="Times New Roman"/>
                <a:cs typeface="Times New Roman"/>
              </a:rPr>
              <a:t>b</a:t>
            </a:r>
            <a:r>
              <a:rPr dirty="0" sz="1000" spc="-20">
                <a:latin typeface="Times New Roman"/>
                <a:cs typeface="Times New Roman"/>
              </a:rPr>
              <a:t>l</a:t>
            </a:r>
            <a:r>
              <a:rPr dirty="0" sz="1000">
                <a:latin typeface="Times New Roman"/>
                <a:cs typeface="Times New Roman"/>
              </a:rPr>
              <a:t>e</a:t>
            </a:r>
            <a:r>
              <a:rPr dirty="0" sz="1000" spc="-150">
                <a:latin typeface="Times New Roman"/>
                <a:cs typeface="Times New Roman"/>
              </a:rPr>
              <a:t> </a:t>
            </a:r>
            <a:r>
              <a:rPr dirty="0" sz="1000" spc="-20">
                <a:latin typeface="Times New Roman"/>
                <a:cs typeface="Times New Roman"/>
              </a:rPr>
              <a:t>t</a:t>
            </a:r>
            <a:r>
              <a:rPr dirty="0" sz="1000">
                <a:latin typeface="Times New Roman"/>
                <a:cs typeface="Times New Roman"/>
              </a:rPr>
              <a:t>o</a:t>
            </a:r>
            <a:r>
              <a:rPr dirty="0" sz="1000" spc="-110">
                <a:latin typeface="Times New Roman"/>
                <a:cs typeface="Times New Roman"/>
              </a:rPr>
              <a:t> </a:t>
            </a:r>
            <a:r>
              <a:rPr dirty="0" sz="1000" spc="-35">
                <a:latin typeface="Times New Roman"/>
                <a:cs typeface="Times New Roman"/>
              </a:rPr>
              <a:t>s</a:t>
            </a:r>
            <a:r>
              <a:rPr dirty="0" sz="1000" spc="-50">
                <a:latin typeface="Times New Roman"/>
                <a:cs typeface="Times New Roman"/>
              </a:rPr>
              <a:t>o</a:t>
            </a:r>
            <a:r>
              <a:rPr dirty="0" sz="1000" spc="-20">
                <a:latin typeface="Times New Roman"/>
                <a:cs typeface="Times New Roman"/>
              </a:rPr>
              <a:t>di</a:t>
            </a:r>
            <a:r>
              <a:rPr dirty="0" sz="1000" spc="-35">
                <a:latin typeface="Times New Roman"/>
                <a:cs typeface="Times New Roman"/>
              </a:rPr>
              <a:t>u</a:t>
            </a:r>
            <a:r>
              <a:rPr dirty="0" sz="1000" spc="5">
                <a:latin typeface="Times New Roman"/>
                <a:cs typeface="Times New Roman"/>
              </a:rPr>
              <a:t>m</a:t>
            </a:r>
            <a:r>
              <a:rPr dirty="0" sz="1000" spc="-90">
                <a:latin typeface="Times New Roman"/>
                <a:cs typeface="Times New Roman"/>
              </a:rPr>
              <a:t> </a:t>
            </a:r>
            <a:r>
              <a:rPr dirty="0" sz="1000" spc="-20">
                <a:latin typeface="Times New Roman"/>
                <a:cs typeface="Times New Roman"/>
              </a:rPr>
              <a:t>i</a:t>
            </a:r>
            <a:r>
              <a:rPr dirty="0" sz="1000" spc="-60">
                <a:latin typeface="Times New Roman"/>
                <a:cs typeface="Times New Roman"/>
              </a:rPr>
              <a:t>o</a:t>
            </a:r>
            <a:r>
              <a:rPr dirty="0" sz="1000">
                <a:latin typeface="Times New Roman"/>
                <a:cs typeface="Times New Roman"/>
              </a:rPr>
              <a:t>n</a:t>
            </a:r>
            <a:r>
              <a:rPr dirty="0" sz="1000" spc="-60">
                <a:latin typeface="Times New Roman"/>
                <a:cs typeface="Times New Roman"/>
              </a:rPr>
              <a:t> </a:t>
            </a:r>
            <a:r>
              <a:rPr dirty="0" sz="1000" spc="-20">
                <a:latin typeface="Times New Roman"/>
                <a:cs typeface="Times New Roman"/>
              </a:rPr>
              <a:t>(</a:t>
            </a:r>
            <a:r>
              <a:rPr dirty="0" sz="1000" spc="-35">
                <a:latin typeface="Times New Roman"/>
                <a:cs typeface="Times New Roman"/>
              </a:rPr>
              <a:t>N</a:t>
            </a:r>
            <a:r>
              <a:rPr dirty="0" sz="1000" spc="-15">
                <a:latin typeface="Times New Roman"/>
                <a:cs typeface="Times New Roman"/>
              </a:rPr>
              <a:t>a</a:t>
            </a:r>
            <a:r>
              <a:rPr dirty="0" baseline="25925" sz="1125" spc="-67">
                <a:latin typeface="Times New Roman"/>
                <a:cs typeface="Times New Roman"/>
              </a:rPr>
              <a:t>+</a:t>
            </a:r>
            <a:r>
              <a:rPr dirty="0" sz="1000">
                <a:latin typeface="Times New Roman"/>
                <a:cs typeface="Times New Roman"/>
              </a:rPr>
              <a:t>)</a:t>
            </a:r>
            <a:r>
              <a:rPr dirty="0" sz="1000" spc="-95">
                <a:latin typeface="Times New Roman"/>
                <a:cs typeface="Times New Roman"/>
              </a:rPr>
              <a:t> </a:t>
            </a:r>
            <a:r>
              <a:rPr dirty="0" sz="1000" spc="-30">
                <a:latin typeface="Times New Roman"/>
                <a:cs typeface="Times New Roman"/>
              </a:rPr>
              <a:t>a</a:t>
            </a:r>
            <a:r>
              <a:rPr dirty="0" sz="1000">
                <a:latin typeface="Times New Roman"/>
                <a:cs typeface="Times New Roman"/>
              </a:rPr>
              <a:t>nd</a:t>
            </a:r>
            <a:r>
              <a:rPr dirty="0" sz="1000" spc="-135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n</a:t>
            </a:r>
            <a:r>
              <a:rPr dirty="0" sz="1000" spc="-40">
                <a:latin typeface="Times New Roman"/>
                <a:cs typeface="Times New Roman"/>
              </a:rPr>
              <a:t>e</a:t>
            </a:r>
            <a:r>
              <a:rPr dirty="0" sz="1000" spc="-20">
                <a:latin typeface="Times New Roman"/>
                <a:cs typeface="Times New Roman"/>
              </a:rPr>
              <a:t>a</a:t>
            </a:r>
            <a:r>
              <a:rPr dirty="0" sz="1000">
                <a:latin typeface="Times New Roman"/>
                <a:cs typeface="Times New Roman"/>
              </a:rPr>
              <a:t>r</a:t>
            </a:r>
            <a:r>
              <a:rPr dirty="0" sz="1000" spc="-20">
                <a:latin typeface="Times New Roman"/>
                <a:cs typeface="Times New Roman"/>
              </a:rPr>
              <a:t>l</a:t>
            </a:r>
            <a:r>
              <a:rPr dirty="0" sz="1000">
                <a:latin typeface="Times New Roman"/>
                <a:cs typeface="Times New Roman"/>
              </a:rPr>
              <a:t>y  </a:t>
            </a:r>
            <a:r>
              <a:rPr dirty="0" sz="1000" spc="5">
                <a:latin typeface="Times New Roman"/>
                <a:cs typeface="Times New Roman"/>
              </a:rPr>
              <a:t>i</a:t>
            </a:r>
            <a:r>
              <a:rPr dirty="0" sz="1000" spc="-15">
                <a:latin typeface="Times New Roman"/>
                <a:cs typeface="Times New Roman"/>
              </a:rPr>
              <a:t>m</a:t>
            </a:r>
            <a:r>
              <a:rPr dirty="0" sz="1000" spc="5">
                <a:latin typeface="Times New Roman"/>
                <a:cs typeface="Times New Roman"/>
              </a:rPr>
              <a:t>p</a:t>
            </a:r>
            <a:r>
              <a:rPr dirty="0" sz="1000" spc="-25">
                <a:latin typeface="Times New Roman"/>
                <a:cs typeface="Times New Roman"/>
              </a:rPr>
              <a:t>e</a:t>
            </a:r>
            <a:r>
              <a:rPr dirty="0" sz="1000" spc="5">
                <a:latin typeface="Times New Roman"/>
                <a:cs typeface="Times New Roman"/>
              </a:rPr>
              <a:t>rm</a:t>
            </a:r>
            <a:r>
              <a:rPr dirty="0" sz="1000" spc="-25">
                <a:latin typeface="Times New Roman"/>
                <a:cs typeface="Times New Roman"/>
              </a:rPr>
              <a:t>e</a:t>
            </a:r>
            <a:r>
              <a:rPr dirty="0" sz="1000" spc="-20">
                <a:latin typeface="Times New Roman"/>
                <a:cs typeface="Times New Roman"/>
              </a:rPr>
              <a:t>a</a:t>
            </a:r>
            <a:r>
              <a:rPr dirty="0" sz="1000" spc="-25">
                <a:latin typeface="Times New Roman"/>
                <a:cs typeface="Times New Roman"/>
              </a:rPr>
              <a:t>b</a:t>
            </a:r>
            <a:r>
              <a:rPr dirty="0" sz="1000" spc="5">
                <a:latin typeface="Times New Roman"/>
                <a:cs typeface="Times New Roman"/>
              </a:rPr>
              <a:t>l</a:t>
            </a:r>
            <a:r>
              <a:rPr dirty="0" sz="1000">
                <a:latin typeface="Times New Roman"/>
                <a:cs typeface="Times New Roman"/>
              </a:rPr>
              <a:t>e</a:t>
            </a:r>
            <a:r>
              <a:rPr dirty="0" sz="1000" spc="-100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t</a:t>
            </a:r>
            <a:r>
              <a:rPr dirty="0" sz="1000">
                <a:latin typeface="Times New Roman"/>
                <a:cs typeface="Times New Roman"/>
              </a:rPr>
              <a:t>o</a:t>
            </a:r>
            <a:r>
              <a:rPr dirty="0" sz="1000" spc="-85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p</a:t>
            </a:r>
            <a:r>
              <a:rPr dirty="0" sz="1000" spc="-60">
                <a:latin typeface="Times New Roman"/>
                <a:cs typeface="Times New Roman"/>
              </a:rPr>
              <a:t>o</a:t>
            </a:r>
            <a:r>
              <a:rPr dirty="0" sz="1000" spc="5">
                <a:latin typeface="Times New Roman"/>
                <a:cs typeface="Times New Roman"/>
              </a:rPr>
              <a:t>ta</a:t>
            </a:r>
            <a:r>
              <a:rPr dirty="0" sz="1000" spc="-35">
                <a:latin typeface="Times New Roman"/>
                <a:cs typeface="Times New Roman"/>
              </a:rPr>
              <a:t>s</a:t>
            </a:r>
            <a:r>
              <a:rPr dirty="0" sz="1000" spc="-10">
                <a:latin typeface="Times New Roman"/>
                <a:cs typeface="Times New Roman"/>
              </a:rPr>
              <a:t>s</a:t>
            </a:r>
            <a:r>
              <a:rPr dirty="0" sz="1000" spc="5">
                <a:latin typeface="Times New Roman"/>
                <a:cs typeface="Times New Roman"/>
              </a:rPr>
              <a:t>i</a:t>
            </a:r>
            <a:r>
              <a:rPr dirty="0" sz="1000" spc="-25">
                <a:latin typeface="Times New Roman"/>
                <a:cs typeface="Times New Roman"/>
              </a:rPr>
              <a:t>u</a:t>
            </a:r>
            <a:r>
              <a:rPr dirty="0" sz="1000" spc="5">
                <a:latin typeface="Times New Roman"/>
                <a:cs typeface="Times New Roman"/>
              </a:rPr>
              <a:t>m</a:t>
            </a:r>
            <a:r>
              <a:rPr dirty="0" sz="1000" spc="-45">
                <a:latin typeface="Times New Roman"/>
                <a:cs typeface="Times New Roman"/>
              </a:rPr>
              <a:t> </a:t>
            </a:r>
            <a:r>
              <a:rPr dirty="0" sz="1000" spc="-35">
                <a:latin typeface="Times New Roman"/>
                <a:cs typeface="Times New Roman"/>
              </a:rPr>
              <a:t>(</a:t>
            </a:r>
            <a:r>
              <a:rPr dirty="0" sz="1000" spc="-5">
                <a:latin typeface="Times New Roman"/>
                <a:cs typeface="Times New Roman"/>
              </a:rPr>
              <a:t>K</a:t>
            </a:r>
            <a:r>
              <a:rPr dirty="0" baseline="25925" sz="1125" spc="-30">
                <a:latin typeface="Times New Roman"/>
                <a:cs typeface="Times New Roman"/>
              </a:rPr>
              <a:t>+</a:t>
            </a:r>
            <a:r>
              <a:rPr dirty="0" sz="1000" spc="-25">
                <a:latin typeface="Times New Roman"/>
                <a:cs typeface="Times New Roman"/>
              </a:rPr>
              <a:t>).</a:t>
            </a:r>
            <a:endParaRPr sz="1000">
              <a:latin typeface="Times New Roman"/>
              <a:cs typeface="Times New Roman"/>
            </a:endParaRPr>
          </a:p>
          <a:p>
            <a:pPr algn="just" marL="415925" marR="185420">
              <a:lnSpc>
                <a:spcPct val="102000"/>
              </a:lnSpc>
              <a:tabLst>
                <a:tab pos="2032000" algn="l"/>
              </a:tabLst>
            </a:pPr>
            <a:r>
              <a:rPr dirty="0" sz="1000" spc="-5" b="1">
                <a:latin typeface="Times New Roman"/>
                <a:cs typeface="Times New Roman"/>
              </a:rPr>
              <a:t>Reason </a:t>
            </a:r>
            <a:r>
              <a:rPr dirty="0" sz="1000" b="1">
                <a:latin typeface="Times New Roman"/>
                <a:cs typeface="Times New Roman"/>
              </a:rPr>
              <a:t>: </a:t>
            </a:r>
            <a:r>
              <a:rPr dirty="0" sz="1000" spc="5">
                <a:latin typeface="Times New Roman"/>
                <a:cs typeface="Times New Roman"/>
              </a:rPr>
              <a:t>In</a:t>
            </a:r>
            <a:r>
              <a:rPr dirty="0" sz="1000" spc="10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a resting state, neuron </a:t>
            </a:r>
            <a:r>
              <a:rPr dirty="0" sz="1000" spc="-5">
                <a:latin typeface="Times New Roman"/>
                <a:cs typeface="Times New Roman"/>
              </a:rPr>
              <a:t>conducts </a:t>
            </a:r>
            <a:r>
              <a:rPr dirty="0" sz="1000">
                <a:latin typeface="Times New Roman"/>
                <a:cs typeface="Times New Roman"/>
              </a:rPr>
              <a:t> </a:t>
            </a:r>
            <a:r>
              <a:rPr dirty="0" sz="1000" spc="-10">
                <a:latin typeface="Times New Roman"/>
                <a:cs typeface="Times New Roman"/>
              </a:rPr>
              <a:t>impuls</a:t>
            </a:r>
            <a:r>
              <a:rPr dirty="0" sz="1000" spc="-50">
                <a:latin typeface="Times New Roman"/>
                <a:cs typeface="Times New Roman"/>
              </a:rPr>
              <a:t>e</a:t>
            </a:r>
            <a:r>
              <a:rPr dirty="0" sz="1000" spc="-10">
                <a:latin typeface="Times New Roman"/>
                <a:cs typeface="Times New Roman"/>
              </a:rPr>
              <a:t>s</a:t>
            </a:r>
            <a:r>
              <a:rPr dirty="0" sz="1000">
                <a:latin typeface="Times New Roman"/>
                <a:cs typeface="Times New Roman"/>
              </a:rPr>
              <a:t>.</a:t>
            </a:r>
            <a:r>
              <a:rPr dirty="0" sz="1000">
                <a:latin typeface="Times New Roman"/>
                <a:cs typeface="Times New Roman"/>
              </a:rPr>
              <a:t>	</a:t>
            </a:r>
            <a:r>
              <a:rPr dirty="0" sz="1000" b="1">
                <a:latin typeface="Times New Roman"/>
                <a:cs typeface="Times New Roman"/>
              </a:rPr>
              <a:t>[</a:t>
            </a:r>
            <a:r>
              <a:rPr dirty="0" sz="1000" spc="-35" b="1">
                <a:latin typeface="Times New Roman"/>
                <a:cs typeface="Times New Roman"/>
              </a:rPr>
              <a:t>A</a:t>
            </a:r>
            <a:r>
              <a:rPr dirty="0" sz="1000" spc="-5" b="1">
                <a:latin typeface="Times New Roman"/>
                <a:cs typeface="Times New Roman"/>
              </a:rPr>
              <a:t>I</a:t>
            </a:r>
            <a:r>
              <a:rPr dirty="0" sz="1000" spc="-45" b="1">
                <a:latin typeface="Times New Roman"/>
                <a:cs typeface="Times New Roman"/>
              </a:rPr>
              <a:t>I</a:t>
            </a:r>
            <a:r>
              <a:rPr dirty="0" sz="1000" spc="5" b="1">
                <a:latin typeface="Times New Roman"/>
                <a:cs typeface="Times New Roman"/>
              </a:rPr>
              <a:t>MS</a:t>
            </a:r>
            <a:r>
              <a:rPr dirty="0" sz="1000" spc="-85" b="1">
                <a:latin typeface="Times New Roman"/>
                <a:cs typeface="Times New Roman"/>
              </a:rPr>
              <a:t> </a:t>
            </a:r>
            <a:r>
              <a:rPr dirty="0" sz="1000" spc="-25" b="1">
                <a:latin typeface="Times New Roman"/>
                <a:cs typeface="Times New Roman"/>
              </a:rPr>
              <a:t>2</a:t>
            </a:r>
            <a:r>
              <a:rPr dirty="0" sz="1000" b="1">
                <a:latin typeface="Times New Roman"/>
                <a:cs typeface="Times New Roman"/>
              </a:rPr>
              <a:t>0</a:t>
            </a:r>
            <a:r>
              <a:rPr dirty="0" sz="1000" spc="-25" b="1">
                <a:latin typeface="Times New Roman"/>
                <a:cs typeface="Times New Roman"/>
              </a:rPr>
              <a:t>1</a:t>
            </a:r>
            <a:r>
              <a:rPr dirty="0" sz="1000" b="1">
                <a:latin typeface="Times New Roman"/>
                <a:cs typeface="Times New Roman"/>
              </a:rPr>
              <a:t>6]</a:t>
            </a:r>
            <a:endParaRPr sz="1000">
              <a:latin typeface="Times New Roman"/>
              <a:cs typeface="Times New Roman"/>
            </a:endParaRPr>
          </a:p>
          <a:p>
            <a:pPr algn="just" marL="415925" marR="194310" indent="-289560">
              <a:lnSpc>
                <a:spcPct val="102000"/>
              </a:lnSpc>
              <a:buAutoNum type="arabicPeriod" startAt="6"/>
              <a:tabLst>
                <a:tab pos="416559" algn="l"/>
              </a:tabLst>
            </a:pPr>
            <a:r>
              <a:rPr dirty="0" sz="1000" spc="-5" b="1">
                <a:latin typeface="Times New Roman"/>
                <a:cs typeface="Times New Roman"/>
              </a:rPr>
              <a:t>Assertion: </a:t>
            </a:r>
            <a:r>
              <a:rPr dirty="0" sz="1000">
                <a:latin typeface="Times New Roman"/>
                <a:cs typeface="Times New Roman"/>
              </a:rPr>
              <a:t>Electrical </a:t>
            </a:r>
            <a:r>
              <a:rPr dirty="0" sz="1000" spc="-10">
                <a:latin typeface="Times New Roman"/>
                <a:cs typeface="Times New Roman"/>
              </a:rPr>
              <a:t>synapses </a:t>
            </a:r>
            <a:r>
              <a:rPr dirty="0" sz="1000" spc="10">
                <a:latin typeface="Times New Roman"/>
                <a:cs typeface="Times New Roman"/>
              </a:rPr>
              <a:t>are </a:t>
            </a:r>
            <a:r>
              <a:rPr dirty="0" sz="1000" spc="15">
                <a:latin typeface="Times New Roman"/>
                <a:cs typeface="Times New Roman"/>
              </a:rPr>
              <a:t>rare </a:t>
            </a:r>
            <a:r>
              <a:rPr dirty="0" sz="1000" spc="-10">
                <a:latin typeface="Times New Roman"/>
                <a:cs typeface="Times New Roman"/>
              </a:rPr>
              <a:t>in </a:t>
            </a:r>
            <a:r>
              <a:rPr dirty="0" sz="1000" spc="-20">
                <a:latin typeface="Times New Roman"/>
                <a:cs typeface="Times New Roman"/>
              </a:rPr>
              <a:t>our </a:t>
            </a:r>
            <a:r>
              <a:rPr dirty="0" sz="1000" spc="-15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system.</a:t>
            </a:r>
            <a:endParaRPr sz="1000">
              <a:latin typeface="Times New Roman"/>
              <a:cs typeface="Times New Roman"/>
            </a:endParaRPr>
          </a:p>
          <a:p>
            <a:pPr algn="just" marL="415925" marR="186690">
              <a:lnSpc>
                <a:spcPts val="1220"/>
              </a:lnSpc>
              <a:spcBef>
                <a:spcPts val="25"/>
              </a:spcBef>
            </a:pPr>
            <a:r>
              <a:rPr dirty="0" sz="1000" spc="30" b="1">
                <a:latin typeface="Times New Roman"/>
                <a:cs typeface="Times New Roman"/>
              </a:rPr>
              <a:t>Reason: </a:t>
            </a:r>
            <a:r>
              <a:rPr dirty="0" sz="1000" spc="40">
                <a:latin typeface="Times New Roman"/>
                <a:cs typeface="Times New Roman"/>
              </a:rPr>
              <a:t>Impulse </a:t>
            </a:r>
            <a:r>
              <a:rPr dirty="0" sz="1000" spc="45">
                <a:latin typeface="Times New Roman"/>
                <a:cs typeface="Times New Roman"/>
              </a:rPr>
              <a:t>transmission </a:t>
            </a:r>
            <a:r>
              <a:rPr dirty="0" sz="1000" spc="35">
                <a:latin typeface="Times New Roman"/>
                <a:cs typeface="Times New Roman"/>
              </a:rPr>
              <a:t>across an </a:t>
            </a:r>
            <a:r>
              <a:rPr dirty="0" sz="1000" spc="40">
                <a:latin typeface="Times New Roman"/>
                <a:cs typeface="Times New Roman"/>
              </a:rPr>
              <a:t> </a:t>
            </a:r>
            <a:r>
              <a:rPr dirty="0" sz="1000" spc="-5">
                <a:latin typeface="Times New Roman"/>
                <a:cs typeface="Times New Roman"/>
              </a:rPr>
              <a:t>electrical synapse </a:t>
            </a:r>
            <a:r>
              <a:rPr dirty="0" sz="1000" spc="5">
                <a:latin typeface="Times New Roman"/>
                <a:cs typeface="Times New Roman"/>
              </a:rPr>
              <a:t>is </a:t>
            </a:r>
            <a:r>
              <a:rPr dirty="0" sz="1000" spc="-15">
                <a:latin typeface="Times New Roman"/>
                <a:cs typeface="Times New Roman"/>
              </a:rPr>
              <a:t>slower </a:t>
            </a:r>
            <a:r>
              <a:rPr dirty="0" sz="1000" spc="5">
                <a:latin typeface="Times New Roman"/>
                <a:cs typeface="Times New Roman"/>
              </a:rPr>
              <a:t>than </a:t>
            </a:r>
            <a:r>
              <a:rPr dirty="0" sz="1000" spc="10">
                <a:latin typeface="Times New Roman"/>
                <a:cs typeface="Times New Roman"/>
              </a:rPr>
              <a:t>that </a:t>
            </a:r>
            <a:r>
              <a:rPr dirty="0" sz="1000" spc="-5">
                <a:latin typeface="Times New Roman"/>
                <a:cs typeface="Times New Roman"/>
              </a:rPr>
              <a:t>across </a:t>
            </a:r>
            <a:r>
              <a:rPr dirty="0" sz="1000">
                <a:latin typeface="Times New Roman"/>
                <a:cs typeface="Times New Roman"/>
              </a:rPr>
              <a:t>a </a:t>
            </a:r>
            <a:r>
              <a:rPr dirty="0" sz="1000" spc="5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chemical</a:t>
            </a:r>
            <a:r>
              <a:rPr dirty="0" sz="1000" spc="-35">
                <a:latin typeface="Times New Roman"/>
                <a:cs typeface="Times New Roman"/>
              </a:rPr>
              <a:t> </a:t>
            </a:r>
            <a:r>
              <a:rPr dirty="0" sz="1000" spc="-10">
                <a:latin typeface="Times New Roman"/>
                <a:cs typeface="Times New Roman"/>
              </a:rPr>
              <a:t>synapse.</a:t>
            </a:r>
            <a:endParaRPr sz="1000">
              <a:latin typeface="Times New Roman"/>
              <a:cs typeface="Times New Roman"/>
            </a:endParaRPr>
          </a:p>
          <a:p>
            <a:pPr algn="just" marL="415925" marR="184785" indent="-290195">
              <a:lnSpc>
                <a:spcPts val="1220"/>
              </a:lnSpc>
              <a:spcBef>
                <a:spcPts val="10"/>
              </a:spcBef>
              <a:buAutoNum type="arabicPeriod" startAt="7"/>
              <a:tabLst>
                <a:tab pos="416559" algn="l"/>
              </a:tabLst>
            </a:pPr>
            <a:r>
              <a:rPr dirty="0" sz="1000" spc="-25" b="1">
                <a:latin typeface="Times New Roman"/>
                <a:cs typeface="Times New Roman"/>
              </a:rPr>
              <a:t>Asse</a:t>
            </a:r>
            <a:r>
              <a:rPr dirty="0" sz="1000" spc="15" b="1">
                <a:latin typeface="Times New Roman"/>
                <a:cs typeface="Times New Roman"/>
              </a:rPr>
              <a:t>r</a:t>
            </a:r>
            <a:r>
              <a:rPr dirty="0" sz="1000" spc="-25" b="1">
                <a:latin typeface="Times New Roman"/>
                <a:cs typeface="Times New Roman"/>
              </a:rPr>
              <a:t>t</a:t>
            </a:r>
            <a:r>
              <a:rPr dirty="0" sz="1000" spc="5" b="1">
                <a:latin typeface="Times New Roman"/>
                <a:cs typeface="Times New Roman"/>
              </a:rPr>
              <a:t>i</a:t>
            </a:r>
            <a:r>
              <a:rPr dirty="0" sz="1000" spc="-50" b="1">
                <a:latin typeface="Times New Roman"/>
                <a:cs typeface="Times New Roman"/>
              </a:rPr>
              <a:t>o</a:t>
            </a:r>
            <a:r>
              <a:rPr dirty="0" sz="1000" spc="-25" b="1">
                <a:latin typeface="Times New Roman"/>
                <a:cs typeface="Times New Roman"/>
              </a:rPr>
              <a:t>n</a:t>
            </a:r>
            <a:r>
              <a:rPr dirty="0" sz="1000" b="1">
                <a:latin typeface="Times New Roman"/>
                <a:cs typeface="Times New Roman"/>
              </a:rPr>
              <a:t>:</a:t>
            </a:r>
            <a:r>
              <a:rPr dirty="0" sz="1000" spc="-65" b="1">
                <a:latin typeface="Times New Roman"/>
                <a:cs typeface="Times New Roman"/>
              </a:rPr>
              <a:t> </a:t>
            </a:r>
            <a:r>
              <a:rPr dirty="0" sz="1000" spc="-30">
                <a:latin typeface="Times New Roman"/>
                <a:cs typeface="Times New Roman"/>
              </a:rPr>
              <a:t>M</a:t>
            </a:r>
            <a:r>
              <a:rPr dirty="0" sz="1000">
                <a:latin typeface="Times New Roman"/>
                <a:cs typeface="Times New Roman"/>
              </a:rPr>
              <a:t>u</a:t>
            </a:r>
            <a:r>
              <a:rPr dirty="0" sz="1000" spc="-20">
                <a:latin typeface="Times New Roman"/>
                <a:cs typeface="Times New Roman"/>
              </a:rPr>
              <a:t>lti</a:t>
            </a:r>
            <a:r>
              <a:rPr dirty="0" sz="1000">
                <a:latin typeface="Times New Roman"/>
                <a:cs typeface="Times New Roman"/>
              </a:rPr>
              <a:t>p</a:t>
            </a:r>
            <a:r>
              <a:rPr dirty="0" sz="1000" spc="-50">
                <a:latin typeface="Times New Roman"/>
                <a:cs typeface="Times New Roman"/>
              </a:rPr>
              <a:t>o</a:t>
            </a:r>
            <a:r>
              <a:rPr dirty="0" sz="1000" spc="-20">
                <a:latin typeface="Times New Roman"/>
                <a:cs typeface="Times New Roman"/>
              </a:rPr>
              <a:t>la</a:t>
            </a:r>
            <a:r>
              <a:rPr dirty="0" sz="1000">
                <a:latin typeface="Times New Roman"/>
                <a:cs typeface="Times New Roman"/>
              </a:rPr>
              <a:t>r</a:t>
            </a:r>
            <a:r>
              <a:rPr dirty="0" sz="1000" spc="-60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n</a:t>
            </a:r>
            <a:r>
              <a:rPr dirty="0" sz="1000" spc="-40">
                <a:latin typeface="Times New Roman"/>
                <a:cs typeface="Times New Roman"/>
              </a:rPr>
              <a:t>e</a:t>
            </a:r>
            <a:r>
              <a:rPr dirty="0" sz="1000">
                <a:latin typeface="Times New Roman"/>
                <a:cs typeface="Times New Roman"/>
              </a:rPr>
              <a:t>ur</a:t>
            </a:r>
            <a:r>
              <a:rPr dirty="0" sz="1000" spc="-50">
                <a:latin typeface="Times New Roman"/>
                <a:cs typeface="Times New Roman"/>
              </a:rPr>
              <a:t>o</a:t>
            </a:r>
            <a:r>
              <a:rPr dirty="0" sz="1000">
                <a:latin typeface="Times New Roman"/>
                <a:cs typeface="Times New Roman"/>
              </a:rPr>
              <a:t>ns</a:t>
            </a:r>
            <a:r>
              <a:rPr dirty="0" sz="1000" spc="-85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ha</a:t>
            </a:r>
            <a:r>
              <a:rPr dirty="0" sz="1000" spc="-50">
                <a:latin typeface="Times New Roman"/>
                <a:cs typeface="Times New Roman"/>
              </a:rPr>
              <a:t>v</a:t>
            </a:r>
            <a:r>
              <a:rPr dirty="0" sz="1000">
                <a:latin typeface="Times New Roman"/>
                <a:cs typeface="Times New Roman"/>
              </a:rPr>
              <a:t>e</a:t>
            </a:r>
            <a:r>
              <a:rPr dirty="0" sz="1000" spc="-125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t</a:t>
            </a:r>
            <a:r>
              <a:rPr dirty="0" sz="1000" spc="-45">
                <a:latin typeface="Times New Roman"/>
                <a:cs typeface="Times New Roman"/>
              </a:rPr>
              <a:t>w</a:t>
            </a:r>
            <a:r>
              <a:rPr dirty="0" sz="1000">
                <a:latin typeface="Times New Roman"/>
                <a:cs typeface="Times New Roman"/>
              </a:rPr>
              <a:t>o</a:t>
            </a:r>
            <a:r>
              <a:rPr dirty="0" sz="1000" spc="-135">
                <a:latin typeface="Times New Roman"/>
                <a:cs typeface="Times New Roman"/>
              </a:rPr>
              <a:t> </a:t>
            </a:r>
            <a:r>
              <a:rPr dirty="0" sz="1000" spc="-25">
                <a:latin typeface="Times New Roman"/>
                <a:cs typeface="Times New Roman"/>
              </a:rPr>
              <a:t>o</a:t>
            </a:r>
            <a:r>
              <a:rPr dirty="0" sz="1000">
                <a:latin typeface="Times New Roman"/>
                <a:cs typeface="Times New Roman"/>
              </a:rPr>
              <a:t>r</a:t>
            </a:r>
            <a:r>
              <a:rPr dirty="0" sz="1000" spc="-85">
                <a:latin typeface="Times New Roman"/>
                <a:cs typeface="Times New Roman"/>
              </a:rPr>
              <a:t> </a:t>
            </a:r>
            <a:r>
              <a:rPr dirty="0" sz="1000" spc="-15">
                <a:latin typeface="Times New Roman"/>
                <a:cs typeface="Times New Roman"/>
              </a:rPr>
              <a:t>m</a:t>
            </a:r>
            <a:r>
              <a:rPr dirty="0" sz="1000" spc="-25">
                <a:latin typeface="Times New Roman"/>
                <a:cs typeface="Times New Roman"/>
              </a:rPr>
              <a:t>o</a:t>
            </a:r>
            <a:r>
              <a:rPr dirty="0" sz="1000">
                <a:latin typeface="Times New Roman"/>
                <a:cs typeface="Times New Roman"/>
              </a:rPr>
              <a:t>re  </a:t>
            </a:r>
            <a:r>
              <a:rPr dirty="0" sz="1000">
                <a:latin typeface="Times New Roman"/>
                <a:cs typeface="Times New Roman"/>
              </a:rPr>
              <a:t>axons</a:t>
            </a:r>
            <a:r>
              <a:rPr dirty="0" sz="1000" spc="-40">
                <a:latin typeface="Times New Roman"/>
                <a:cs typeface="Times New Roman"/>
              </a:rPr>
              <a:t> </a:t>
            </a:r>
            <a:r>
              <a:rPr dirty="0" sz="1000" spc="10">
                <a:latin typeface="Times New Roman"/>
                <a:cs typeface="Times New Roman"/>
              </a:rPr>
              <a:t>and</a:t>
            </a:r>
            <a:r>
              <a:rPr dirty="0" sz="1000" spc="-35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one</a:t>
            </a:r>
            <a:r>
              <a:rPr dirty="0" sz="1000" spc="-50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dendrite.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964863" y="2721355"/>
            <a:ext cx="2686050" cy="6223635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algn="just" marL="299085" marR="8255">
              <a:lnSpc>
                <a:spcPct val="102000"/>
              </a:lnSpc>
              <a:spcBef>
                <a:spcPts val="85"/>
              </a:spcBef>
            </a:pPr>
            <a:r>
              <a:rPr dirty="0" sz="1000" spc="-5" b="1">
                <a:latin typeface="Times New Roman"/>
                <a:cs typeface="Times New Roman"/>
              </a:rPr>
              <a:t>Reason:</a:t>
            </a:r>
            <a:r>
              <a:rPr dirty="0" sz="1000" spc="-35" b="1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Multipolar</a:t>
            </a:r>
            <a:r>
              <a:rPr dirty="0" sz="1000" spc="5">
                <a:latin typeface="Times New Roman"/>
                <a:cs typeface="Times New Roman"/>
              </a:rPr>
              <a:t> neurons</a:t>
            </a:r>
            <a:r>
              <a:rPr dirty="0" sz="1000" spc="-50">
                <a:latin typeface="Times New Roman"/>
                <a:cs typeface="Times New Roman"/>
              </a:rPr>
              <a:t> </a:t>
            </a:r>
            <a:r>
              <a:rPr dirty="0" sz="1000" spc="10">
                <a:latin typeface="Times New Roman"/>
                <a:cs typeface="Times New Roman"/>
              </a:rPr>
              <a:t>are</a:t>
            </a:r>
            <a:r>
              <a:rPr dirty="0" sz="1000" spc="-20">
                <a:latin typeface="Times New Roman"/>
                <a:cs typeface="Times New Roman"/>
              </a:rPr>
              <a:t> </a:t>
            </a:r>
            <a:r>
              <a:rPr dirty="0" sz="1000" spc="-5">
                <a:latin typeface="Times New Roman"/>
                <a:cs typeface="Times New Roman"/>
              </a:rPr>
              <a:t>found</a:t>
            </a:r>
            <a:r>
              <a:rPr dirty="0" sz="1000" spc="-20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usually </a:t>
            </a:r>
            <a:r>
              <a:rPr dirty="0" sz="1000" spc="-240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in</a:t>
            </a:r>
            <a:r>
              <a:rPr dirty="0" sz="1000" spc="-25">
                <a:latin typeface="Times New Roman"/>
                <a:cs typeface="Times New Roman"/>
              </a:rPr>
              <a:t> </a:t>
            </a:r>
            <a:r>
              <a:rPr dirty="0" sz="1000" spc="10">
                <a:latin typeface="Times New Roman"/>
                <a:cs typeface="Times New Roman"/>
              </a:rPr>
              <a:t>the</a:t>
            </a:r>
            <a:r>
              <a:rPr dirty="0" sz="1000" spc="-20">
                <a:latin typeface="Times New Roman"/>
                <a:cs typeface="Times New Roman"/>
              </a:rPr>
              <a:t> </a:t>
            </a:r>
            <a:r>
              <a:rPr dirty="0" sz="1000" spc="-5">
                <a:latin typeface="Times New Roman"/>
                <a:cs typeface="Times New Roman"/>
              </a:rPr>
              <a:t>embryonic</a:t>
            </a:r>
            <a:r>
              <a:rPr dirty="0" sz="1000" spc="-50">
                <a:latin typeface="Times New Roman"/>
                <a:cs typeface="Times New Roman"/>
              </a:rPr>
              <a:t> </a:t>
            </a:r>
            <a:r>
              <a:rPr dirty="0" sz="1000" spc="-5">
                <a:latin typeface="Times New Roman"/>
                <a:cs typeface="Times New Roman"/>
              </a:rPr>
              <a:t>stage.</a:t>
            </a:r>
            <a:endParaRPr sz="1000">
              <a:latin typeface="Times New Roman"/>
              <a:cs typeface="Times New Roman"/>
            </a:endParaRPr>
          </a:p>
          <a:p>
            <a:pPr algn="just" marL="299085" marR="15875" indent="-287020">
              <a:lnSpc>
                <a:spcPct val="102000"/>
              </a:lnSpc>
              <a:buAutoNum type="arabicPeriod" startAt="8"/>
              <a:tabLst>
                <a:tab pos="299085" algn="l"/>
              </a:tabLst>
            </a:pPr>
            <a:r>
              <a:rPr dirty="0" sz="1000" spc="-10" b="1">
                <a:latin typeface="Times New Roman"/>
                <a:cs typeface="Times New Roman"/>
              </a:rPr>
              <a:t>Ass</a:t>
            </a:r>
            <a:r>
              <a:rPr dirty="0" sz="1000" spc="5" b="1">
                <a:latin typeface="Times New Roman"/>
                <a:cs typeface="Times New Roman"/>
              </a:rPr>
              <a:t>er</a:t>
            </a:r>
            <a:r>
              <a:rPr dirty="0" sz="1000" spc="-10" b="1">
                <a:latin typeface="Times New Roman"/>
                <a:cs typeface="Times New Roman"/>
              </a:rPr>
              <a:t>t</a:t>
            </a:r>
            <a:r>
              <a:rPr dirty="0" sz="1000" spc="15" b="1">
                <a:latin typeface="Times New Roman"/>
                <a:cs typeface="Times New Roman"/>
              </a:rPr>
              <a:t>i</a:t>
            </a:r>
            <a:r>
              <a:rPr dirty="0" sz="1000" spc="-25" b="1">
                <a:latin typeface="Times New Roman"/>
                <a:cs typeface="Times New Roman"/>
              </a:rPr>
              <a:t>o</a:t>
            </a:r>
            <a:r>
              <a:rPr dirty="0" sz="1000" spc="-10" b="1">
                <a:latin typeface="Times New Roman"/>
                <a:cs typeface="Times New Roman"/>
              </a:rPr>
              <a:t>n</a:t>
            </a:r>
            <a:r>
              <a:rPr dirty="0" sz="1000" b="1">
                <a:latin typeface="Times New Roman"/>
                <a:cs typeface="Times New Roman"/>
              </a:rPr>
              <a:t>:</a:t>
            </a:r>
            <a:r>
              <a:rPr dirty="0" sz="1000" spc="-30" b="1">
                <a:latin typeface="Times New Roman"/>
                <a:cs typeface="Times New Roman"/>
              </a:rPr>
              <a:t> </a:t>
            </a:r>
            <a:r>
              <a:rPr dirty="0" sz="1000" spc="-15">
                <a:latin typeface="Times New Roman"/>
                <a:cs typeface="Times New Roman"/>
              </a:rPr>
              <a:t>M</a:t>
            </a:r>
            <a:r>
              <a:rPr dirty="0" sz="1000" spc="-45">
                <a:latin typeface="Times New Roman"/>
                <a:cs typeface="Times New Roman"/>
              </a:rPr>
              <a:t>y</a:t>
            </a:r>
            <a:r>
              <a:rPr dirty="0" sz="1000" spc="-20">
                <a:latin typeface="Times New Roman"/>
                <a:cs typeface="Times New Roman"/>
              </a:rPr>
              <a:t>e</a:t>
            </a:r>
            <a:r>
              <a:rPr dirty="0" sz="1000" spc="5">
                <a:latin typeface="Times New Roman"/>
                <a:cs typeface="Times New Roman"/>
              </a:rPr>
              <a:t>li</a:t>
            </a:r>
            <a:r>
              <a:rPr dirty="0" sz="1000" spc="20">
                <a:latin typeface="Times New Roman"/>
                <a:cs typeface="Times New Roman"/>
              </a:rPr>
              <a:t>n</a:t>
            </a:r>
            <a:r>
              <a:rPr dirty="0" sz="1000" spc="5">
                <a:latin typeface="Times New Roman"/>
                <a:cs typeface="Times New Roman"/>
              </a:rPr>
              <a:t>at</a:t>
            </a:r>
            <a:r>
              <a:rPr dirty="0" sz="1000" spc="-20">
                <a:latin typeface="Times New Roman"/>
                <a:cs typeface="Times New Roman"/>
              </a:rPr>
              <a:t>e</a:t>
            </a:r>
            <a:r>
              <a:rPr dirty="0" sz="1000">
                <a:latin typeface="Times New Roman"/>
                <a:cs typeface="Times New Roman"/>
              </a:rPr>
              <a:t>d</a:t>
            </a:r>
            <a:r>
              <a:rPr dirty="0" sz="1000" spc="-70">
                <a:latin typeface="Times New Roman"/>
                <a:cs typeface="Times New Roman"/>
              </a:rPr>
              <a:t> </a:t>
            </a:r>
            <a:r>
              <a:rPr dirty="0" sz="1000" spc="30">
                <a:latin typeface="Times New Roman"/>
                <a:cs typeface="Times New Roman"/>
              </a:rPr>
              <a:t>n</a:t>
            </a:r>
            <a:r>
              <a:rPr dirty="0" sz="1000" spc="-20">
                <a:latin typeface="Times New Roman"/>
                <a:cs typeface="Times New Roman"/>
              </a:rPr>
              <a:t>e</a:t>
            </a:r>
            <a:r>
              <a:rPr dirty="0" sz="1000" spc="20">
                <a:latin typeface="Times New Roman"/>
                <a:cs typeface="Times New Roman"/>
              </a:rPr>
              <a:t>r</a:t>
            </a:r>
            <a:r>
              <a:rPr dirty="0" sz="1000" spc="-20">
                <a:latin typeface="Times New Roman"/>
                <a:cs typeface="Times New Roman"/>
              </a:rPr>
              <a:t>v</a:t>
            </a:r>
            <a:r>
              <a:rPr dirty="0" sz="1000">
                <a:latin typeface="Times New Roman"/>
                <a:cs typeface="Times New Roman"/>
              </a:rPr>
              <a:t>e</a:t>
            </a:r>
            <a:r>
              <a:rPr dirty="0" sz="1000" spc="-70">
                <a:latin typeface="Times New Roman"/>
                <a:cs typeface="Times New Roman"/>
              </a:rPr>
              <a:t> </a:t>
            </a:r>
            <a:r>
              <a:rPr dirty="0" sz="1000" spc="-40">
                <a:latin typeface="Times New Roman"/>
                <a:cs typeface="Times New Roman"/>
              </a:rPr>
              <a:t>f</a:t>
            </a:r>
            <a:r>
              <a:rPr dirty="0" sz="1000" spc="5">
                <a:latin typeface="Times New Roman"/>
                <a:cs typeface="Times New Roman"/>
              </a:rPr>
              <a:t>i</a:t>
            </a:r>
            <a:r>
              <a:rPr dirty="0" sz="1000" spc="-20">
                <a:latin typeface="Times New Roman"/>
                <a:cs typeface="Times New Roman"/>
              </a:rPr>
              <a:t>b</a:t>
            </a:r>
            <a:r>
              <a:rPr dirty="0" sz="1000" spc="10">
                <a:latin typeface="Times New Roman"/>
                <a:cs typeface="Times New Roman"/>
              </a:rPr>
              <a:t>r</a:t>
            </a:r>
            <a:r>
              <a:rPr dirty="0" sz="1000" spc="-20">
                <a:latin typeface="Times New Roman"/>
                <a:cs typeface="Times New Roman"/>
              </a:rPr>
              <a:t>e</a:t>
            </a:r>
            <a:r>
              <a:rPr dirty="0" sz="1000">
                <a:latin typeface="Times New Roman"/>
                <a:cs typeface="Times New Roman"/>
              </a:rPr>
              <a:t>s</a:t>
            </a:r>
            <a:r>
              <a:rPr dirty="0" sz="1000" spc="-45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a</a:t>
            </a:r>
            <a:r>
              <a:rPr dirty="0" sz="1000" spc="20">
                <a:latin typeface="Times New Roman"/>
                <a:cs typeface="Times New Roman"/>
              </a:rPr>
              <a:t>r</a:t>
            </a:r>
            <a:r>
              <a:rPr dirty="0" sz="1000">
                <a:latin typeface="Times New Roman"/>
                <a:cs typeface="Times New Roman"/>
              </a:rPr>
              <a:t>e</a:t>
            </a:r>
            <a:r>
              <a:rPr dirty="0" sz="1000" spc="-70">
                <a:latin typeface="Times New Roman"/>
                <a:cs typeface="Times New Roman"/>
              </a:rPr>
              <a:t> </a:t>
            </a:r>
            <a:r>
              <a:rPr dirty="0" sz="1000" spc="-20">
                <a:latin typeface="Times New Roman"/>
                <a:cs typeface="Times New Roman"/>
              </a:rPr>
              <a:t>p</a:t>
            </a:r>
            <a:r>
              <a:rPr dirty="0" sz="1000" spc="30">
                <a:latin typeface="Times New Roman"/>
                <a:cs typeface="Times New Roman"/>
              </a:rPr>
              <a:t>r</a:t>
            </a:r>
            <a:r>
              <a:rPr dirty="0" sz="1000" spc="-20">
                <a:latin typeface="Times New Roman"/>
                <a:cs typeface="Times New Roman"/>
              </a:rPr>
              <a:t>ese</a:t>
            </a:r>
            <a:r>
              <a:rPr dirty="0" sz="1000" spc="30">
                <a:latin typeface="Times New Roman"/>
                <a:cs typeface="Times New Roman"/>
              </a:rPr>
              <a:t>n</a:t>
            </a:r>
            <a:r>
              <a:rPr dirty="0" sz="1000">
                <a:latin typeface="Times New Roman"/>
                <a:cs typeface="Times New Roman"/>
              </a:rPr>
              <a:t>t  </a:t>
            </a:r>
            <a:r>
              <a:rPr dirty="0" sz="1000" spc="5">
                <a:latin typeface="Times New Roman"/>
                <a:cs typeface="Times New Roman"/>
              </a:rPr>
              <a:t>i</a:t>
            </a:r>
            <a:r>
              <a:rPr dirty="0" sz="1000">
                <a:latin typeface="Times New Roman"/>
                <a:cs typeface="Times New Roman"/>
              </a:rPr>
              <a:t>n</a:t>
            </a:r>
            <a:r>
              <a:rPr dirty="0" sz="1000" spc="-60">
                <a:latin typeface="Times New Roman"/>
                <a:cs typeface="Times New Roman"/>
              </a:rPr>
              <a:t> </a:t>
            </a:r>
            <a:r>
              <a:rPr dirty="0" sz="1000" spc="-10">
                <a:latin typeface="Times New Roman"/>
                <a:cs typeface="Times New Roman"/>
              </a:rPr>
              <a:t>s</a:t>
            </a:r>
            <a:r>
              <a:rPr dirty="0" sz="1000" spc="-5">
                <a:latin typeface="Times New Roman"/>
                <a:cs typeface="Times New Roman"/>
              </a:rPr>
              <a:t>p</a:t>
            </a:r>
            <a:r>
              <a:rPr dirty="0" sz="1000" spc="5">
                <a:latin typeface="Times New Roman"/>
                <a:cs typeface="Times New Roman"/>
              </a:rPr>
              <a:t>i</a:t>
            </a:r>
            <a:r>
              <a:rPr dirty="0" sz="1000" spc="20">
                <a:latin typeface="Times New Roman"/>
                <a:cs typeface="Times New Roman"/>
              </a:rPr>
              <a:t>n</a:t>
            </a:r>
            <a:r>
              <a:rPr dirty="0" sz="1000" spc="5">
                <a:latin typeface="Times New Roman"/>
                <a:cs typeface="Times New Roman"/>
              </a:rPr>
              <a:t>a</a:t>
            </a:r>
            <a:r>
              <a:rPr dirty="0" sz="1000">
                <a:latin typeface="Times New Roman"/>
                <a:cs typeface="Times New Roman"/>
              </a:rPr>
              <a:t>l</a:t>
            </a:r>
            <a:r>
              <a:rPr dirty="0" sz="1000" spc="-75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a</a:t>
            </a:r>
            <a:r>
              <a:rPr dirty="0" sz="1000" spc="20">
                <a:latin typeface="Times New Roman"/>
                <a:cs typeface="Times New Roman"/>
              </a:rPr>
              <a:t>n</a:t>
            </a:r>
            <a:r>
              <a:rPr dirty="0" sz="1000">
                <a:latin typeface="Times New Roman"/>
                <a:cs typeface="Times New Roman"/>
              </a:rPr>
              <a:t>d</a:t>
            </a:r>
            <a:r>
              <a:rPr dirty="0" sz="1000" spc="-60">
                <a:latin typeface="Times New Roman"/>
                <a:cs typeface="Times New Roman"/>
              </a:rPr>
              <a:t> </a:t>
            </a:r>
            <a:r>
              <a:rPr dirty="0" sz="1000" spc="-20">
                <a:latin typeface="Times New Roman"/>
                <a:cs typeface="Times New Roman"/>
              </a:rPr>
              <a:t>c</a:t>
            </a:r>
            <a:r>
              <a:rPr dirty="0" sz="1000" spc="20">
                <a:latin typeface="Times New Roman"/>
                <a:cs typeface="Times New Roman"/>
              </a:rPr>
              <a:t>r</a:t>
            </a:r>
            <a:r>
              <a:rPr dirty="0" sz="1000" spc="5">
                <a:latin typeface="Times New Roman"/>
                <a:cs typeface="Times New Roman"/>
              </a:rPr>
              <a:t>a</a:t>
            </a:r>
            <a:r>
              <a:rPr dirty="0" sz="1000" spc="20">
                <a:latin typeface="Times New Roman"/>
                <a:cs typeface="Times New Roman"/>
              </a:rPr>
              <a:t>n</a:t>
            </a:r>
            <a:r>
              <a:rPr dirty="0" sz="1000" spc="5">
                <a:latin typeface="Times New Roman"/>
                <a:cs typeface="Times New Roman"/>
              </a:rPr>
              <a:t>i</a:t>
            </a:r>
            <a:r>
              <a:rPr dirty="0" sz="1000" spc="-20">
                <a:latin typeface="Times New Roman"/>
                <a:cs typeface="Times New Roman"/>
              </a:rPr>
              <a:t>a</a:t>
            </a:r>
            <a:r>
              <a:rPr dirty="0" sz="1000">
                <a:latin typeface="Times New Roman"/>
                <a:cs typeface="Times New Roman"/>
              </a:rPr>
              <a:t>l</a:t>
            </a:r>
            <a:r>
              <a:rPr dirty="0" sz="1000" spc="-40">
                <a:latin typeface="Times New Roman"/>
                <a:cs typeface="Times New Roman"/>
              </a:rPr>
              <a:t> </a:t>
            </a:r>
            <a:r>
              <a:rPr dirty="0" sz="1000" spc="20">
                <a:latin typeface="Times New Roman"/>
                <a:cs typeface="Times New Roman"/>
              </a:rPr>
              <a:t>n</a:t>
            </a:r>
            <a:r>
              <a:rPr dirty="0" sz="1000" spc="-30">
                <a:latin typeface="Times New Roman"/>
                <a:cs typeface="Times New Roman"/>
              </a:rPr>
              <a:t>e</a:t>
            </a:r>
            <a:r>
              <a:rPr dirty="0" sz="1000" spc="20">
                <a:latin typeface="Times New Roman"/>
                <a:cs typeface="Times New Roman"/>
              </a:rPr>
              <a:t>r</a:t>
            </a:r>
            <a:r>
              <a:rPr dirty="0" sz="1000" spc="-50">
                <a:latin typeface="Times New Roman"/>
                <a:cs typeface="Times New Roman"/>
              </a:rPr>
              <a:t>v</a:t>
            </a:r>
            <a:r>
              <a:rPr dirty="0" sz="1000" spc="-20">
                <a:latin typeface="Times New Roman"/>
                <a:cs typeface="Times New Roman"/>
              </a:rPr>
              <a:t>e</a:t>
            </a:r>
            <a:r>
              <a:rPr dirty="0" sz="1000" spc="-10">
                <a:latin typeface="Times New Roman"/>
                <a:cs typeface="Times New Roman"/>
              </a:rPr>
              <a:t>s</a:t>
            </a:r>
            <a:r>
              <a:rPr dirty="0" sz="1000">
                <a:latin typeface="Times New Roman"/>
                <a:cs typeface="Times New Roman"/>
              </a:rPr>
              <a:t>.</a:t>
            </a:r>
            <a:endParaRPr sz="1000">
              <a:latin typeface="Times New Roman"/>
              <a:cs typeface="Times New Roman"/>
            </a:endParaRPr>
          </a:p>
          <a:p>
            <a:pPr algn="just" marL="299085" marR="17780">
              <a:lnSpc>
                <a:spcPct val="100000"/>
              </a:lnSpc>
              <a:spcBef>
                <a:spcPts val="20"/>
              </a:spcBef>
            </a:pPr>
            <a:r>
              <a:rPr dirty="0" sz="1000" spc="-5" b="1">
                <a:latin typeface="Times New Roman"/>
                <a:cs typeface="Times New Roman"/>
              </a:rPr>
              <a:t>Reason: </a:t>
            </a:r>
            <a:r>
              <a:rPr dirty="0" sz="1000" spc="-5">
                <a:latin typeface="Times New Roman"/>
                <a:cs typeface="Times New Roman"/>
              </a:rPr>
              <a:t>Myelinated </a:t>
            </a:r>
            <a:r>
              <a:rPr dirty="0" sz="1000">
                <a:latin typeface="Times New Roman"/>
                <a:cs typeface="Times New Roman"/>
              </a:rPr>
              <a:t>nerves </a:t>
            </a:r>
            <a:r>
              <a:rPr dirty="0" sz="1000" spc="-5">
                <a:latin typeface="Times New Roman"/>
                <a:cs typeface="Times New Roman"/>
              </a:rPr>
              <a:t>conduct impulses </a:t>
            </a:r>
            <a:r>
              <a:rPr dirty="0" sz="1000">
                <a:latin typeface="Times New Roman"/>
                <a:cs typeface="Times New Roman"/>
              </a:rPr>
              <a:t> more</a:t>
            </a:r>
            <a:r>
              <a:rPr dirty="0" sz="1000" spc="-100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rapidly</a:t>
            </a:r>
            <a:r>
              <a:rPr dirty="0" sz="1000" spc="-110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than</a:t>
            </a:r>
            <a:r>
              <a:rPr dirty="0" sz="1000" spc="-15">
                <a:latin typeface="Times New Roman"/>
                <a:cs typeface="Times New Roman"/>
              </a:rPr>
              <a:t> </a:t>
            </a:r>
            <a:r>
              <a:rPr dirty="0" sz="1000" spc="-5">
                <a:latin typeface="Times New Roman"/>
                <a:cs typeface="Times New Roman"/>
              </a:rPr>
              <a:t>unmyelinated</a:t>
            </a:r>
            <a:r>
              <a:rPr dirty="0" sz="1000" spc="-45">
                <a:latin typeface="Times New Roman"/>
                <a:cs typeface="Times New Roman"/>
              </a:rPr>
              <a:t> </a:t>
            </a:r>
            <a:r>
              <a:rPr dirty="0" sz="1000" spc="-10">
                <a:latin typeface="Times New Roman"/>
                <a:cs typeface="Times New Roman"/>
              </a:rPr>
              <a:t>nerves.</a:t>
            </a:r>
            <a:endParaRPr sz="1000">
              <a:latin typeface="Times New Roman"/>
              <a:cs typeface="Times New Roman"/>
            </a:endParaRPr>
          </a:p>
          <a:p>
            <a:pPr algn="just" marL="299085" marR="16510" indent="-287020">
              <a:lnSpc>
                <a:spcPct val="102000"/>
              </a:lnSpc>
              <a:buAutoNum type="arabicPeriod" startAt="9"/>
              <a:tabLst>
                <a:tab pos="299720" algn="l"/>
              </a:tabLst>
            </a:pPr>
            <a:r>
              <a:rPr dirty="0" sz="1000" spc="-10" b="1">
                <a:latin typeface="Times New Roman"/>
                <a:cs typeface="Times New Roman"/>
              </a:rPr>
              <a:t>Assertion:</a:t>
            </a:r>
            <a:r>
              <a:rPr dirty="0" sz="1000" spc="-50" b="1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The</a:t>
            </a:r>
            <a:r>
              <a:rPr dirty="0" sz="1000" spc="-75">
                <a:latin typeface="Times New Roman"/>
                <a:cs typeface="Times New Roman"/>
              </a:rPr>
              <a:t> </a:t>
            </a:r>
            <a:r>
              <a:rPr dirty="0" sz="1000" spc="-10">
                <a:latin typeface="Times New Roman"/>
                <a:cs typeface="Times New Roman"/>
              </a:rPr>
              <a:t>resting</a:t>
            </a:r>
            <a:r>
              <a:rPr dirty="0" sz="1000" spc="-50">
                <a:latin typeface="Times New Roman"/>
                <a:cs typeface="Times New Roman"/>
              </a:rPr>
              <a:t> </a:t>
            </a:r>
            <a:r>
              <a:rPr dirty="0" sz="1000" spc="-10">
                <a:latin typeface="Times New Roman"/>
                <a:cs typeface="Times New Roman"/>
              </a:rPr>
              <a:t>membrane</a:t>
            </a:r>
            <a:r>
              <a:rPr dirty="0" sz="1000" spc="-75">
                <a:latin typeface="Times New Roman"/>
                <a:cs typeface="Times New Roman"/>
              </a:rPr>
              <a:t> </a:t>
            </a:r>
            <a:r>
              <a:rPr dirty="0" sz="1000" spc="-20">
                <a:latin typeface="Times New Roman"/>
                <a:cs typeface="Times New Roman"/>
              </a:rPr>
              <a:t>of</a:t>
            </a:r>
            <a:r>
              <a:rPr dirty="0" sz="1000" spc="-110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the</a:t>
            </a:r>
            <a:r>
              <a:rPr dirty="0" sz="1000" spc="-75">
                <a:latin typeface="Times New Roman"/>
                <a:cs typeface="Times New Roman"/>
              </a:rPr>
              <a:t> </a:t>
            </a:r>
            <a:r>
              <a:rPr dirty="0" sz="1000" spc="-10">
                <a:latin typeface="Times New Roman"/>
                <a:cs typeface="Times New Roman"/>
              </a:rPr>
              <a:t>neuron </a:t>
            </a:r>
            <a:r>
              <a:rPr dirty="0" sz="1000" spc="-235">
                <a:latin typeface="Times New Roman"/>
                <a:cs typeface="Times New Roman"/>
              </a:rPr>
              <a:t> </a:t>
            </a:r>
            <a:r>
              <a:rPr dirty="0" sz="1000" spc="-20">
                <a:latin typeface="Times New Roman"/>
                <a:cs typeface="Times New Roman"/>
              </a:rPr>
              <a:t>e</a:t>
            </a:r>
            <a:r>
              <a:rPr dirty="0" sz="1000">
                <a:latin typeface="Times New Roman"/>
                <a:cs typeface="Times New Roman"/>
              </a:rPr>
              <a:t>x</a:t>
            </a:r>
            <a:r>
              <a:rPr dirty="0" sz="1000" spc="20">
                <a:latin typeface="Times New Roman"/>
                <a:cs typeface="Times New Roman"/>
              </a:rPr>
              <a:t>h</a:t>
            </a:r>
            <a:r>
              <a:rPr dirty="0" sz="1000" spc="-20">
                <a:latin typeface="Times New Roman"/>
                <a:cs typeface="Times New Roman"/>
              </a:rPr>
              <a:t>i</a:t>
            </a:r>
            <a:r>
              <a:rPr dirty="0" sz="1000" spc="-25">
                <a:latin typeface="Times New Roman"/>
                <a:cs typeface="Times New Roman"/>
              </a:rPr>
              <a:t>b</a:t>
            </a:r>
            <a:r>
              <a:rPr dirty="0" sz="1000">
                <a:latin typeface="Times New Roman"/>
                <a:cs typeface="Times New Roman"/>
              </a:rPr>
              <a:t>it</a:t>
            </a:r>
            <a:r>
              <a:rPr dirty="0" sz="1000" spc="-45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p</a:t>
            </a:r>
            <a:r>
              <a:rPr dirty="0" sz="1000" spc="-25">
                <a:latin typeface="Times New Roman"/>
                <a:cs typeface="Times New Roman"/>
              </a:rPr>
              <a:t>o</a:t>
            </a:r>
            <a:r>
              <a:rPr dirty="0" sz="1000" spc="-20">
                <a:latin typeface="Times New Roman"/>
                <a:cs typeface="Times New Roman"/>
              </a:rPr>
              <a:t>l</a:t>
            </a:r>
            <a:r>
              <a:rPr dirty="0" sz="1000">
                <a:latin typeface="Times New Roman"/>
                <a:cs typeface="Times New Roman"/>
              </a:rPr>
              <a:t>a</a:t>
            </a:r>
            <a:r>
              <a:rPr dirty="0" sz="1000" spc="30">
                <a:latin typeface="Times New Roman"/>
                <a:cs typeface="Times New Roman"/>
              </a:rPr>
              <a:t>r</a:t>
            </a:r>
            <a:r>
              <a:rPr dirty="0" sz="1000">
                <a:latin typeface="Times New Roman"/>
                <a:cs typeface="Times New Roman"/>
              </a:rPr>
              <a:t>i</a:t>
            </a:r>
            <a:r>
              <a:rPr dirty="0" sz="1000" spc="10">
                <a:latin typeface="Times New Roman"/>
                <a:cs typeface="Times New Roman"/>
              </a:rPr>
              <a:t>t</a:t>
            </a:r>
            <a:r>
              <a:rPr dirty="0" sz="1000">
                <a:latin typeface="Times New Roman"/>
                <a:cs typeface="Times New Roman"/>
              </a:rPr>
              <a:t>y</a:t>
            </a:r>
            <a:r>
              <a:rPr dirty="0" sz="1000" spc="-110">
                <a:latin typeface="Times New Roman"/>
                <a:cs typeface="Times New Roman"/>
              </a:rPr>
              <a:t> </a:t>
            </a:r>
            <a:r>
              <a:rPr dirty="0" sz="1000" spc="-25">
                <a:latin typeface="Times New Roman"/>
                <a:cs typeface="Times New Roman"/>
              </a:rPr>
              <a:t>o</a:t>
            </a:r>
            <a:r>
              <a:rPr dirty="0" sz="1000">
                <a:latin typeface="Times New Roman"/>
                <a:cs typeface="Times New Roman"/>
              </a:rPr>
              <a:t>f</a:t>
            </a:r>
            <a:r>
              <a:rPr dirty="0" sz="1000" spc="-85">
                <a:latin typeface="Times New Roman"/>
                <a:cs typeface="Times New Roman"/>
              </a:rPr>
              <a:t> </a:t>
            </a:r>
            <a:r>
              <a:rPr dirty="0" sz="1000" spc="-20">
                <a:latin typeface="Times New Roman"/>
                <a:cs typeface="Times New Roman"/>
              </a:rPr>
              <a:t>c</a:t>
            </a:r>
            <a:r>
              <a:rPr dirty="0" sz="1000" spc="20">
                <a:latin typeface="Times New Roman"/>
                <a:cs typeface="Times New Roman"/>
              </a:rPr>
              <a:t>h</a:t>
            </a:r>
            <a:r>
              <a:rPr dirty="0" sz="1000">
                <a:latin typeface="Times New Roman"/>
                <a:cs typeface="Times New Roman"/>
              </a:rPr>
              <a:t>arge</a:t>
            </a:r>
            <a:r>
              <a:rPr dirty="0" sz="1000" spc="-15">
                <a:latin typeface="Times New Roman"/>
                <a:cs typeface="Times New Roman"/>
              </a:rPr>
              <a:t>s</a:t>
            </a:r>
            <a:r>
              <a:rPr dirty="0" sz="1000">
                <a:latin typeface="Times New Roman"/>
                <a:cs typeface="Times New Roman"/>
              </a:rPr>
              <a:t>.</a:t>
            </a:r>
            <a:endParaRPr sz="1000">
              <a:latin typeface="Times New Roman"/>
              <a:cs typeface="Times New Roman"/>
            </a:endParaRPr>
          </a:p>
          <a:p>
            <a:pPr algn="just" marL="299085" marR="13970">
              <a:lnSpc>
                <a:spcPct val="102000"/>
              </a:lnSpc>
            </a:pPr>
            <a:r>
              <a:rPr dirty="0" sz="1000" spc="25" b="1">
                <a:latin typeface="Times New Roman"/>
                <a:cs typeface="Times New Roman"/>
              </a:rPr>
              <a:t>Reason: </a:t>
            </a:r>
            <a:r>
              <a:rPr dirty="0" sz="1000" spc="35">
                <a:latin typeface="Times New Roman"/>
                <a:cs typeface="Times New Roman"/>
              </a:rPr>
              <a:t>The </a:t>
            </a:r>
            <a:r>
              <a:rPr dirty="0" sz="1000" spc="20">
                <a:latin typeface="Times New Roman"/>
                <a:cs typeface="Times New Roman"/>
              </a:rPr>
              <a:t>outer </a:t>
            </a:r>
            <a:r>
              <a:rPr dirty="0" sz="1000" spc="30">
                <a:latin typeface="Times New Roman"/>
                <a:cs typeface="Times New Roman"/>
              </a:rPr>
              <a:t>surface </a:t>
            </a:r>
            <a:r>
              <a:rPr dirty="0" sz="1000" spc="10">
                <a:latin typeface="Times New Roman"/>
                <a:cs typeface="Times New Roman"/>
              </a:rPr>
              <a:t>of </a:t>
            </a:r>
            <a:r>
              <a:rPr dirty="0" sz="1000" spc="35">
                <a:latin typeface="Times New Roman"/>
                <a:cs typeface="Times New Roman"/>
              </a:rPr>
              <a:t>the </a:t>
            </a:r>
            <a:r>
              <a:rPr dirty="0" sz="1000" spc="40">
                <a:latin typeface="Times New Roman"/>
                <a:cs typeface="Times New Roman"/>
              </a:rPr>
              <a:t>axonal </a:t>
            </a:r>
            <a:r>
              <a:rPr dirty="0" sz="1000" spc="45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membrane </a:t>
            </a:r>
            <a:r>
              <a:rPr dirty="0" sz="1000" spc="-10">
                <a:latin typeface="Times New Roman"/>
                <a:cs typeface="Times New Roman"/>
              </a:rPr>
              <a:t>possesses </a:t>
            </a:r>
            <a:r>
              <a:rPr dirty="0" sz="1000">
                <a:latin typeface="Times New Roman"/>
                <a:cs typeface="Times New Roman"/>
              </a:rPr>
              <a:t>a negative </a:t>
            </a:r>
            <a:r>
              <a:rPr dirty="0" sz="1000" spc="5">
                <a:latin typeface="Times New Roman"/>
                <a:cs typeface="Times New Roman"/>
              </a:rPr>
              <a:t>charge </a:t>
            </a:r>
            <a:r>
              <a:rPr dirty="0" sz="1000">
                <a:latin typeface="Times New Roman"/>
                <a:cs typeface="Times New Roman"/>
              </a:rPr>
              <a:t>while </a:t>
            </a:r>
            <a:r>
              <a:rPr dirty="0" sz="1000" spc="5">
                <a:latin typeface="Times New Roman"/>
                <a:cs typeface="Times New Roman"/>
              </a:rPr>
              <a:t> its</a:t>
            </a:r>
            <a:r>
              <a:rPr dirty="0" sz="1000" spc="-25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inner</a:t>
            </a:r>
            <a:r>
              <a:rPr dirty="0" sz="1000" spc="15">
                <a:latin typeface="Times New Roman"/>
                <a:cs typeface="Times New Roman"/>
              </a:rPr>
              <a:t> </a:t>
            </a:r>
            <a:r>
              <a:rPr dirty="0" sz="1000" spc="-5">
                <a:latin typeface="Times New Roman"/>
                <a:cs typeface="Times New Roman"/>
              </a:rPr>
              <a:t>surface</a:t>
            </a:r>
            <a:r>
              <a:rPr dirty="0" sz="1000">
                <a:latin typeface="Times New Roman"/>
                <a:cs typeface="Times New Roman"/>
              </a:rPr>
              <a:t> </a:t>
            </a:r>
            <a:r>
              <a:rPr dirty="0" sz="1000" spc="-15">
                <a:latin typeface="Times New Roman"/>
                <a:cs typeface="Times New Roman"/>
              </a:rPr>
              <a:t>becomes</a:t>
            </a:r>
            <a:r>
              <a:rPr dirty="0" sz="1000" spc="-25">
                <a:latin typeface="Times New Roman"/>
                <a:cs typeface="Times New Roman"/>
              </a:rPr>
              <a:t> </a:t>
            </a:r>
            <a:r>
              <a:rPr dirty="0" sz="1000" spc="-10">
                <a:latin typeface="Times New Roman"/>
                <a:cs typeface="Times New Roman"/>
              </a:rPr>
              <a:t>positively</a:t>
            </a:r>
            <a:r>
              <a:rPr dirty="0" sz="1000" spc="-40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charged.</a:t>
            </a:r>
            <a:endParaRPr sz="1000">
              <a:latin typeface="Times New Roman"/>
              <a:cs typeface="Times New Roman"/>
            </a:endParaRPr>
          </a:p>
          <a:p>
            <a:pPr marL="299085" marR="12700" indent="-287020">
              <a:lnSpc>
                <a:spcPts val="1220"/>
              </a:lnSpc>
              <a:spcBef>
                <a:spcPts val="25"/>
              </a:spcBef>
              <a:buAutoNum type="arabicPeriod" startAt="10"/>
              <a:tabLst>
                <a:tab pos="299720" algn="l"/>
              </a:tabLst>
            </a:pPr>
            <a:r>
              <a:rPr dirty="0" sz="1000" spc="10" b="1">
                <a:latin typeface="Times New Roman"/>
                <a:cs typeface="Times New Roman"/>
              </a:rPr>
              <a:t>Assertion:</a:t>
            </a:r>
            <a:r>
              <a:rPr dirty="0" sz="1000" spc="150" b="1">
                <a:latin typeface="Times New Roman"/>
                <a:cs typeface="Times New Roman"/>
              </a:rPr>
              <a:t> </a:t>
            </a:r>
            <a:r>
              <a:rPr dirty="0" sz="1000" spc="10">
                <a:latin typeface="Times New Roman"/>
                <a:cs typeface="Times New Roman"/>
              </a:rPr>
              <a:t>Nerve</a:t>
            </a:r>
            <a:r>
              <a:rPr dirty="0" sz="1000" spc="150">
                <a:latin typeface="Times New Roman"/>
                <a:cs typeface="Times New Roman"/>
              </a:rPr>
              <a:t> </a:t>
            </a:r>
            <a:r>
              <a:rPr dirty="0" sz="1000" spc="10">
                <a:latin typeface="Times New Roman"/>
                <a:cs typeface="Times New Roman"/>
              </a:rPr>
              <a:t>fibre</a:t>
            </a:r>
            <a:r>
              <a:rPr dirty="0" sz="1000" spc="135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can</a:t>
            </a:r>
            <a:r>
              <a:rPr dirty="0" sz="1000" spc="195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become</a:t>
            </a:r>
            <a:r>
              <a:rPr dirty="0" sz="1000" spc="170">
                <a:latin typeface="Times New Roman"/>
                <a:cs typeface="Times New Roman"/>
              </a:rPr>
              <a:t> </a:t>
            </a:r>
            <a:r>
              <a:rPr dirty="0" sz="1000" spc="10">
                <a:latin typeface="Times New Roman"/>
                <a:cs typeface="Times New Roman"/>
              </a:rPr>
              <a:t>excited </a:t>
            </a:r>
            <a:r>
              <a:rPr dirty="0" sz="1000" spc="-235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through</a:t>
            </a:r>
            <a:r>
              <a:rPr dirty="0" sz="1000" spc="170">
                <a:latin typeface="Times New Roman"/>
                <a:cs typeface="Times New Roman"/>
              </a:rPr>
              <a:t> </a:t>
            </a:r>
            <a:r>
              <a:rPr dirty="0" sz="1000" spc="-5">
                <a:latin typeface="Times New Roman"/>
                <a:cs typeface="Times New Roman"/>
              </a:rPr>
              <a:t>touch,</a:t>
            </a:r>
            <a:r>
              <a:rPr dirty="0" sz="1000" spc="120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smell,</a:t>
            </a:r>
            <a:r>
              <a:rPr dirty="0" sz="1000" spc="160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pressure</a:t>
            </a:r>
            <a:r>
              <a:rPr dirty="0" sz="1000" spc="120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and</a:t>
            </a:r>
            <a:r>
              <a:rPr dirty="0" sz="1000" spc="145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chemical </a:t>
            </a:r>
            <a:r>
              <a:rPr dirty="0" sz="1000" spc="-235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changes </a:t>
            </a:r>
            <a:r>
              <a:rPr dirty="0" sz="1000" spc="10">
                <a:latin typeface="Times New Roman"/>
                <a:cs typeface="Times New Roman"/>
              </a:rPr>
              <a:t>and </a:t>
            </a:r>
            <a:r>
              <a:rPr dirty="0" sz="1000" spc="5">
                <a:latin typeface="Times New Roman"/>
                <a:cs typeface="Times New Roman"/>
              </a:rPr>
              <a:t>there is </a:t>
            </a:r>
            <a:r>
              <a:rPr dirty="0" sz="1000">
                <a:latin typeface="Times New Roman"/>
                <a:cs typeface="Times New Roman"/>
              </a:rPr>
              <a:t>a </a:t>
            </a:r>
            <a:r>
              <a:rPr dirty="0" sz="1000" spc="5">
                <a:latin typeface="Times New Roman"/>
                <a:cs typeface="Times New Roman"/>
              </a:rPr>
              <a:t>change in </a:t>
            </a:r>
            <a:r>
              <a:rPr dirty="0" sz="1000" spc="-15">
                <a:latin typeface="Times New Roman"/>
                <a:cs typeface="Times New Roman"/>
              </a:rPr>
              <a:t>polarity. </a:t>
            </a:r>
            <a:r>
              <a:rPr dirty="0" sz="1000" spc="-10">
                <a:latin typeface="Times New Roman"/>
                <a:cs typeface="Times New Roman"/>
              </a:rPr>
              <a:t> </a:t>
            </a:r>
            <a:r>
              <a:rPr dirty="0" sz="1000" spc="-10" b="1">
                <a:latin typeface="Times New Roman"/>
                <a:cs typeface="Times New Roman"/>
              </a:rPr>
              <a:t>Reason:</a:t>
            </a:r>
            <a:r>
              <a:rPr dirty="0" sz="1000" spc="-45" b="1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It</a:t>
            </a:r>
            <a:r>
              <a:rPr dirty="0" sz="1000" spc="-85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is</a:t>
            </a:r>
            <a:r>
              <a:rPr dirty="0" sz="1000" spc="-60">
                <a:latin typeface="Times New Roman"/>
                <a:cs typeface="Times New Roman"/>
              </a:rPr>
              <a:t> </a:t>
            </a:r>
            <a:r>
              <a:rPr dirty="0" sz="1000" spc="-10">
                <a:latin typeface="Times New Roman"/>
                <a:cs typeface="Times New Roman"/>
              </a:rPr>
              <a:t>called</a:t>
            </a:r>
            <a:r>
              <a:rPr dirty="0" sz="1000" spc="-60">
                <a:latin typeface="Times New Roman"/>
                <a:cs typeface="Times New Roman"/>
              </a:rPr>
              <a:t> </a:t>
            </a:r>
            <a:r>
              <a:rPr dirty="0" sz="1000" spc="-10">
                <a:latin typeface="Times New Roman"/>
                <a:cs typeface="Times New Roman"/>
              </a:rPr>
              <a:t>action</a:t>
            </a:r>
            <a:r>
              <a:rPr dirty="0" sz="1000" spc="-35">
                <a:latin typeface="Times New Roman"/>
                <a:cs typeface="Times New Roman"/>
              </a:rPr>
              <a:t> </a:t>
            </a:r>
            <a:r>
              <a:rPr dirty="0" sz="1000" spc="-5">
                <a:latin typeface="Times New Roman"/>
                <a:cs typeface="Times New Roman"/>
              </a:rPr>
              <a:t>potential.</a:t>
            </a:r>
            <a:endParaRPr sz="1000">
              <a:latin typeface="Times New Roman"/>
              <a:cs typeface="Times New Roman"/>
            </a:endParaRPr>
          </a:p>
          <a:p>
            <a:pPr marL="299085" marR="5080" indent="-287020">
              <a:lnSpc>
                <a:spcPts val="1220"/>
              </a:lnSpc>
              <a:spcBef>
                <a:spcPts val="15"/>
              </a:spcBef>
              <a:buAutoNum type="arabicPeriod" startAt="10"/>
              <a:tabLst>
                <a:tab pos="298450" algn="l"/>
                <a:tab pos="299720" algn="l"/>
              </a:tabLst>
            </a:pPr>
            <a:r>
              <a:rPr dirty="0" sz="1000" spc="15" b="1">
                <a:latin typeface="Times New Roman"/>
                <a:cs typeface="Times New Roman"/>
              </a:rPr>
              <a:t>Assertion</a:t>
            </a:r>
            <a:r>
              <a:rPr dirty="0" sz="1000" spc="170" b="1">
                <a:latin typeface="Times New Roman"/>
                <a:cs typeface="Times New Roman"/>
              </a:rPr>
              <a:t> </a:t>
            </a:r>
            <a:r>
              <a:rPr dirty="0" sz="1000" b="1">
                <a:latin typeface="Times New Roman"/>
                <a:cs typeface="Times New Roman"/>
              </a:rPr>
              <a:t>:</a:t>
            </a:r>
            <a:r>
              <a:rPr dirty="0" sz="1000" spc="210" b="1">
                <a:latin typeface="Times New Roman"/>
                <a:cs typeface="Times New Roman"/>
              </a:rPr>
              <a:t> </a:t>
            </a:r>
            <a:r>
              <a:rPr dirty="0" sz="1000" spc="25">
                <a:latin typeface="Times New Roman"/>
                <a:cs typeface="Times New Roman"/>
              </a:rPr>
              <a:t>The</a:t>
            </a:r>
            <a:r>
              <a:rPr dirty="0" sz="1000" spc="190">
                <a:latin typeface="Times New Roman"/>
                <a:cs typeface="Times New Roman"/>
              </a:rPr>
              <a:t> </a:t>
            </a:r>
            <a:r>
              <a:rPr dirty="0" sz="1000" spc="20">
                <a:latin typeface="Times New Roman"/>
                <a:cs typeface="Times New Roman"/>
              </a:rPr>
              <a:t>membrane</a:t>
            </a:r>
            <a:r>
              <a:rPr dirty="0" sz="1000" spc="165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of</a:t>
            </a:r>
            <a:r>
              <a:rPr dirty="0" sz="1000" spc="180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a</a:t>
            </a:r>
            <a:r>
              <a:rPr dirty="0" sz="1000" spc="190">
                <a:latin typeface="Times New Roman"/>
                <a:cs typeface="Times New Roman"/>
              </a:rPr>
              <a:t> </a:t>
            </a:r>
            <a:r>
              <a:rPr dirty="0" sz="1000" spc="15">
                <a:latin typeface="Times New Roman"/>
                <a:cs typeface="Times New Roman"/>
              </a:rPr>
              <a:t>neuron</a:t>
            </a:r>
            <a:r>
              <a:rPr dirty="0" sz="1000" spc="220">
                <a:latin typeface="Times New Roman"/>
                <a:cs typeface="Times New Roman"/>
              </a:rPr>
              <a:t> </a:t>
            </a:r>
            <a:r>
              <a:rPr dirty="0" sz="1000" spc="45">
                <a:latin typeface="Times New Roman"/>
                <a:cs typeface="Times New Roman"/>
              </a:rPr>
              <a:t>is </a:t>
            </a:r>
            <a:r>
              <a:rPr dirty="0" sz="1000" spc="-235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polarised.</a:t>
            </a:r>
            <a:endParaRPr sz="1000">
              <a:latin typeface="Times New Roman"/>
              <a:cs typeface="Times New Roman"/>
            </a:endParaRPr>
          </a:p>
          <a:p>
            <a:pPr marL="299085">
              <a:lnSpc>
                <a:spcPts val="1160"/>
              </a:lnSpc>
            </a:pPr>
            <a:r>
              <a:rPr dirty="0" sz="1000" spc="-5" b="1">
                <a:latin typeface="Times New Roman"/>
                <a:cs typeface="Times New Roman"/>
              </a:rPr>
              <a:t>R</a:t>
            </a:r>
            <a:r>
              <a:rPr dirty="0" sz="1000" spc="5" b="1">
                <a:latin typeface="Times New Roman"/>
                <a:cs typeface="Times New Roman"/>
              </a:rPr>
              <a:t>e</a:t>
            </a:r>
            <a:r>
              <a:rPr dirty="0" sz="1000" spc="-5" b="1">
                <a:latin typeface="Times New Roman"/>
                <a:cs typeface="Times New Roman"/>
              </a:rPr>
              <a:t>a</a:t>
            </a:r>
            <a:r>
              <a:rPr dirty="0" sz="1000" spc="-40" b="1">
                <a:latin typeface="Times New Roman"/>
                <a:cs typeface="Times New Roman"/>
              </a:rPr>
              <a:t>s</a:t>
            </a:r>
            <a:r>
              <a:rPr dirty="0" sz="1000" spc="-25" b="1">
                <a:latin typeface="Times New Roman"/>
                <a:cs typeface="Times New Roman"/>
              </a:rPr>
              <a:t>o</a:t>
            </a:r>
            <a:r>
              <a:rPr dirty="0" sz="1000" b="1">
                <a:latin typeface="Times New Roman"/>
                <a:cs typeface="Times New Roman"/>
              </a:rPr>
              <a:t>n</a:t>
            </a:r>
            <a:r>
              <a:rPr dirty="0" sz="1000" spc="-45" b="1">
                <a:latin typeface="Times New Roman"/>
                <a:cs typeface="Times New Roman"/>
              </a:rPr>
              <a:t> </a:t>
            </a:r>
            <a:r>
              <a:rPr dirty="0" sz="1000" b="1">
                <a:latin typeface="Times New Roman"/>
                <a:cs typeface="Times New Roman"/>
              </a:rPr>
              <a:t>:</a:t>
            </a:r>
            <a:r>
              <a:rPr dirty="0" sz="1000" spc="-50" b="1">
                <a:latin typeface="Times New Roman"/>
                <a:cs typeface="Times New Roman"/>
              </a:rPr>
              <a:t> </a:t>
            </a:r>
            <a:r>
              <a:rPr dirty="0" sz="1000" spc="-5">
                <a:latin typeface="Times New Roman"/>
                <a:cs typeface="Times New Roman"/>
              </a:rPr>
              <a:t>I</a:t>
            </a:r>
            <a:r>
              <a:rPr dirty="0" sz="1000" spc="-50">
                <a:latin typeface="Times New Roman"/>
                <a:cs typeface="Times New Roman"/>
              </a:rPr>
              <a:t>o</a:t>
            </a:r>
            <a:r>
              <a:rPr dirty="0" sz="1000">
                <a:latin typeface="Times New Roman"/>
                <a:cs typeface="Times New Roman"/>
              </a:rPr>
              <a:t>n</a:t>
            </a:r>
            <a:r>
              <a:rPr dirty="0" sz="1000" spc="-30">
                <a:latin typeface="Times New Roman"/>
                <a:cs typeface="Times New Roman"/>
              </a:rPr>
              <a:t> </a:t>
            </a:r>
            <a:r>
              <a:rPr dirty="0" sz="1000" spc="-20">
                <a:latin typeface="Times New Roman"/>
                <a:cs typeface="Times New Roman"/>
              </a:rPr>
              <a:t>c</a:t>
            </a:r>
            <a:r>
              <a:rPr dirty="0" sz="1000" spc="-5">
                <a:latin typeface="Times New Roman"/>
                <a:cs typeface="Times New Roman"/>
              </a:rPr>
              <a:t>h</a:t>
            </a:r>
            <a:r>
              <a:rPr dirty="0" sz="1000" spc="5">
                <a:latin typeface="Times New Roman"/>
                <a:cs typeface="Times New Roman"/>
              </a:rPr>
              <a:t>a</a:t>
            </a:r>
            <a:r>
              <a:rPr dirty="0" sz="1000" spc="20">
                <a:latin typeface="Times New Roman"/>
                <a:cs typeface="Times New Roman"/>
              </a:rPr>
              <a:t>nn</a:t>
            </a:r>
            <a:r>
              <a:rPr dirty="0" sz="1000" spc="-40">
                <a:latin typeface="Times New Roman"/>
                <a:cs typeface="Times New Roman"/>
              </a:rPr>
              <a:t>e</a:t>
            </a:r>
            <a:r>
              <a:rPr dirty="0" sz="1000" spc="5">
                <a:latin typeface="Times New Roman"/>
                <a:cs typeface="Times New Roman"/>
              </a:rPr>
              <a:t>l</a:t>
            </a:r>
            <a:r>
              <a:rPr dirty="0" sz="1000">
                <a:latin typeface="Times New Roman"/>
                <a:cs typeface="Times New Roman"/>
              </a:rPr>
              <a:t>s</a:t>
            </a:r>
            <a:r>
              <a:rPr dirty="0" sz="1000" spc="-70">
                <a:latin typeface="Times New Roman"/>
                <a:cs typeface="Times New Roman"/>
              </a:rPr>
              <a:t> </a:t>
            </a:r>
            <a:r>
              <a:rPr dirty="0" sz="1000" spc="-25">
                <a:latin typeface="Times New Roman"/>
                <a:cs typeface="Times New Roman"/>
              </a:rPr>
              <a:t>o</a:t>
            </a:r>
            <a:r>
              <a:rPr dirty="0" sz="1000">
                <a:latin typeface="Times New Roman"/>
                <a:cs typeface="Times New Roman"/>
              </a:rPr>
              <a:t>n</a:t>
            </a:r>
            <a:r>
              <a:rPr dirty="0" sz="1000" spc="-30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t</a:t>
            </a:r>
            <a:r>
              <a:rPr dirty="0" sz="1000" spc="20">
                <a:latin typeface="Times New Roman"/>
                <a:cs typeface="Times New Roman"/>
              </a:rPr>
              <a:t>h</a:t>
            </a:r>
            <a:r>
              <a:rPr dirty="0" sz="1000">
                <a:latin typeface="Times New Roman"/>
                <a:cs typeface="Times New Roman"/>
              </a:rPr>
              <a:t>e</a:t>
            </a:r>
            <a:r>
              <a:rPr dirty="0" sz="1000" spc="-100">
                <a:latin typeface="Times New Roman"/>
                <a:cs typeface="Times New Roman"/>
              </a:rPr>
              <a:t> </a:t>
            </a:r>
            <a:r>
              <a:rPr dirty="0" sz="1000" spc="20">
                <a:latin typeface="Times New Roman"/>
                <a:cs typeface="Times New Roman"/>
              </a:rPr>
              <a:t>n</a:t>
            </a:r>
            <a:r>
              <a:rPr dirty="0" sz="1000" spc="-20">
                <a:latin typeface="Times New Roman"/>
                <a:cs typeface="Times New Roman"/>
              </a:rPr>
              <a:t>e</a:t>
            </a:r>
            <a:r>
              <a:rPr dirty="0" sz="1000" spc="-5">
                <a:latin typeface="Times New Roman"/>
                <a:cs typeface="Times New Roman"/>
              </a:rPr>
              <a:t>u</a:t>
            </a:r>
            <a:r>
              <a:rPr dirty="0" sz="1000">
                <a:latin typeface="Times New Roman"/>
                <a:cs typeface="Times New Roman"/>
              </a:rPr>
              <a:t>r</a:t>
            </a:r>
            <a:r>
              <a:rPr dirty="0" sz="1000" spc="5">
                <a:latin typeface="Times New Roman"/>
                <a:cs typeface="Times New Roman"/>
              </a:rPr>
              <a:t>a</a:t>
            </a:r>
            <a:r>
              <a:rPr dirty="0" sz="1000">
                <a:latin typeface="Times New Roman"/>
                <a:cs typeface="Times New Roman"/>
              </a:rPr>
              <a:t>l</a:t>
            </a:r>
            <a:r>
              <a:rPr dirty="0" sz="1000" spc="-50">
                <a:latin typeface="Times New Roman"/>
                <a:cs typeface="Times New Roman"/>
              </a:rPr>
              <a:t> </a:t>
            </a:r>
            <a:r>
              <a:rPr dirty="0" sz="1000" spc="-20">
                <a:latin typeface="Times New Roman"/>
                <a:cs typeface="Times New Roman"/>
              </a:rPr>
              <a:t>me</a:t>
            </a:r>
            <a:r>
              <a:rPr dirty="0" sz="1000" spc="10">
                <a:latin typeface="Times New Roman"/>
                <a:cs typeface="Times New Roman"/>
              </a:rPr>
              <a:t>m</a:t>
            </a:r>
            <a:r>
              <a:rPr dirty="0" sz="1000" spc="-25">
                <a:latin typeface="Times New Roman"/>
                <a:cs typeface="Times New Roman"/>
              </a:rPr>
              <a:t>b</a:t>
            </a:r>
            <a:r>
              <a:rPr dirty="0" sz="1000">
                <a:latin typeface="Times New Roman"/>
                <a:cs typeface="Times New Roman"/>
              </a:rPr>
              <a:t>r</a:t>
            </a:r>
            <a:r>
              <a:rPr dirty="0" sz="1000" spc="5">
                <a:latin typeface="Times New Roman"/>
                <a:cs typeface="Times New Roman"/>
              </a:rPr>
              <a:t>a</a:t>
            </a:r>
            <a:r>
              <a:rPr dirty="0" sz="1000" spc="20">
                <a:latin typeface="Times New Roman"/>
                <a:cs typeface="Times New Roman"/>
              </a:rPr>
              <a:t>ne</a:t>
            </a:r>
            <a:endParaRPr sz="1000">
              <a:latin typeface="Times New Roman"/>
              <a:cs typeface="Times New Roman"/>
            </a:endParaRPr>
          </a:p>
          <a:p>
            <a:pPr marL="299085">
              <a:lnSpc>
                <a:spcPct val="100000"/>
              </a:lnSpc>
              <a:spcBef>
                <a:spcPts val="25"/>
              </a:spcBef>
            </a:pPr>
            <a:r>
              <a:rPr dirty="0" sz="1000" spc="5">
                <a:latin typeface="Times New Roman"/>
                <a:cs typeface="Times New Roman"/>
              </a:rPr>
              <a:t>a</a:t>
            </a:r>
            <a:r>
              <a:rPr dirty="0" sz="1000" spc="20">
                <a:latin typeface="Times New Roman"/>
                <a:cs typeface="Times New Roman"/>
              </a:rPr>
              <a:t>r</a:t>
            </a:r>
            <a:r>
              <a:rPr dirty="0" sz="1000">
                <a:latin typeface="Times New Roman"/>
                <a:cs typeface="Times New Roman"/>
              </a:rPr>
              <a:t>e</a:t>
            </a:r>
            <a:r>
              <a:rPr dirty="0" sz="1000" spc="-45">
                <a:latin typeface="Times New Roman"/>
                <a:cs typeface="Times New Roman"/>
              </a:rPr>
              <a:t> </a:t>
            </a:r>
            <a:r>
              <a:rPr dirty="0" sz="1000" spc="-20">
                <a:latin typeface="Times New Roman"/>
                <a:cs typeface="Times New Roman"/>
              </a:rPr>
              <a:t>se</a:t>
            </a:r>
            <a:r>
              <a:rPr dirty="0" sz="1000" spc="5">
                <a:latin typeface="Times New Roman"/>
                <a:cs typeface="Times New Roman"/>
              </a:rPr>
              <a:t>le</a:t>
            </a:r>
            <a:r>
              <a:rPr dirty="0" sz="1000" spc="-20">
                <a:latin typeface="Times New Roman"/>
                <a:cs typeface="Times New Roman"/>
              </a:rPr>
              <a:t>c</a:t>
            </a:r>
            <a:r>
              <a:rPr dirty="0" sz="1000" spc="5">
                <a:latin typeface="Times New Roman"/>
                <a:cs typeface="Times New Roman"/>
              </a:rPr>
              <a:t>tiv</a:t>
            </a:r>
            <a:r>
              <a:rPr dirty="0" sz="1000" spc="-25">
                <a:latin typeface="Times New Roman"/>
                <a:cs typeface="Times New Roman"/>
              </a:rPr>
              <a:t>e</a:t>
            </a:r>
            <a:r>
              <a:rPr dirty="0" sz="1000" spc="5">
                <a:latin typeface="Times New Roman"/>
                <a:cs typeface="Times New Roman"/>
              </a:rPr>
              <a:t>l</a:t>
            </a:r>
            <a:r>
              <a:rPr dirty="0" sz="1000">
                <a:latin typeface="Times New Roman"/>
                <a:cs typeface="Times New Roman"/>
              </a:rPr>
              <a:t>y</a:t>
            </a:r>
            <a:r>
              <a:rPr dirty="0" sz="1000" spc="-85">
                <a:latin typeface="Times New Roman"/>
                <a:cs typeface="Times New Roman"/>
              </a:rPr>
              <a:t> </a:t>
            </a:r>
            <a:r>
              <a:rPr dirty="0" sz="1000" spc="20">
                <a:latin typeface="Times New Roman"/>
                <a:cs typeface="Times New Roman"/>
              </a:rPr>
              <a:t>p</a:t>
            </a:r>
            <a:r>
              <a:rPr dirty="0" sz="1000" spc="-20">
                <a:latin typeface="Times New Roman"/>
                <a:cs typeface="Times New Roman"/>
              </a:rPr>
              <a:t>e</a:t>
            </a:r>
            <a:r>
              <a:rPr dirty="0" sz="1000" spc="20">
                <a:latin typeface="Times New Roman"/>
                <a:cs typeface="Times New Roman"/>
              </a:rPr>
              <a:t>r</a:t>
            </a:r>
            <a:r>
              <a:rPr dirty="0" sz="1000" spc="10">
                <a:latin typeface="Times New Roman"/>
                <a:cs typeface="Times New Roman"/>
              </a:rPr>
              <a:t>m</a:t>
            </a:r>
            <a:r>
              <a:rPr dirty="0" sz="1000" spc="-20">
                <a:latin typeface="Times New Roman"/>
                <a:cs typeface="Times New Roman"/>
              </a:rPr>
              <a:t>e</a:t>
            </a:r>
            <a:r>
              <a:rPr dirty="0" sz="1000" spc="30">
                <a:latin typeface="Times New Roman"/>
                <a:cs typeface="Times New Roman"/>
              </a:rPr>
              <a:t>a</a:t>
            </a:r>
            <a:r>
              <a:rPr dirty="0" sz="1000" spc="-25">
                <a:latin typeface="Times New Roman"/>
                <a:cs typeface="Times New Roman"/>
              </a:rPr>
              <a:t>b</a:t>
            </a:r>
            <a:r>
              <a:rPr dirty="0" sz="1000" spc="5">
                <a:latin typeface="Times New Roman"/>
                <a:cs typeface="Times New Roman"/>
              </a:rPr>
              <a:t>l</a:t>
            </a:r>
            <a:r>
              <a:rPr dirty="0" sz="1000">
                <a:latin typeface="Times New Roman"/>
                <a:cs typeface="Times New Roman"/>
              </a:rPr>
              <a:t>e</a:t>
            </a:r>
            <a:r>
              <a:rPr dirty="0" sz="1000" spc="-75">
                <a:latin typeface="Times New Roman"/>
                <a:cs typeface="Times New Roman"/>
              </a:rPr>
              <a:t> </a:t>
            </a:r>
            <a:r>
              <a:rPr dirty="0" sz="1000" spc="30">
                <a:latin typeface="Times New Roman"/>
                <a:cs typeface="Times New Roman"/>
              </a:rPr>
              <a:t>t</a:t>
            </a:r>
            <a:r>
              <a:rPr dirty="0" sz="1000">
                <a:latin typeface="Times New Roman"/>
                <a:cs typeface="Times New Roman"/>
              </a:rPr>
              <a:t>o</a:t>
            </a:r>
            <a:r>
              <a:rPr dirty="0" sz="1000" spc="-60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di</a:t>
            </a:r>
            <a:r>
              <a:rPr dirty="0" sz="1000" spc="-10">
                <a:latin typeface="Times New Roman"/>
                <a:cs typeface="Times New Roman"/>
              </a:rPr>
              <a:t>f</a:t>
            </a:r>
            <a:r>
              <a:rPr dirty="0" sz="1000" spc="-25">
                <a:latin typeface="Times New Roman"/>
                <a:cs typeface="Times New Roman"/>
              </a:rPr>
              <a:t>f</a:t>
            </a:r>
            <a:r>
              <a:rPr dirty="0" sz="1000" spc="-20">
                <a:latin typeface="Times New Roman"/>
                <a:cs typeface="Times New Roman"/>
              </a:rPr>
              <a:t>e</a:t>
            </a:r>
            <a:r>
              <a:rPr dirty="0" sz="1000" spc="20">
                <a:latin typeface="Times New Roman"/>
                <a:cs typeface="Times New Roman"/>
              </a:rPr>
              <a:t>r</a:t>
            </a:r>
            <a:r>
              <a:rPr dirty="0" sz="1000" spc="5">
                <a:latin typeface="Times New Roman"/>
                <a:cs typeface="Times New Roman"/>
              </a:rPr>
              <a:t>e</a:t>
            </a:r>
            <a:r>
              <a:rPr dirty="0" sz="1000" spc="20">
                <a:latin typeface="Times New Roman"/>
                <a:cs typeface="Times New Roman"/>
              </a:rPr>
              <a:t>n</a:t>
            </a:r>
            <a:r>
              <a:rPr dirty="0" sz="1000">
                <a:latin typeface="Times New Roman"/>
                <a:cs typeface="Times New Roman"/>
              </a:rPr>
              <a:t>t</a:t>
            </a:r>
            <a:r>
              <a:rPr dirty="0" sz="1000" spc="-45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i</a:t>
            </a:r>
            <a:r>
              <a:rPr dirty="0" sz="1000" spc="-10">
                <a:latin typeface="Times New Roman"/>
                <a:cs typeface="Times New Roman"/>
              </a:rPr>
              <a:t>o</a:t>
            </a:r>
            <a:r>
              <a:rPr dirty="0" sz="1000" spc="20">
                <a:latin typeface="Times New Roman"/>
                <a:cs typeface="Times New Roman"/>
              </a:rPr>
              <a:t>n</a:t>
            </a:r>
            <a:r>
              <a:rPr dirty="0" sz="1000" spc="-10">
                <a:latin typeface="Times New Roman"/>
                <a:cs typeface="Times New Roman"/>
              </a:rPr>
              <a:t>s</a:t>
            </a:r>
            <a:r>
              <a:rPr dirty="0" sz="1000">
                <a:latin typeface="Times New Roman"/>
                <a:cs typeface="Times New Roman"/>
              </a:rPr>
              <a:t>.</a:t>
            </a:r>
            <a:endParaRPr sz="1000">
              <a:latin typeface="Times New Roman"/>
              <a:cs typeface="Times New Roman"/>
            </a:endParaRPr>
          </a:p>
          <a:p>
            <a:pPr marL="299085" marR="12065" indent="-287020">
              <a:lnSpc>
                <a:spcPct val="101600"/>
              </a:lnSpc>
              <a:spcBef>
                <a:spcPts val="5"/>
              </a:spcBef>
              <a:buAutoNum type="arabicPeriod" startAt="12"/>
              <a:tabLst>
                <a:tab pos="299720" algn="l"/>
              </a:tabLst>
            </a:pPr>
            <a:r>
              <a:rPr dirty="0" sz="1000" b="1">
                <a:latin typeface="Times New Roman"/>
                <a:cs typeface="Times New Roman"/>
              </a:rPr>
              <a:t>Assertion</a:t>
            </a:r>
            <a:r>
              <a:rPr dirty="0" sz="1000" spc="5" b="1">
                <a:latin typeface="Times New Roman"/>
                <a:cs typeface="Times New Roman"/>
              </a:rPr>
              <a:t> </a:t>
            </a:r>
            <a:r>
              <a:rPr dirty="0" sz="1000" b="1">
                <a:latin typeface="Times New Roman"/>
                <a:cs typeface="Times New Roman"/>
              </a:rPr>
              <a:t>:</a:t>
            </a:r>
            <a:r>
              <a:rPr dirty="0" sz="1000" spc="10" b="1">
                <a:latin typeface="Times New Roman"/>
                <a:cs typeface="Times New Roman"/>
              </a:rPr>
              <a:t> </a:t>
            </a:r>
            <a:r>
              <a:rPr dirty="0" sz="1000" spc="10">
                <a:latin typeface="Times New Roman"/>
                <a:cs typeface="Times New Roman"/>
              </a:rPr>
              <a:t>The</a:t>
            </a:r>
            <a:r>
              <a:rPr dirty="0" sz="1000" spc="5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presynaptic</a:t>
            </a:r>
            <a:r>
              <a:rPr dirty="0" sz="1000" spc="-15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neuron</a:t>
            </a:r>
            <a:r>
              <a:rPr dirty="0" sz="1000" spc="20">
                <a:latin typeface="Times New Roman"/>
                <a:cs typeface="Times New Roman"/>
              </a:rPr>
              <a:t> </a:t>
            </a:r>
            <a:r>
              <a:rPr dirty="0" sz="1000" spc="10">
                <a:latin typeface="Times New Roman"/>
                <a:cs typeface="Times New Roman"/>
              </a:rPr>
              <a:t>transmits </a:t>
            </a:r>
            <a:r>
              <a:rPr dirty="0" sz="1000" spc="-235">
                <a:latin typeface="Times New Roman"/>
                <a:cs typeface="Times New Roman"/>
              </a:rPr>
              <a:t> </a:t>
            </a:r>
            <a:r>
              <a:rPr dirty="0" sz="1000" spc="30">
                <a:latin typeface="Times New Roman"/>
                <a:cs typeface="Times New Roman"/>
              </a:rPr>
              <a:t>an</a:t>
            </a:r>
            <a:r>
              <a:rPr dirty="0" sz="1000" spc="265">
                <a:latin typeface="Times New Roman"/>
                <a:cs typeface="Times New Roman"/>
              </a:rPr>
              <a:t> </a:t>
            </a:r>
            <a:r>
              <a:rPr dirty="0" sz="1000" spc="45">
                <a:latin typeface="Times New Roman"/>
                <a:cs typeface="Times New Roman"/>
              </a:rPr>
              <a:t>impulse</a:t>
            </a:r>
            <a:r>
              <a:rPr dirty="0" sz="1000" spc="229">
                <a:latin typeface="Times New Roman"/>
                <a:cs typeface="Times New Roman"/>
              </a:rPr>
              <a:t> </a:t>
            </a:r>
            <a:r>
              <a:rPr dirty="0" sz="1000" spc="45">
                <a:latin typeface="Times New Roman"/>
                <a:cs typeface="Times New Roman"/>
              </a:rPr>
              <a:t>(action</a:t>
            </a:r>
            <a:r>
              <a:rPr dirty="0" sz="1000" spc="250">
                <a:latin typeface="Times New Roman"/>
                <a:cs typeface="Times New Roman"/>
              </a:rPr>
              <a:t> </a:t>
            </a:r>
            <a:r>
              <a:rPr dirty="0" sz="1000" spc="50">
                <a:latin typeface="Times New Roman"/>
                <a:cs typeface="Times New Roman"/>
              </a:rPr>
              <a:t>potential)</a:t>
            </a:r>
            <a:r>
              <a:rPr dirty="0" sz="1000" spc="250">
                <a:latin typeface="Times New Roman"/>
                <a:cs typeface="Times New Roman"/>
              </a:rPr>
              <a:t> </a:t>
            </a:r>
            <a:r>
              <a:rPr dirty="0" sz="1000" spc="35">
                <a:latin typeface="Times New Roman"/>
                <a:cs typeface="Times New Roman"/>
              </a:rPr>
              <a:t>across</a:t>
            </a:r>
            <a:r>
              <a:rPr dirty="0" sz="1000" spc="250">
                <a:latin typeface="Times New Roman"/>
                <a:cs typeface="Times New Roman"/>
              </a:rPr>
              <a:t> </a:t>
            </a:r>
            <a:r>
              <a:rPr dirty="0" sz="1000" spc="45">
                <a:latin typeface="Times New Roman"/>
                <a:cs typeface="Times New Roman"/>
              </a:rPr>
              <a:t>the </a:t>
            </a:r>
            <a:r>
              <a:rPr dirty="0" sz="1000" spc="-235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synaptic</a:t>
            </a:r>
            <a:r>
              <a:rPr dirty="0" sz="1000" spc="40">
                <a:latin typeface="Times New Roman"/>
                <a:cs typeface="Times New Roman"/>
              </a:rPr>
              <a:t> </a:t>
            </a:r>
            <a:r>
              <a:rPr dirty="0" sz="1000" spc="-5">
                <a:latin typeface="Times New Roman"/>
                <a:cs typeface="Times New Roman"/>
              </a:rPr>
              <a:t>cleft</a:t>
            </a:r>
            <a:r>
              <a:rPr dirty="0" sz="1000" spc="70">
                <a:latin typeface="Times New Roman"/>
                <a:cs typeface="Times New Roman"/>
              </a:rPr>
              <a:t> </a:t>
            </a:r>
            <a:r>
              <a:rPr dirty="0" sz="1000" spc="15">
                <a:latin typeface="Times New Roman"/>
                <a:cs typeface="Times New Roman"/>
              </a:rPr>
              <a:t>to</a:t>
            </a:r>
            <a:r>
              <a:rPr dirty="0" sz="1000" spc="10">
                <a:latin typeface="Times New Roman"/>
                <a:cs typeface="Times New Roman"/>
              </a:rPr>
              <a:t> the</a:t>
            </a:r>
            <a:r>
              <a:rPr dirty="0" sz="1000" spc="65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postsynaptic</a:t>
            </a:r>
            <a:r>
              <a:rPr dirty="0" sz="1000" spc="65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neuron. </a:t>
            </a:r>
            <a:r>
              <a:rPr dirty="0" sz="1000" spc="10">
                <a:latin typeface="Times New Roman"/>
                <a:cs typeface="Times New Roman"/>
              </a:rPr>
              <a:t> </a:t>
            </a:r>
            <a:r>
              <a:rPr dirty="0" sz="1000" b="1">
                <a:latin typeface="Times New Roman"/>
                <a:cs typeface="Times New Roman"/>
              </a:rPr>
              <a:t>Reason</a:t>
            </a:r>
            <a:r>
              <a:rPr dirty="0" sz="1000" spc="45" b="1">
                <a:latin typeface="Times New Roman"/>
                <a:cs typeface="Times New Roman"/>
              </a:rPr>
              <a:t> </a:t>
            </a:r>
            <a:r>
              <a:rPr dirty="0" sz="1000" b="1">
                <a:latin typeface="Times New Roman"/>
                <a:cs typeface="Times New Roman"/>
              </a:rPr>
              <a:t>:</a:t>
            </a:r>
            <a:r>
              <a:rPr dirty="0" sz="1000" spc="40" b="1">
                <a:latin typeface="Times New Roman"/>
                <a:cs typeface="Times New Roman"/>
              </a:rPr>
              <a:t> </a:t>
            </a:r>
            <a:r>
              <a:rPr dirty="0" sz="1000" spc="-5">
                <a:latin typeface="Times New Roman"/>
                <a:cs typeface="Times New Roman"/>
              </a:rPr>
              <a:t>For</a:t>
            </a:r>
            <a:r>
              <a:rPr dirty="0" sz="1000" spc="75">
                <a:latin typeface="Times New Roman"/>
                <a:cs typeface="Times New Roman"/>
              </a:rPr>
              <a:t> </a:t>
            </a:r>
            <a:r>
              <a:rPr dirty="0" sz="1000" spc="10">
                <a:latin typeface="Times New Roman"/>
                <a:cs typeface="Times New Roman"/>
              </a:rPr>
              <a:t>the</a:t>
            </a:r>
            <a:r>
              <a:rPr dirty="0" sz="1000" spc="45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transmission</a:t>
            </a:r>
            <a:r>
              <a:rPr dirty="0" sz="1000" spc="50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of</a:t>
            </a:r>
            <a:r>
              <a:rPr dirty="0" sz="1000" spc="45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impulses</a:t>
            </a:r>
            <a:r>
              <a:rPr dirty="0" sz="1000" spc="50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at </a:t>
            </a:r>
            <a:r>
              <a:rPr dirty="0" sz="1000" spc="-235">
                <a:latin typeface="Times New Roman"/>
                <a:cs typeface="Times New Roman"/>
              </a:rPr>
              <a:t> </a:t>
            </a:r>
            <a:r>
              <a:rPr dirty="0" sz="1000" spc="-20">
                <a:latin typeface="Times New Roman"/>
                <a:cs typeface="Times New Roman"/>
              </a:rPr>
              <a:t>s</a:t>
            </a:r>
            <a:r>
              <a:rPr dirty="0" sz="1000" spc="-65">
                <a:latin typeface="Times New Roman"/>
                <a:cs typeface="Times New Roman"/>
              </a:rPr>
              <a:t>y</a:t>
            </a:r>
            <a:r>
              <a:rPr dirty="0" sz="1000" spc="20">
                <a:latin typeface="Times New Roman"/>
                <a:cs typeface="Times New Roman"/>
              </a:rPr>
              <a:t>n</a:t>
            </a:r>
            <a:r>
              <a:rPr dirty="0" sz="1000" spc="5">
                <a:latin typeface="Times New Roman"/>
                <a:cs typeface="Times New Roman"/>
              </a:rPr>
              <a:t>a</a:t>
            </a:r>
            <a:r>
              <a:rPr dirty="0" sz="1000" spc="-20">
                <a:latin typeface="Times New Roman"/>
                <a:cs typeface="Times New Roman"/>
              </a:rPr>
              <a:t>ps</a:t>
            </a:r>
            <a:r>
              <a:rPr dirty="0" sz="1000" spc="-40">
                <a:latin typeface="Times New Roman"/>
                <a:cs typeface="Times New Roman"/>
              </a:rPr>
              <a:t>e</a:t>
            </a:r>
            <a:r>
              <a:rPr dirty="0" sz="1000">
                <a:latin typeface="Times New Roman"/>
                <a:cs typeface="Times New Roman"/>
              </a:rPr>
              <a:t>,</a:t>
            </a:r>
            <a:r>
              <a:rPr dirty="0" sz="1000" spc="-50">
                <a:latin typeface="Times New Roman"/>
                <a:cs typeface="Times New Roman"/>
              </a:rPr>
              <a:t> </a:t>
            </a:r>
            <a:r>
              <a:rPr dirty="0" sz="1000" spc="-40">
                <a:latin typeface="Times New Roman"/>
                <a:cs typeface="Times New Roman"/>
              </a:rPr>
              <a:t>c</a:t>
            </a:r>
            <a:r>
              <a:rPr dirty="0" sz="1000" spc="20">
                <a:latin typeface="Times New Roman"/>
                <a:cs typeface="Times New Roman"/>
              </a:rPr>
              <a:t>h</a:t>
            </a:r>
            <a:r>
              <a:rPr dirty="0" sz="1000" spc="-20">
                <a:latin typeface="Times New Roman"/>
                <a:cs typeface="Times New Roman"/>
              </a:rPr>
              <a:t>em</a:t>
            </a:r>
            <a:r>
              <a:rPr dirty="0" sz="1000" spc="5">
                <a:latin typeface="Times New Roman"/>
                <a:cs typeface="Times New Roman"/>
              </a:rPr>
              <a:t>i</a:t>
            </a:r>
            <a:r>
              <a:rPr dirty="0" sz="1000" spc="-40">
                <a:latin typeface="Times New Roman"/>
                <a:cs typeface="Times New Roman"/>
              </a:rPr>
              <a:t>c</a:t>
            </a:r>
            <a:r>
              <a:rPr dirty="0" sz="1000" spc="5">
                <a:latin typeface="Times New Roman"/>
                <a:cs typeface="Times New Roman"/>
              </a:rPr>
              <a:t>al</a:t>
            </a:r>
            <a:r>
              <a:rPr dirty="0" sz="1000">
                <a:latin typeface="Times New Roman"/>
                <a:cs typeface="Times New Roman"/>
              </a:rPr>
              <a:t>s</a:t>
            </a:r>
            <a:r>
              <a:rPr dirty="0" sz="1000" spc="-95">
                <a:latin typeface="Times New Roman"/>
                <a:cs typeface="Times New Roman"/>
              </a:rPr>
              <a:t> </a:t>
            </a:r>
            <a:r>
              <a:rPr dirty="0" sz="1000" spc="-20">
                <a:latin typeface="Times New Roman"/>
                <a:cs typeface="Times New Roman"/>
              </a:rPr>
              <a:t>ca</a:t>
            </a:r>
            <a:r>
              <a:rPr dirty="0" sz="1000" spc="5">
                <a:latin typeface="Times New Roman"/>
                <a:cs typeface="Times New Roman"/>
              </a:rPr>
              <a:t>l</a:t>
            </a:r>
            <a:r>
              <a:rPr dirty="0" sz="1000" spc="-20">
                <a:latin typeface="Times New Roman"/>
                <a:cs typeface="Times New Roman"/>
              </a:rPr>
              <a:t>le</a:t>
            </a:r>
            <a:r>
              <a:rPr dirty="0" sz="1000">
                <a:latin typeface="Times New Roman"/>
                <a:cs typeface="Times New Roman"/>
              </a:rPr>
              <a:t>d</a:t>
            </a:r>
            <a:r>
              <a:rPr dirty="0" sz="1000" spc="-60">
                <a:latin typeface="Times New Roman"/>
                <a:cs typeface="Times New Roman"/>
              </a:rPr>
              <a:t> </a:t>
            </a:r>
            <a:r>
              <a:rPr dirty="0" sz="1000" spc="20">
                <a:latin typeface="Times New Roman"/>
                <a:cs typeface="Times New Roman"/>
              </a:rPr>
              <a:t>n</a:t>
            </a:r>
            <a:r>
              <a:rPr dirty="0" sz="1000" spc="-20">
                <a:latin typeface="Times New Roman"/>
                <a:cs typeface="Times New Roman"/>
              </a:rPr>
              <a:t>eu</a:t>
            </a:r>
            <a:r>
              <a:rPr dirty="0" sz="1000" spc="15">
                <a:latin typeface="Times New Roman"/>
                <a:cs typeface="Times New Roman"/>
              </a:rPr>
              <a:t>r</a:t>
            </a:r>
            <a:r>
              <a:rPr dirty="0" sz="1000" spc="-20">
                <a:latin typeface="Times New Roman"/>
                <a:cs typeface="Times New Roman"/>
              </a:rPr>
              <a:t>ot</a:t>
            </a:r>
            <a:r>
              <a:rPr dirty="0" sz="1000" spc="10">
                <a:latin typeface="Times New Roman"/>
                <a:cs typeface="Times New Roman"/>
              </a:rPr>
              <a:t>r</a:t>
            </a:r>
            <a:r>
              <a:rPr dirty="0" sz="1000" spc="-20">
                <a:latin typeface="Times New Roman"/>
                <a:cs typeface="Times New Roman"/>
              </a:rPr>
              <a:t>a</a:t>
            </a:r>
            <a:r>
              <a:rPr dirty="0" sz="1000" spc="20">
                <a:latin typeface="Times New Roman"/>
                <a:cs typeface="Times New Roman"/>
              </a:rPr>
              <a:t>n</a:t>
            </a:r>
            <a:r>
              <a:rPr dirty="0" sz="1000" spc="-20">
                <a:latin typeface="Times New Roman"/>
                <a:cs typeface="Times New Roman"/>
              </a:rPr>
              <a:t>sm</a:t>
            </a:r>
            <a:r>
              <a:rPr dirty="0" sz="1000" spc="10">
                <a:latin typeface="Times New Roman"/>
                <a:cs typeface="Times New Roman"/>
              </a:rPr>
              <a:t>i</a:t>
            </a:r>
            <a:r>
              <a:rPr dirty="0" sz="1000" spc="5">
                <a:latin typeface="Times New Roman"/>
                <a:cs typeface="Times New Roman"/>
              </a:rPr>
              <a:t>t</a:t>
            </a:r>
            <a:r>
              <a:rPr dirty="0" sz="1000" spc="-20">
                <a:latin typeface="Times New Roman"/>
                <a:cs typeface="Times New Roman"/>
              </a:rPr>
              <a:t>te</a:t>
            </a:r>
            <a:r>
              <a:rPr dirty="0" sz="1000" spc="-5">
                <a:latin typeface="Times New Roman"/>
                <a:cs typeface="Times New Roman"/>
              </a:rPr>
              <a:t>r</a:t>
            </a:r>
            <a:r>
              <a:rPr dirty="0" sz="1000">
                <a:latin typeface="Times New Roman"/>
                <a:cs typeface="Times New Roman"/>
              </a:rPr>
              <a:t>s</a:t>
            </a:r>
            <a:r>
              <a:rPr dirty="0" sz="1000" spc="-75">
                <a:latin typeface="Times New Roman"/>
                <a:cs typeface="Times New Roman"/>
              </a:rPr>
              <a:t> </a:t>
            </a:r>
            <a:r>
              <a:rPr dirty="0" sz="1000" spc="-20">
                <a:latin typeface="Times New Roman"/>
                <a:cs typeface="Times New Roman"/>
              </a:rPr>
              <a:t>a</a:t>
            </a:r>
            <a:r>
              <a:rPr dirty="0" sz="1000" spc="30">
                <a:latin typeface="Times New Roman"/>
                <a:cs typeface="Times New Roman"/>
              </a:rPr>
              <a:t>r</a:t>
            </a:r>
            <a:r>
              <a:rPr dirty="0" sz="1000">
                <a:latin typeface="Times New Roman"/>
                <a:cs typeface="Times New Roman"/>
              </a:rPr>
              <a:t>e  </a:t>
            </a:r>
            <a:r>
              <a:rPr dirty="0" sz="1000" spc="5">
                <a:latin typeface="Times New Roman"/>
                <a:cs typeface="Times New Roman"/>
              </a:rPr>
              <a:t>responsible.</a:t>
            </a:r>
            <a:endParaRPr sz="1000">
              <a:latin typeface="Times New Roman"/>
              <a:cs typeface="Times New Roman"/>
            </a:endParaRPr>
          </a:p>
          <a:p>
            <a:pPr marL="299085" marR="14604" indent="-287020">
              <a:lnSpc>
                <a:spcPct val="102000"/>
              </a:lnSpc>
              <a:buAutoNum type="arabicPeriod" startAt="12"/>
              <a:tabLst>
                <a:tab pos="299720" algn="l"/>
              </a:tabLst>
            </a:pPr>
            <a:r>
              <a:rPr dirty="0" sz="1000" spc="5" b="1">
                <a:latin typeface="Times New Roman"/>
                <a:cs typeface="Times New Roman"/>
              </a:rPr>
              <a:t>A</a:t>
            </a:r>
            <a:r>
              <a:rPr dirty="0" sz="1000" spc="-20" b="1">
                <a:latin typeface="Times New Roman"/>
                <a:cs typeface="Times New Roman"/>
              </a:rPr>
              <a:t>s</a:t>
            </a:r>
            <a:r>
              <a:rPr dirty="0" sz="1000" b="1">
                <a:latin typeface="Times New Roman"/>
                <a:cs typeface="Times New Roman"/>
              </a:rPr>
              <a:t>s</a:t>
            </a:r>
            <a:r>
              <a:rPr dirty="0" sz="1000" spc="20" b="1">
                <a:latin typeface="Times New Roman"/>
                <a:cs typeface="Times New Roman"/>
              </a:rPr>
              <a:t>e</a:t>
            </a:r>
            <a:r>
              <a:rPr dirty="0" sz="1000" b="1">
                <a:latin typeface="Times New Roman"/>
                <a:cs typeface="Times New Roman"/>
              </a:rPr>
              <a:t>rt</a:t>
            </a:r>
            <a:r>
              <a:rPr dirty="0" sz="1000" spc="15" b="1">
                <a:latin typeface="Times New Roman"/>
                <a:cs typeface="Times New Roman"/>
              </a:rPr>
              <a:t>i</a:t>
            </a:r>
            <a:r>
              <a:rPr dirty="0" sz="1000" spc="-25" b="1">
                <a:latin typeface="Times New Roman"/>
                <a:cs typeface="Times New Roman"/>
              </a:rPr>
              <a:t>o</a:t>
            </a:r>
            <a:r>
              <a:rPr dirty="0" sz="1000" b="1">
                <a:latin typeface="Times New Roman"/>
                <a:cs typeface="Times New Roman"/>
              </a:rPr>
              <a:t>n</a:t>
            </a:r>
            <a:r>
              <a:rPr dirty="0" sz="1000" spc="-45" b="1">
                <a:latin typeface="Times New Roman"/>
                <a:cs typeface="Times New Roman"/>
              </a:rPr>
              <a:t> </a:t>
            </a:r>
            <a:r>
              <a:rPr dirty="0" sz="1000" b="1">
                <a:latin typeface="Times New Roman"/>
                <a:cs typeface="Times New Roman"/>
              </a:rPr>
              <a:t>:</a:t>
            </a:r>
            <a:r>
              <a:rPr dirty="0" sz="1000" spc="-35" b="1">
                <a:latin typeface="Times New Roman"/>
                <a:cs typeface="Times New Roman"/>
              </a:rPr>
              <a:t> </a:t>
            </a:r>
            <a:r>
              <a:rPr dirty="0" sz="1000" spc="-20">
                <a:latin typeface="Times New Roman"/>
                <a:cs typeface="Times New Roman"/>
              </a:rPr>
              <a:t>Ne</a:t>
            </a:r>
            <a:r>
              <a:rPr dirty="0" sz="1000" spc="5">
                <a:latin typeface="Times New Roman"/>
                <a:cs typeface="Times New Roman"/>
              </a:rPr>
              <a:t>u</a:t>
            </a:r>
            <a:r>
              <a:rPr dirty="0" sz="1000" spc="20">
                <a:latin typeface="Times New Roman"/>
                <a:cs typeface="Times New Roman"/>
              </a:rPr>
              <a:t>r</a:t>
            </a:r>
            <a:r>
              <a:rPr dirty="0" sz="1000" spc="-20">
                <a:latin typeface="Times New Roman"/>
                <a:cs typeface="Times New Roman"/>
              </a:rPr>
              <a:t>o</a:t>
            </a:r>
            <a:r>
              <a:rPr dirty="0" sz="1000" spc="10">
                <a:latin typeface="Times New Roman"/>
                <a:cs typeface="Times New Roman"/>
              </a:rPr>
              <a:t>n</a:t>
            </a:r>
            <a:r>
              <a:rPr dirty="0" sz="1000">
                <a:latin typeface="Times New Roman"/>
                <a:cs typeface="Times New Roman"/>
              </a:rPr>
              <a:t>s</a:t>
            </a:r>
            <a:r>
              <a:rPr dirty="0" sz="1000" spc="-70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a</a:t>
            </a:r>
            <a:r>
              <a:rPr dirty="0" sz="1000" spc="20">
                <a:latin typeface="Times New Roman"/>
                <a:cs typeface="Times New Roman"/>
              </a:rPr>
              <a:t>r</a:t>
            </a:r>
            <a:r>
              <a:rPr dirty="0" sz="1000">
                <a:latin typeface="Times New Roman"/>
                <a:cs typeface="Times New Roman"/>
              </a:rPr>
              <a:t>e</a:t>
            </a:r>
            <a:r>
              <a:rPr dirty="0" sz="1000" spc="-55">
                <a:latin typeface="Times New Roman"/>
                <a:cs typeface="Times New Roman"/>
              </a:rPr>
              <a:t> </a:t>
            </a:r>
            <a:r>
              <a:rPr dirty="0" sz="1000" spc="-20">
                <a:latin typeface="Times New Roman"/>
                <a:cs typeface="Times New Roman"/>
              </a:rPr>
              <a:t>e</a:t>
            </a:r>
            <a:r>
              <a:rPr dirty="0" sz="1000" spc="20">
                <a:latin typeface="Times New Roman"/>
                <a:cs typeface="Times New Roman"/>
              </a:rPr>
              <a:t>x</a:t>
            </a:r>
            <a:r>
              <a:rPr dirty="0" sz="1000" spc="-20">
                <a:latin typeface="Times New Roman"/>
                <a:cs typeface="Times New Roman"/>
              </a:rPr>
              <a:t>c</a:t>
            </a:r>
            <a:r>
              <a:rPr dirty="0" sz="1000" spc="5">
                <a:latin typeface="Times New Roman"/>
                <a:cs typeface="Times New Roman"/>
              </a:rPr>
              <a:t>ita</a:t>
            </a:r>
            <a:r>
              <a:rPr dirty="0" sz="1000" spc="-20">
                <a:latin typeface="Times New Roman"/>
                <a:cs typeface="Times New Roman"/>
              </a:rPr>
              <a:t>bl</a:t>
            </a:r>
            <a:r>
              <a:rPr dirty="0" sz="1000">
                <a:latin typeface="Times New Roman"/>
                <a:cs typeface="Times New Roman"/>
              </a:rPr>
              <a:t>e</a:t>
            </a:r>
            <a:r>
              <a:rPr dirty="0" sz="1000" spc="-70">
                <a:latin typeface="Times New Roman"/>
                <a:cs typeface="Times New Roman"/>
              </a:rPr>
              <a:t> </a:t>
            </a:r>
            <a:r>
              <a:rPr dirty="0" sz="1000" spc="-20">
                <a:latin typeface="Times New Roman"/>
                <a:cs typeface="Times New Roman"/>
              </a:rPr>
              <a:t>ce</a:t>
            </a:r>
            <a:r>
              <a:rPr dirty="0" sz="1000" spc="10">
                <a:latin typeface="Times New Roman"/>
                <a:cs typeface="Times New Roman"/>
              </a:rPr>
              <a:t>l</a:t>
            </a:r>
            <a:r>
              <a:rPr dirty="0" sz="1000" spc="5">
                <a:latin typeface="Times New Roman"/>
                <a:cs typeface="Times New Roman"/>
              </a:rPr>
              <a:t>l</a:t>
            </a:r>
            <a:r>
              <a:rPr dirty="0" sz="1000" spc="-20">
                <a:latin typeface="Times New Roman"/>
                <a:cs typeface="Times New Roman"/>
              </a:rPr>
              <a:t>s.  </a:t>
            </a:r>
            <a:r>
              <a:rPr dirty="0" sz="1000" spc="25" b="1">
                <a:latin typeface="Times New Roman"/>
                <a:cs typeface="Times New Roman"/>
              </a:rPr>
              <a:t>Reason</a:t>
            </a:r>
            <a:r>
              <a:rPr dirty="0" sz="1000" spc="190" b="1">
                <a:latin typeface="Times New Roman"/>
                <a:cs typeface="Times New Roman"/>
              </a:rPr>
              <a:t> </a:t>
            </a:r>
            <a:r>
              <a:rPr dirty="0" sz="1000" b="1">
                <a:latin typeface="Times New Roman"/>
                <a:cs typeface="Times New Roman"/>
              </a:rPr>
              <a:t>:</a:t>
            </a:r>
            <a:r>
              <a:rPr dirty="0" sz="1000" spc="225" b="1">
                <a:latin typeface="Times New Roman"/>
                <a:cs typeface="Times New Roman"/>
              </a:rPr>
              <a:t> </a:t>
            </a:r>
            <a:r>
              <a:rPr dirty="0" sz="1000" spc="35">
                <a:latin typeface="Times New Roman"/>
                <a:cs typeface="Times New Roman"/>
              </a:rPr>
              <a:t>The</a:t>
            </a:r>
            <a:r>
              <a:rPr dirty="0" sz="1000" spc="185">
                <a:latin typeface="Times New Roman"/>
                <a:cs typeface="Times New Roman"/>
              </a:rPr>
              <a:t> </a:t>
            </a:r>
            <a:r>
              <a:rPr dirty="0" sz="1000" spc="35">
                <a:latin typeface="Times New Roman"/>
                <a:cs typeface="Times New Roman"/>
              </a:rPr>
              <a:t>membrane</a:t>
            </a:r>
            <a:r>
              <a:rPr dirty="0" sz="1000" spc="190">
                <a:latin typeface="Times New Roman"/>
                <a:cs typeface="Times New Roman"/>
              </a:rPr>
              <a:t> </a:t>
            </a:r>
            <a:r>
              <a:rPr dirty="0" sz="1000" spc="10">
                <a:latin typeface="Times New Roman"/>
                <a:cs typeface="Times New Roman"/>
              </a:rPr>
              <a:t>of</a:t>
            </a:r>
            <a:r>
              <a:rPr dirty="0" sz="1000" spc="200">
                <a:latin typeface="Times New Roman"/>
                <a:cs typeface="Times New Roman"/>
              </a:rPr>
              <a:t> </a:t>
            </a:r>
            <a:r>
              <a:rPr dirty="0" sz="1000" spc="35">
                <a:latin typeface="Times New Roman"/>
                <a:cs typeface="Times New Roman"/>
              </a:rPr>
              <a:t>neurons</a:t>
            </a:r>
            <a:r>
              <a:rPr dirty="0" sz="1000" spc="190">
                <a:latin typeface="Times New Roman"/>
                <a:cs typeface="Times New Roman"/>
              </a:rPr>
              <a:t> </a:t>
            </a:r>
            <a:r>
              <a:rPr dirty="0" sz="1000" spc="15">
                <a:latin typeface="Times New Roman"/>
                <a:cs typeface="Times New Roman"/>
              </a:rPr>
              <a:t>in</a:t>
            </a:r>
            <a:r>
              <a:rPr dirty="0" sz="1000" spc="250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a </a:t>
            </a:r>
            <a:r>
              <a:rPr dirty="0" sz="1000" spc="-235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depolarised</a:t>
            </a:r>
            <a:r>
              <a:rPr dirty="0" sz="1000" spc="-50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state</a:t>
            </a:r>
            <a:r>
              <a:rPr dirty="0" sz="1000" spc="-75">
                <a:latin typeface="Times New Roman"/>
                <a:cs typeface="Times New Roman"/>
              </a:rPr>
              <a:t> </a:t>
            </a:r>
            <a:r>
              <a:rPr dirty="0" sz="1000" spc="15">
                <a:latin typeface="Times New Roman"/>
                <a:cs typeface="Times New Roman"/>
              </a:rPr>
              <a:t>is</a:t>
            </a:r>
            <a:r>
              <a:rPr dirty="0" sz="1000" spc="-50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responsible</a:t>
            </a:r>
            <a:r>
              <a:rPr dirty="0" sz="1000" spc="-75">
                <a:latin typeface="Times New Roman"/>
                <a:cs typeface="Times New Roman"/>
              </a:rPr>
              <a:t> </a:t>
            </a:r>
            <a:r>
              <a:rPr dirty="0" sz="1000" spc="-15">
                <a:latin typeface="Times New Roman"/>
                <a:cs typeface="Times New Roman"/>
              </a:rPr>
              <a:t>for</a:t>
            </a:r>
            <a:r>
              <a:rPr dirty="0" sz="1000" spc="-50">
                <a:latin typeface="Times New Roman"/>
                <a:cs typeface="Times New Roman"/>
              </a:rPr>
              <a:t> </a:t>
            </a:r>
            <a:r>
              <a:rPr dirty="0" sz="1000" spc="-10">
                <a:latin typeface="Times New Roman"/>
                <a:cs typeface="Times New Roman"/>
              </a:rPr>
              <a:t>excitability.</a:t>
            </a:r>
            <a:endParaRPr sz="1000">
              <a:latin typeface="Times New Roman"/>
              <a:cs typeface="Times New Roman"/>
            </a:endParaRPr>
          </a:p>
          <a:p>
            <a:pPr marL="299085" marR="8255" indent="-287020">
              <a:lnSpc>
                <a:spcPct val="100000"/>
              </a:lnSpc>
              <a:spcBef>
                <a:spcPts val="25"/>
              </a:spcBef>
              <a:buAutoNum type="arabicPeriod" startAt="12"/>
              <a:tabLst>
                <a:tab pos="299720" algn="l"/>
              </a:tabLst>
            </a:pPr>
            <a:r>
              <a:rPr dirty="0" sz="1000" b="1">
                <a:latin typeface="Times New Roman"/>
                <a:cs typeface="Times New Roman"/>
              </a:rPr>
              <a:t>Assertion</a:t>
            </a:r>
            <a:r>
              <a:rPr dirty="0" sz="1000" spc="75" b="1">
                <a:latin typeface="Times New Roman"/>
                <a:cs typeface="Times New Roman"/>
              </a:rPr>
              <a:t> </a:t>
            </a:r>
            <a:r>
              <a:rPr dirty="0" sz="1000" b="1">
                <a:latin typeface="Times New Roman"/>
                <a:cs typeface="Times New Roman"/>
              </a:rPr>
              <a:t>:</a:t>
            </a:r>
            <a:r>
              <a:rPr dirty="0" sz="1000" spc="120" b="1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Neurons</a:t>
            </a:r>
            <a:r>
              <a:rPr dirty="0" sz="1000" spc="130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regulates</a:t>
            </a:r>
            <a:r>
              <a:rPr dirty="0" sz="1000" spc="105">
                <a:latin typeface="Times New Roman"/>
                <a:cs typeface="Times New Roman"/>
              </a:rPr>
              <a:t> </a:t>
            </a:r>
            <a:r>
              <a:rPr dirty="0" sz="1000" spc="10">
                <a:latin typeface="Times New Roman"/>
                <a:cs typeface="Times New Roman"/>
              </a:rPr>
              <a:t>the</a:t>
            </a:r>
            <a:r>
              <a:rPr dirty="0" sz="1000" spc="95">
                <a:latin typeface="Times New Roman"/>
                <a:cs typeface="Times New Roman"/>
              </a:rPr>
              <a:t> </a:t>
            </a:r>
            <a:r>
              <a:rPr dirty="0" sz="1000" spc="10">
                <a:latin typeface="Times New Roman"/>
                <a:cs typeface="Times New Roman"/>
              </a:rPr>
              <a:t>endocrine </a:t>
            </a:r>
            <a:r>
              <a:rPr dirty="0" sz="1000" spc="-235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activity</a:t>
            </a:r>
            <a:r>
              <a:rPr dirty="0" sz="1000" spc="-20">
                <a:latin typeface="Times New Roman"/>
                <a:cs typeface="Times New Roman"/>
              </a:rPr>
              <a:t> </a:t>
            </a:r>
            <a:r>
              <a:rPr dirty="0" sz="1000" spc="-10">
                <a:latin typeface="Times New Roman"/>
                <a:cs typeface="Times New Roman"/>
              </a:rPr>
              <a:t>but</a:t>
            </a:r>
            <a:r>
              <a:rPr dirty="0" sz="1000" spc="40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not</a:t>
            </a:r>
            <a:r>
              <a:rPr dirty="0" sz="1000" spc="60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vice-versa.</a:t>
            </a:r>
            <a:endParaRPr sz="1000">
              <a:latin typeface="Times New Roman"/>
              <a:cs typeface="Times New Roman"/>
            </a:endParaRPr>
          </a:p>
          <a:p>
            <a:pPr marL="299085" marR="15875">
              <a:lnSpc>
                <a:spcPct val="102000"/>
              </a:lnSpc>
            </a:pPr>
            <a:r>
              <a:rPr dirty="0" sz="1000" spc="-30" b="1">
                <a:latin typeface="Times New Roman"/>
                <a:cs typeface="Times New Roman"/>
              </a:rPr>
              <a:t>R</a:t>
            </a:r>
            <a:r>
              <a:rPr dirty="0" sz="1000" spc="5" b="1">
                <a:latin typeface="Times New Roman"/>
                <a:cs typeface="Times New Roman"/>
              </a:rPr>
              <a:t>e</a:t>
            </a:r>
            <a:r>
              <a:rPr dirty="0" sz="1000" spc="-50" b="1">
                <a:latin typeface="Times New Roman"/>
                <a:cs typeface="Times New Roman"/>
              </a:rPr>
              <a:t>a</a:t>
            </a:r>
            <a:r>
              <a:rPr dirty="0" sz="1000" spc="-35" b="1">
                <a:latin typeface="Times New Roman"/>
                <a:cs typeface="Times New Roman"/>
              </a:rPr>
              <a:t>s</a:t>
            </a:r>
            <a:r>
              <a:rPr dirty="0" sz="1000" spc="-75" b="1">
                <a:latin typeface="Times New Roman"/>
                <a:cs typeface="Times New Roman"/>
              </a:rPr>
              <a:t>o</a:t>
            </a:r>
            <a:r>
              <a:rPr dirty="0" sz="1000" b="1">
                <a:latin typeface="Times New Roman"/>
                <a:cs typeface="Times New Roman"/>
              </a:rPr>
              <a:t>n</a:t>
            </a:r>
            <a:r>
              <a:rPr dirty="0" sz="1000" spc="-114" b="1">
                <a:latin typeface="Times New Roman"/>
                <a:cs typeface="Times New Roman"/>
              </a:rPr>
              <a:t> </a:t>
            </a:r>
            <a:r>
              <a:rPr dirty="0" sz="1000" b="1">
                <a:latin typeface="Times New Roman"/>
                <a:cs typeface="Times New Roman"/>
              </a:rPr>
              <a:t>:</a:t>
            </a:r>
            <a:r>
              <a:rPr dirty="0" sz="1000" spc="-110" b="1">
                <a:latin typeface="Times New Roman"/>
                <a:cs typeface="Times New Roman"/>
              </a:rPr>
              <a:t> </a:t>
            </a:r>
            <a:r>
              <a:rPr dirty="0" sz="1000" spc="-40">
                <a:latin typeface="Times New Roman"/>
                <a:cs typeface="Times New Roman"/>
              </a:rPr>
              <a:t>E</a:t>
            </a:r>
            <a:r>
              <a:rPr dirty="0" sz="1000">
                <a:latin typeface="Times New Roman"/>
                <a:cs typeface="Times New Roman"/>
              </a:rPr>
              <a:t>n</a:t>
            </a:r>
            <a:r>
              <a:rPr dirty="0" sz="1000" spc="-40">
                <a:latin typeface="Times New Roman"/>
                <a:cs typeface="Times New Roman"/>
              </a:rPr>
              <a:t>d</a:t>
            </a:r>
            <a:r>
              <a:rPr dirty="0" sz="1000" spc="-60">
                <a:latin typeface="Times New Roman"/>
                <a:cs typeface="Times New Roman"/>
              </a:rPr>
              <a:t>o</a:t>
            </a:r>
            <a:r>
              <a:rPr dirty="0" sz="1000" spc="-40">
                <a:latin typeface="Times New Roman"/>
                <a:cs typeface="Times New Roman"/>
              </a:rPr>
              <a:t>c</a:t>
            </a:r>
            <a:r>
              <a:rPr dirty="0" sz="1000" spc="-25">
                <a:latin typeface="Times New Roman"/>
                <a:cs typeface="Times New Roman"/>
              </a:rPr>
              <a:t>r</a:t>
            </a:r>
            <a:r>
              <a:rPr dirty="0" sz="1000" spc="-20">
                <a:latin typeface="Times New Roman"/>
                <a:cs typeface="Times New Roman"/>
              </a:rPr>
              <a:t>i</a:t>
            </a:r>
            <a:r>
              <a:rPr dirty="0" sz="1000" spc="-25">
                <a:latin typeface="Times New Roman"/>
                <a:cs typeface="Times New Roman"/>
              </a:rPr>
              <a:t>n</a:t>
            </a:r>
            <a:r>
              <a:rPr dirty="0" sz="1000">
                <a:latin typeface="Times New Roman"/>
                <a:cs typeface="Times New Roman"/>
              </a:rPr>
              <a:t>e</a:t>
            </a:r>
            <a:r>
              <a:rPr dirty="0" sz="1000" spc="-150">
                <a:latin typeface="Times New Roman"/>
                <a:cs typeface="Times New Roman"/>
              </a:rPr>
              <a:t> </a:t>
            </a:r>
            <a:r>
              <a:rPr dirty="0" sz="1000" spc="-25">
                <a:latin typeface="Times New Roman"/>
                <a:cs typeface="Times New Roman"/>
              </a:rPr>
              <a:t>g</a:t>
            </a:r>
            <a:r>
              <a:rPr dirty="0" sz="1000" spc="-20">
                <a:latin typeface="Times New Roman"/>
                <a:cs typeface="Times New Roman"/>
              </a:rPr>
              <a:t>l</a:t>
            </a:r>
            <a:r>
              <a:rPr dirty="0" sz="1000" spc="-40">
                <a:latin typeface="Times New Roman"/>
                <a:cs typeface="Times New Roman"/>
              </a:rPr>
              <a:t>a</a:t>
            </a:r>
            <a:r>
              <a:rPr dirty="0" sz="1000" spc="-5">
                <a:latin typeface="Times New Roman"/>
                <a:cs typeface="Times New Roman"/>
              </a:rPr>
              <a:t>n</a:t>
            </a:r>
            <a:r>
              <a:rPr dirty="0" sz="1000">
                <a:latin typeface="Times New Roman"/>
                <a:cs typeface="Times New Roman"/>
              </a:rPr>
              <a:t>d</a:t>
            </a:r>
            <a:r>
              <a:rPr dirty="0" sz="1000" spc="-130">
                <a:latin typeface="Times New Roman"/>
                <a:cs typeface="Times New Roman"/>
              </a:rPr>
              <a:t> </a:t>
            </a:r>
            <a:r>
              <a:rPr dirty="0" sz="1000" spc="-5">
                <a:latin typeface="Times New Roman"/>
                <a:cs typeface="Times New Roman"/>
              </a:rPr>
              <a:t>r</a:t>
            </a:r>
            <a:r>
              <a:rPr dirty="0" sz="1000" spc="-65">
                <a:latin typeface="Times New Roman"/>
                <a:cs typeface="Times New Roman"/>
              </a:rPr>
              <a:t>e</a:t>
            </a:r>
            <a:r>
              <a:rPr dirty="0" sz="1000" spc="-25">
                <a:latin typeface="Times New Roman"/>
                <a:cs typeface="Times New Roman"/>
              </a:rPr>
              <a:t>g</a:t>
            </a:r>
            <a:r>
              <a:rPr dirty="0" sz="1000" spc="-40">
                <a:latin typeface="Times New Roman"/>
                <a:cs typeface="Times New Roman"/>
              </a:rPr>
              <a:t>u</a:t>
            </a:r>
            <a:r>
              <a:rPr dirty="0" sz="1000" spc="-30">
                <a:latin typeface="Times New Roman"/>
                <a:cs typeface="Times New Roman"/>
              </a:rPr>
              <a:t>l</a:t>
            </a:r>
            <a:r>
              <a:rPr dirty="0" sz="1000" spc="-40">
                <a:latin typeface="Times New Roman"/>
                <a:cs typeface="Times New Roman"/>
              </a:rPr>
              <a:t>a</a:t>
            </a:r>
            <a:r>
              <a:rPr dirty="0" sz="1000" spc="-20">
                <a:latin typeface="Times New Roman"/>
                <a:cs typeface="Times New Roman"/>
              </a:rPr>
              <a:t>t</a:t>
            </a:r>
            <a:r>
              <a:rPr dirty="0" sz="1000" spc="-40">
                <a:latin typeface="Times New Roman"/>
                <a:cs typeface="Times New Roman"/>
              </a:rPr>
              <a:t>e</a:t>
            </a:r>
            <a:r>
              <a:rPr dirty="0" sz="1000">
                <a:latin typeface="Times New Roman"/>
                <a:cs typeface="Times New Roman"/>
              </a:rPr>
              <a:t>s</a:t>
            </a:r>
            <a:r>
              <a:rPr dirty="0" sz="1000" spc="-130">
                <a:latin typeface="Times New Roman"/>
                <a:cs typeface="Times New Roman"/>
              </a:rPr>
              <a:t> </a:t>
            </a:r>
            <a:r>
              <a:rPr dirty="0" sz="1000" spc="-40">
                <a:latin typeface="Times New Roman"/>
                <a:cs typeface="Times New Roman"/>
              </a:rPr>
              <a:t>ne</a:t>
            </a:r>
            <a:r>
              <a:rPr dirty="0" sz="1000" spc="-25">
                <a:latin typeface="Times New Roman"/>
                <a:cs typeface="Times New Roman"/>
              </a:rPr>
              <a:t>ur</a:t>
            </a:r>
            <a:r>
              <a:rPr dirty="0" sz="1000" spc="-20">
                <a:latin typeface="Times New Roman"/>
                <a:cs typeface="Times New Roman"/>
              </a:rPr>
              <a:t>a</a:t>
            </a:r>
            <a:r>
              <a:rPr dirty="0" sz="1000">
                <a:latin typeface="Times New Roman"/>
                <a:cs typeface="Times New Roman"/>
              </a:rPr>
              <a:t>l</a:t>
            </a:r>
            <a:r>
              <a:rPr dirty="0" sz="1000" spc="-130">
                <a:latin typeface="Times New Roman"/>
                <a:cs typeface="Times New Roman"/>
              </a:rPr>
              <a:t> </a:t>
            </a:r>
            <a:r>
              <a:rPr dirty="0" sz="1000" spc="-40">
                <a:latin typeface="Times New Roman"/>
                <a:cs typeface="Times New Roman"/>
              </a:rPr>
              <a:t>ac</a:t>
            </a:r>
            <a:r>
              <a:rPr dirty="0" sz="1000" spc="-15">
                <a:latin typeface="Times New Roman"/>
                <a:cs typeface="Times New Roman"/>
              </a:rPr>
              <a:t>t</a:t>
            </a:r>
            <a:r>
              <a:rPr dirty="0" sz="1000" spc="-40">
                <a:latin typeface="Times New Roman"/>
                <a:cs typeface="Times New Roman"/>
              </a:rPr>
              <a:t>ivity  </a:t>
            </a:r>
            <a:r>
              <a:rPr dirty="0" sz="1000">
                <a:latin typeface="Times New Roman"/>
                <a:cs typeface="Times New Roman"/>
              </a:rPr>
              <a:t>and</a:t>
            </a:r>
            <a:r>
              <a:rPr dirty="0" sz="1000" spc="-85">
                <a:latin typeface="Times New Roman"/>
                <a:cs typeface="Times New Roman"/>
              </a:rPr>
              <a:t> </a:t>
            </a:r>
            <a:r>
              <a:rPr dirty="0" sz="1000" spc="-10">
                <a:latin typeface="Times New Roman"/>
                <a:cs typeface="Times New Roman"/>
              </a:rPr>
              <a:t>neural</a:t>
            </a:r>
            <a:r>
              <a:rPr dirty="0" sz="1000" spc="-65">
                <a:latin typeface="Times New Roman"/>
                <a:cs typeface="Times New Roman"/>
              </a:rPr>
              <a:t> </a:t>
            </a:r>
            <a:r>
              <a:rPr dirty="0" sz="1000" spc="-15">
                <a:latin typeface="Times New Roman"/>
                <a:cs typeface="Times New Roman"/>
              </a:rPr>
              <a:t>activity</a:t>
            </a:r>
            <a:r>
              <a:rPr dirty="0" sz="1000" spc="-125">
                <a:latin typeface="Times New Roman"/>
                <a:cs typeface="Times New Roman"/>
              </a:rPr>
              <a:t> </a:t>
            </a:r>
            <a:r>
              <a:rPr dirty="0" sz="1000" spc="-10">
                <a:latin typeface="Times New Roman"/>
                <a:cs typeface="Times New Roman"/>
              </a:rPr>
              <a:t>regulates</a:t>
            </a:r>
            <a:r>
              <a:rPr dirty="0" sz="1000" spc="-95">
                <a:latin typeface="Times New Roman"/>
                <a:cs typeface="Times New Roman"/>
              </a:rPr>
              <a:t> </a:t>
            </a:r>
            <a:r>
              <a:rPr dirty="0" sz="1000" spc="-10">
                <a:latin typeface="Times New Roman"/>
                <a:cs typeface="Times New Roman"/>
              </a:rPr>
              <a:t>endocrine</a:t>
            </a:r>
            <a:r>
              <a:rPr dirty="0" sz="1000" spc="-100">
                <a:latin typeface="Times New Roman"/>
                <a:cs typeface="Times New Roman"/>
              </a:rPr>
              <a:t> </a:t>
            </a:r>
            <a:r>
              <a:rPr dirty="0" sz="1000" spc="-5">
                <a:latin typeface="Times New Roman"/>
                <a:cs typeface="Times New Roman"/>
              </a:rPr>
              <a:t>gland.</a:t>
            </a:r>
            <a:endParaRPr sz="1000">
              <a:latin typeface="Times New Roman"/>
              <a:cs typeface="Times New Roman"/>
            </a:endParaRPr>
          </a:p>
          <a:p>
            <a:pPr algn="just" marL="299085" marR="5080" indent="-287020">
              <a:lnSpc>
                <a:spcPct val="101499"/>
              </a:lnSpc>
              <a:spcBef>
                <a:spcPts val="5"/>
              </a:spcBef>
              <a:buAutoNum type="arabicPeriod" startAt="15"/>
              <a:tabLst>
                <a:tab pos="299720" algn="l"/>
              </a:tabLst>
            </a:pPr>
            <a:r>
              <a:rPr dirty="0" sz="1000" spc="25" b="1">
                <a:latin typeface="Times New Roman"/>
                <a:cs typeface="Times New Roman"/>
              </a:rPr>
              <a:t>Assertion </a:t>
            </a:r>
            <a:r>
              <a:rPr dirty="0" sz="1000" b="1">
                <a:latin typeface="Times New Roman"/>
                <a:cs typeface="Times New Roman"/>
              </a:rPr>
              <a:t>:</a:t>
            </a:r>
            <a:r>
              <a:rPr dirty="0" sz="1000" spc="5" b="1">
                <a:latin typeface="Times New Roman"/>
                <a:cs typeface="Times New Roman"/>
              </a:rPr>
              <a:t> </a:t>
            </a:r>
            <a:r>
              <a:rPr dirty="0" sz="1000" spc="30">
                <a:latin typeface="Times New Roman"/>
                <a:cs typeface="Times New Roman"/>
              </a:rPr>
              <a:t>During </a:t>
            </a:r>
            <a:r>
              <a:rPr dirty="0" sz="1000" spc="20">
                <a:latin typeface="Times New Roman"/>
                <a:cs typeface="Times New Roman"/>
              </a:rPr>
              <a:t>physical exercise, </a:t>
            </a:r>
            <a:r>
              <a:rPr dirty="0" sz="1000" spc="45">
                <a:latin typeface="Times New Roman"/>
                <a:cs typeface="Times New Roman"/>
              </a:rPr>
              <a:t>the </a:t>
            </a:r>
            <a:r>
              <a:rPr dirty="0" sz="1000" spc="50">
                <a:latin typeface="Times New Roman"/>
                <a:cs typeface="Times New Roman"/>
              </a:rPr>
              <a:t> </a:t>
            </a:r>
            <a:r>
              <a:rPr dirty="0" sz="1000" spc="-5">
                <a:latin typeface="Times New Roman"/>
                <a:cs typeface="Times New Roman"/>
              </a:rPr>
              <a:t>d</a:t>
            </a:r>
            <a:r>
              <a:rPr dirty="0" sz="1000" spc="-20">
                <a:latin typeface="Times New Roman"/>
                <a:cs typeface="Times New Roman"/>
              </a:rPr>
              <a:t>e</a:t>
            </a:r>
            <a:r>
              <a:rPr dirty="0" sz="1000" spc="5">
                <a:latin typeface="Times New Roman"/>
                <a:cs typeface="Times New Roman"/>
              </a:rPr>
              <a:t>ma</a:t>
            </a:r>
            <a:r>
              <a:rPr dirty="0" sz="1000" spc="20">
                <a:latin typeface="Times New Roman"/>
                <a:cs typeface="Times New Roman"/>
              </a:rPr>
              <a:t>n</a:t>
            </a:r>
            <a:r>
              <a:rPr dirty="0" sz="1000">
                <a:latin typeface="Times New Roman"/>
                <a:cs typeface="Times New Roman"/>
              </a:rPr>
              <a:t>d</a:t>
            </a:r>
            <a:r>
              <a:rPr dirty="0" sz="1000" spc="-70">
                <a:latin typeface="Times New Roman"/>
                <a:cs typeface="Times New Roman"/>
              </a:rPr>
              <a:t> </a:t>
            </a:r>
            <a:r>
              <a:rPr dirty="0" sz="1000" spc="-20">
                <a:latin typeface="Times New Roman"/>
                <a:cs typeface="Times New Roman"/>
              </a:rPr>
              <a:t>o</a:t>
            </a:r>
            <a:r>
              <a:rPr dirty="0" sz="1000">
                <a:latin typeface="Times New Roman"/>
                <a:cs typeface="Times New Roman"/>
              </a:rPr>
              <a:t>f</a:t>
            </a:r>
            <a:r>
              <a:rPr dirty="0" sz="1000" spc="-70">
                <a:latin typeface="Times New Roman"/>
                <a:cs typeface="Times New Roman"/>
              </a:rPr>
              <a:t> </a:t>
            </a:r>
            <a:r>
              <a:rPr dirty="0" sz="1000" spc="-20">
                <a:latin typeface="Times New Roman"/>
                <a:cs typeface="Times New Roman"/>
              </a:rPr>
              <a:t>ox</a:t>
            </a:r>
            <a:r>
              <a:rPr dirty="0" sz="1000" spc="-35">
                <a:latin typeface="Times New Roman"/>
                <a:cs typeface="Times New Roman"/>
              </a:rPr>
              <a:t>y</a:t>
            </a:r>
            <a:r>
              <a:rPr dirty="0" sz="1000" spc="-5">
                <a:latin typeface="Times New Roman"/>
                <a:cs typeface="Times New Roman"/>
              </a:rPr>
              <a:t>g</a:t>
            </a:r>
            <a:r>
              <a:rPr dirty="0" sz="1000" spc="-20">
                <a:latin typeface="Times New Roman"/>
                <a:cs typeface="Times New Roman"/>
              </a:rPr>
              <a:t>e</a:t>
            </a:r>
            <a:r>
              <a:rPr dirty="0" sz="1000">
                <a:latin typeface="Times New Roman"/>
                <a:cs typeface="Times New Roman"/>
              </a:rPr>
              <a:t>n</a:t>
            </a:r>
            <a:r>
              <a:rPr dirty="0" sz="1000" spc="-40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i</a:t>
            </a:r>
            <a:r>
              <a:rPr dirty="0" sz="1000">
                <a:latin typeface="Times New Roman"/>
                <a:cs typeface="Times New Roman"/>
              </a:rPr>
              <a:t>s</a:t>
            </a:r>
            <a:r>
              <a:rPr dirty="0" sz="1000" spc="-70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i</a:t>
            </a:r>
            <a:r>
              <a:rPr dirty="0" sz="1000" spc="-5">
                <a:latin typeface="Times New Roman"/>
                <a:cs typeface="Times New Roman"/>
              </a:rPr>
              <a:t>n</a:t>
            </a:r>
            <a:r>
              <a:rPr dirty="0" sz="1000" spc="-20">
                <a:latin typeface="Times New Roman"/>
                <a:cs typeface="Times New Roman"/>
              </a:rPr>
              <a:t>c</a:t>
            </a:r>
            <a:r>
              <a:rPr dirty="0" sz="1000" spc="20">
                <a:latin typeface="Times New Roman"/>
                <a:cs typeface="Times New Roman"/>
              </a:rPr>
              <a:t>r</a:t>
            </a:r>
            <a:r>
              <a:rPr dirty="0" sz="1000" spc="-20">
                <a:latin typeface="Times New Roman"/>
                <a:cs typeface="Times New Roman"/>
              </a:rPr>
              <a:t>e</a:t>
            </a:r>
            <a:r>
              <a:rPr dirty="0" sz="1000" spc="5">
                <a:latin typeface="Times New Roman"/>
                <a:cs typeface="Times New Roman"/>
              </a:rPr>
              <a:t>a</a:t>
            </a:r>
            <a:r>
              <a:rPr dirty="0" sz="1000" spc="-20">
                <a:latin typeface="Times New Roman"/>
                <a:cs typeface="Times New Roman"/>
              </a:rPr>
              <a:t>se</a:t>
            </a:r>
            <a:r>
              <a:rPr dirty="0" sz="1000" spc="5">
                <a:latin typeface="Times New Roman"/>
                <a:cs typeface="Times New Roman"/>
              </a:rPr>
              <a:t>d</a:t>
            </a:r>
            <a:r>
              <a:rPr dirty="0" sz="1000">
                <a:latin typeface="Times New Roman"/>
                <a:cs typeface="Times New Roman"/>
              </a:rPr>
              <a:t>,</a:t>
            </a:r>
            <a:r>
              <a:rPr dirty="0" sz="1000" spc="-25">
                <a:latin typeface="Times New Roman"/>
                <a:cs typeface="Times New Roman"/>
              </a:rPr>
              <a:t> </a:t>
            </a:r>
            <a:r>
              <a:rPr dirty="0" sz="1000" spc="-30">
                <a:latin typeface="Times New Roman"/>
                <a:cs typeface="Times New Roman"/>
              </a:rPr>
              <a:t>w</a:t>
            </a:r>
            <a:r>
              <a:rPr dirty="0" sz="1000" spc="20">
                <a:latin typeface="Times New Roman"/>
                <a:cs typeface="Times New Roman"/>
              </a:rPr>
              <a:t>h</a:t>
            </a:r>
            <a:r>
              <a:rPr dirty="0" sz="1000" spc="5">
                <a:latin typeface="Times New Roman"/>
                <a:cs typeface="Times New Roman"/>
              </a:rPr>
              <a:t>i</a:t>
            </a:r>
            <a:r>
              <a:rPr dirty="0" sz="1000" spc="-20">
                <a:latin typeface="Times New Roman"/>
                <a:cs typeface="Times New Roman"/>
              </a:rPr>
              <a:t>c</a:t>
            </a:r>
            <a:r>
              <a:rPr dirty="0" sz="1000">
                <a:latin typeface="Times New Roman"/>
                <a:cs typeface="Times New Roman"/>
              </a:rPr>
              <a:t>h</a:t>
            </a:r>
            <a:r>
              <a:rPr dirty="0" sz="1000" spc="-40">
                <a:latin typeface="Times New Roman"/>
                <a:cs typeface="Times New Roman"/>
              </a:rPr>
              <a:t> </a:t>
            </a:r>
            <a:r>
              <a:rPr dirty="0" sz="1000" spc="-20">
                <a:latin typeface="Times New Roman"/>
                <a:cs typeface="Times New Roman"/>
              </a:rPr>
              <a:t>com</a:t>
            </a:r>
            <a:r>
              <a:rPr dirty="0" sz="1000" spc="10">
                <a:latin typeface="Times New Roman"/>
                <a:cs typeface="Times New Roman"/>
              </a:rPr>
              <a:t>p</a:t>
            </a:r>
            <a:r>
              <a:rPr dirty="0" sz="1000" spc="-20">
                <a:latin typeface="Times New Roman"/>
                <a:cs typeface="Times New Roman"/>
              </a:rPr>
              <a:t>e</a:t>
            </a:r>
            <a:r>
              <a:rPr dirty="0" sz="1000" spc="5">
                <a:latin typeface="Times New Roman"/>
                <a:cs typeface="Times New Roman"/>
              </a:rPr>
              <a:t>l</a:t>
            </a:r>
            <a:r>
              <a:rPr dirty="0" sz="1000">
                <a:latin typeface="Times New Roman"/>
                <a:cs typeface="Times New Roman"/>
              </a:rPr>
              <a:t>s  </a:t>
            </a:r>
            <a:r>
              <a:rPr dirty="0" sz="1000" spc="25">
                <a:latin typeface="Times New Roman"/>
                <a:cs typeface="Times New Roman"/>
              </a:rPr>
              <a:t>the </a:t>
            </a:r>
            <a:r>
              <a:rPr dirty="0" sz="1000" spc="20">
                <a:latin typeface="Times New Roman"/>
                <a:cs typeface="Times New Roman"/>
              </a:rPr>
              <a:t>lungs and heart </a:t>
            </a:r>
            <a:r>
              <a:rPr dirty="0" sz="1000">
                <a:latin typeface="Times New Roman"/>
                <a:cs typeface="Times New Roman"/>
              </a:rPr>
              <a:t>to </a:t>
            </a:r>
            <a:r>
              <a:rPr dirty="0" sz="1000" spc="20">
                <a:latin typeface="Times New Roman"/>
                <a:cs typeface="Times New Roman"/>
              </a:rPr>
              <a:t>increase </a:t>
            </a:r>
            <a:r>
              <a:rPr dirty="0" sz="1000" spc="25">
                <a:latin typeface="Times New Roman"/>
                <a:cs typeface="Times New Roman"/>
              </a:rPr>
              <a:t>the rate </a:t>
            </a:r>
            <a:r>
              <a:rPr dirty="0" sz="1000">
                <a:latin typeface="Times New Roman"/>
                <a:cs typeface="Times New Roman"/>
              </a:rPr>
              <a:t>of </a:t>
            </a:r>
            <a:r>
              <a:rPr dirty="0" sz="1000" spc="5">
                <a:latin typeface="Times New Roman"/>
                <a:cs typeface="Times New Roman"/>
              </a:rPr>
              <a:t> respiration </a:t>
            </a:r>
            <a:r>
              <a:rPr dirty="0" sz="1000" spc="20">
                <a:latin typeface="Times New Roman"/>
                <a:cs typeface="Times New Roman"/>
              </a:rPr>
              <a:t>and </a:t>
            </a:r>
            <a:r>
              <a:rPr dirty="0" sz="1000" spc="5">
                <a:latin typeface="Times New Roman"/>
                <a:cs typeface="Times New Roman"/>
              </a:rPr>
              <a:t>to increase </a:t>
            </a:r>
            <a:r>
              <a:rPr dirty="0" sz="1000" spc="10">
                <a:latin typeface="Times New Roman"/>
                <a:cs typeface="Times New Roman"/>
              </a:rPr>
              <a:t>the </a:t>
            </a:r>
            <a:r>
              <a:rPr dirty="0" sz="1000" spc="-10">
                <a:latin typeface="Times New Roman"/>
                <a:cs typeface="Times New Roman"/>
              </a:rPr>
              <a:t>blood flow </a:t>
            </a:r>
            <a:r>
              <a:rPr dirty="0" sz="1000" spc="-25">
                <a:latin typeface="Times New Roman"/>
                <a:cs typeface="Times New Roman"/>
              </a:rPr>
              <a:t>for </a:t>
            </a:r>
            <a:r>
              <a:rPr dirty="0" sz="1000" spc="-20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proper</a:t>
            </a:r>
            <a:r>
              <a:rPr dirty="0" sz="1000" spc="55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supply</a:t>
            </a:r>
            <a:r>
              <a:rPr dirty="0" sz="1000" spc="-35">
                <a:latin typeface="Times New Roman"/>
                <a:cs typeface="Times New Roman"/>
              </a:rPr>
              <a:t> </a:t>
            </a:r>
            <a:r>
              <a:rPr dirty="0" sz="1000" spc="-10">
                <a:latin typeface="Times New Roman"/>
                <a:cs typeface="Times New Roman"/>
              </a:rPr>
              <a:t>of</a:t>
            </a:r>
            <a:r>
              <a:rPr dirty="0" sz="1000" spc="25">
                <a:latin typeface="Times New Roman"/>
                <a:cs typeface="Times New Roman"/>
              </a:rPr>
              <a:t> </a:t>
            </a:r>
            <a:r>
              <a:rPr dirty="0" sz="1000" spc="-10">
                <a:latin typeface="Times New Roman"/>
                <a:cs typeface="Times New Roman"/>
              </a:rPr>
              <a:t>oxygen</a:t>
            </a:r>
            <a:r>
              <a:rPr dirty="0" sz="1000" spc="20">
                <a:latin typeface="Times New Roman"/>
                <a:cs typeface="Times New Roman"/>
              </a:rPr>
              <a:t> </a:t>
            </a:r>
            <a:r>
              <a:rPr dirty="0" sz="1000" spc="-5">
                <a:latin typeface="Times New Roman"/>
                <a:cs typeface="Times New Roman"/>
              </a:rPr>
              <a:t>respectively.</a:t>
            </a:r>
            <a:endParaRPr sz="1000">
              <a:latin typeface="Times New Roman"/>
              <a:cs typeface="Times New Roman"/>
            </a:endParaRPr>
          </a:p>
          <a:p>
            <a:pPr algn="just" marL="299085" marR="14604">
              <a:lnSpc>
                <a:spcPct val="102000"/>
              </a:lnSpc>
            </a:pPr>
            <a:r>
              <a:rPr dirty="0" sz="1000" b="1">
                <a:latin typeface="Times New Roman"/>
                <a:cs typeface="Times New Roman"/>
              </a:rPr>
              <a:t>Reason : </a:t>
            </a:r>
            <a:r>
              <a:rPr dirty="0" sz="1000" spc="5">
                <a:latin typeface="Times New Roman"/>
                <a:cs typeface="Times New Roman"/>
              </a:rPr>
              <a:t>Coordination </a:t>
            </a:r>
            <a:r>
              <a:rPr dirty="0" sz="1000">
                <a:latin typeface="Times New Roman"/>
                <a:cs typeface="Times New Roman"/>
              </a:rPr>
              <a:t>is </a:t>
            </a:r>
            <a:r>
              <a:rPr dirty="0" sz="1000" spc="20">
                <a:latin typeface="Times New Roman"/>
                <a:cs typeface="Times New Roman"/>
              </a:rPr>
              <a:t>the </a:t>
            </a:r>
            <a:r>
              <a:rPr dirty="0" sz="1000">
                <a:latin typeface="Times New Roman"/>
                <a:cs typeface="Times New Roman"/>
              </a:rPr>
              <a:t>process </a:t>
            </a:r>
            <a:r>
              <a:rPr dirty="0" sz="1000" spc="10">
                <a:latin typeface="Times New Roman"/>
                <a:cs typeface="Times New Roman"/>
              </a:rPr>
              <a:t>through </a:t>
            </a:r>
            <a:r>
              <a:rPr dirty="0" sz="1000" spc="-235">
                <a:latin typeface="Times New Roman"/>
                <a:cs typeface="Times New Roman"/>
              </a:rPr>
              <a:t> </a:t>
            </a:r>
            <a:r>
              <a:rPr dirty="0" sz="1000" spc="45">
                <a:latin typeface="Times New Roman"/>
                <a:cs typeface="Times New Roman"/>
              </a:rPr>
              <a:t>which </a:t>
            </a:r>
            <a:r>
              <a:rPr dirty="0" sz="1000" spc="35">
                <a:latin typeface="Times New Roman"/>
                <a:cs typeface="Times New Roman"/>
              </a:rPr>
              <a:t>two </a:t>
            </a:r>
            <a:r>
              <a:rPr dirty="0" sz="1000" spc="10">
                <a:latin typeface="Times New Roman"/>
                <a:cs typeface="Times New Roman"/>
              </a:rPr>
              <a:t>or</a:t>
            </a:r>
            <a:r>
              <a:rPr dirty="0" sz="1000" spc="15">
                <a:latin typeface="Times New Roman"/>
                <a:cs typeface="Times New Roman"/>
              </a:rPr>
              <a:t> </a:t>
            </a:r>
            <a:r>
              <a:rPr dirty="0" sz="1000" spc="50">
                <a:latin typeface="Times New Roman"/>
                <a:cs typeface="Times New Roman"/>
              </a:rPr>
              <a:t>more </a:t>
            </a:r>
            <a:r>
              <a:rPr dirty="0" sz="1000" spc="55">
                <a:latin typeface="Times New Roman"/>
                <a:cs typeface="Times New Roman"/>
              </a:rPr>
              <a:t>organs interact </a:t>
            </a:r>
            <a:r>
              <a:rPr dirty="0" sz="1000" spc="50">
                <a:latin typeface="Times New Roman"/>
                <a:cs typeface="Times New Roman"/>
              </a:rPr>
              <a:t>and </a:t>
            </a:r>
            <a:r>
              <a:rPr dirty="0" sz="1000" spc="55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complement</a:t>
            </a:r>
            <a:r>
              <a:rPr dirty="0" sz="1000" spc="-30">
                <a:latin typeface="Times New Roman"/>
                <a:cs typeface="Times New Roman"/>
              </a:rPr>
              <a:t> </a:t>
            </a:r>
            <a:r>
              <a:rPr dirty="0" sz="1000" spc="15">
                <a:latin typeface="Times New Roman"/>
                <a:cs typeface="Times New Roman"/>
              </a:rPr>
              <a:t>the</a:t>
            </a:r>
            <a:r>
              <a:rPr dirty="0" sz="1000" spc="-60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functions</a:t>
            </a:r>
            <a:r>
              <a:rPr dirty="0" sz="1000" spc="-45">
                <a:latin typeface="Times New Roman"/>
                <a:cs typeface="Times New Roman"/>
              </a:rPr>
              <a:t> </a:t>
            </a:r>
            <a:r>
              <a:rPr dirty="0" sz="1000" spc="-10">
                <a:latin typeface="Times New Roman"/>
                <a:cs typeface="Times New Roman"/>
              </a:rPr>
              <a:t>of</a:t>
            </a:r>
            <a:r>
              <a:rPr dirty="0" sz="1000" spc="-60">
                <a:latin typeface="Times New Roman"/>
                <a:cs typeface="Times New Roman"/>
              </a:rPr>
              <a:t> </a:t>
            </a:r>
            <a:r>
              <a:rPr dirty="0" sz="1000" spc="-5">
                <a:latin typeface="Times New Roman"/>
                <a:cs typeface="Times New Roman"/>
              </a:rPr>
              <a:t>each</a:t>
            </a:r>
            <a:r>
              <a:rPr dirty="0" sz="1000" spc="-15">
                <a:latin typeface="Times New Roman"/>
                <a:cs typeface="Times New Roman"/>
              </a:rPr>
              <a:t> </a:t>
            </a:r>
            <a:r>
              <a:rPr dirty="0" sz="1000" spc="-5">
                <a:latin typeface="Times New Roman"/>
                <a:cs typeface="Times New Roman"/>
              </a:rPr>
              <a:t>other.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158239" y="1505724"/>
            <a:ext cx="1411605" cy="939165"/>
          </a:xfrm>
          <a:custGeom>
            <a:avLst/>
            <a:gdLst/>
            <a:ahLst/>
            <a:cxnLst/>
            <a:rect l="l" t="t" r="r" b="b"/>
            <a:pathLst>
              <a:path w="1411605" h="939164">
                <a:moveTo>
                  <a:pt x="0" y="938783"/>
                </a:moveTo>
                <a:lnTo>
                  <a:pt x="1411211" y="938783"/>
                </a:lnTo>
                <a:lnTo>
                  <a:pt x="1411211" y="0"/>
                </a:lnTo>
                <a:lnTo>
                  <a:pt x="0" y="0"/>
                </a:lnTo>
                <a:lnTo>
                  <a:pt x="0" y="938783"/>
                </a:lnTo>
                <a:close/>
              </a:path>
            </a:pathLst>
          </a:custGeom>
          <a:solidFill>
            <a:srgbClr val="B2B2B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1203947" y="1575307"/>
            <a:ext cx="739140" cy="82232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>
              <a:lnSpc>
                <a:spcPts val="1585"/>
              </a:lnSpc>
              <a:spcBef>
                <a:spcPts val="135"/>
              </a:spcBef>
            </a:pPr>
            <a:r>
              <a:rPr dirty="0" sz="1450" spc="-5" b="1">
                <a:latin typeface="Arial"/>
                <a:cs typeface="Arial"/>
              </a:rPr>
              <a:t>Cha</a:t>
            </a:r>
            <a:r>
              <a:rPr dirty="0" sz="1450" spc="35" b="1">
                <a:latin typeface="Arial"/>
                <a:cs typeface="Arial"/>
              </a:rPr>
              <a:t>p</a:t>
            </a:r>
            <a:r>
              <a:rPr dirty="0" sz="1450" spc="60" b="1">
                <a:latin typeface="Arial"/>
                <a:cs typeface="Arial"/>
              </a:rPr>
              <a:t>ter</a:t>
            </a:r>
            <a:endParaRPr sz="1450">
              <a:latin typeface="Arial"/>
              <a:cs typeface="Arial"/>
            </a:endParaRPr>
          </a:p>
          <a:p>
            <a:pPr marL="69850">
              <a:lnSpc>
                <a:spcPts val="4645"/>
              </a:lnSpc>
            </a:pPr>
            <a:r>
              <a:rPr dirty="0" sz="4000" spc="5" b="1">
                <a:latin typeface="Arial"/>
                <a:cs typeface="Arial"/>
              </a:rPr>
              <a:t>21</a:t>
            </a:r>
            <a:endParaRPr sz="4000">
              <a:latin typeface="Arial"/>
              <a:cs typeface="Arial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1828800" y="1100327"/>
            <a:ext cx="4815840" cy="1652270"/>
            <a:chOff x="1828800" y="1100327"/>
            <a:chExt cx="4815840" cy="1652270"/>
          </a:xfrm>
        </p:grpSpPr>
        <p:sp>
          <p:nvSpPr>
            <p:cNvPr id="12" name="object 12"/>
            <p:cNvSpPr/>
            <p:nvPr/>
          </p:nvSpPr>
          <p:spPr>
            <a:xfrm>
              <a:off x="2569451" y="1505724"/>
              <a:ext cx="4075429" cy="939165"/>
            </a:xfrm>
            <a:custGeom>
              <a:avLst/>
              <a:gdLst/>
              <a:ahLst/>
              <a:cxnLst/>
              <a:rect l="l" t="t" r="r" b="b"/>
              <a:pathLst>
                <a:path w="4075429" h="939164">
                  <a:moveTo>
                    <a:pt x="4075163" y="0"/>
                  </a:moveTo>
                  <a:lnTo>
                    <a:pt x="0" y="0"/>
                  </a:lnTo>
                  <a:lnTo>
                    <a:pt x="0" y="938783"/>
                  </a:lnTo>
                  <a:lnTo>
                    <a:pt x="4075163" y="938783"/>
                  </a:lnTo>
                  <a:lnTo>
                    <a:pt x="4075163" y="0"/>
                  </a:lnTo>
                  <a:close/>
                </a:path>
              </a:pathLst>
            </a:custGeom>
            <a:solidFill>
              <a:srgbClr val="58585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1828800" y="1100327"/>
              <a:ext cx="1377950" cy="1652270"/>
            </a:xfrm>
            <a:custGeom>
              <a:avLst/>
              <a:gdLst/>
              <a:ahLst/>
              <a:cxnLst/>
              <a:rect l="l" t="t" r="r" b="b"/>
              <a:pathLst>
                <a:path w="1377950" h="1652270">
                  <a:moveTo>
                    <a:pt x="435851" y="0"/>
                  </a:moveTo>
                  <a:lnTo>
                    <a:pt x="0" y="304800"/>
                  </a:lnTo>
                  <a:lnTo>
                    <a:pt x="944880" y="1652015"/>
                  </a:lnTo>
                  <a:lnTo>
                    <a:pt x="1377683" y="1347216"/>
                  </a:lnTo>
                  <a:lnTo>
                    <a:pt x="43585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3483851" y="1538744"/>
            <a:ext cx="2804795" cy="802640"/>
          </a:xfrm>
          <a:prstGeom prst="rect"/>
        </p:spPr>
        <p:txBody>
          <a:bodyPr wrap="square" lIns="0" tIns="9525" rIns="0" bIns="0" rtlCol="0" vert="horz">
            <a:spAutoFit/>
          </a:bodyPr>
          <a:lstStyle/>
          <a:p>
            <a:pPr marL="435609" marR="5080" indent="-436245">
              <a:lnSpc>
                <a:spcPts val="3120"/>
              </a:lnSpc>
              <a:spcBef>
                <a:spcPts val="75"/>
              </a:spcBef>
            </a:pPr>
            <a:r>
              <a:rPr dirty="0" sz="2500" spc="-5">
                <a:latin typeface="Palatino Linotype"/>
                <a:cs typeface="Palatino Linotype"/>
              </a:rPr>
              <a:t>Neural</a:t>
            </a:r>
            <a:r>
              <a:rPr dirty="0" sz="2500" spc="-130">
                <a:latin typeface="Palatino Linotype"/>
                <a:cs typeface="Palatino Linotype"/>
              </a:rPr>
              <a:t> </a:t>
            </a:r>
            <a:r>
              <a:rPr dirty="0" sz="2500" spc="-5">
                <a:latin typeface="Palatino Linotype"/>
                <a:cs typeface="Palatino Linotype"/>
              </a:rPr>
              <a:t>Control</a:t>
            </a:r>
            <a:r>
              <a:rPr dirty="0" sz="2500" spc="-130">
                <a:latin typeface="Palatino Linotype"/>
                <a:cs typeface="Palatino Linotype"/>
              </a:rPr>
              <a:t> </a:t>
            </a:r>
            <a:r>
              <a:rPr dirty="0" sz="2500" spc="-5">
                <a:latin typeface="Palatino Linotype"/>
                <a:cs typeface="Palatino Linotype"/>
              </a:rPr>
              <a:t>and  </a:t>
            </a:r>
            <a:r>
              <a:rPr dirty="0" sz="2500" spc="-25">
                <a:latin typeface="Palatino Linotype"/>
                <a:cs typeface="Palatino Linotype"/>
              </a:rPr>
              <a:t>Coordination</a:t>
            </a:r>
            <a:endParaRPr sz="2500">
              <a:latin typeface="Palatino Linotype"/>
              <a:cs typeface="Palatino Linotype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039355" y="1005864"/>
            <a:ext cx="5697220" cy="433070"/>
          </a:xfrm>
          <a:custGeom>
            <a:avLst/>
            <a:gdLst/>
            <a:ahLst/>
            <a:cxnLst/>
            <a:rect l="l" t="t" r="r" b="b"/>
            <a:pathLst>
              <a:path w="5697220" h="433069">
                <a:moveTo>
                  <a:pt x="5696699" y="0"/>
                </a:moveTo>
                <a:lnTo>
                  <a:pt x="190" y="0"/>
                </a:lnTo>
                <a:lnTo>
                  <a:pt x="190" y="12700"/>
                </a:lnTo>
                <a:lnTo>
                  <a:pt x="6096" y="12700"/>
                </a:lnTo>
                <a:lnTo>
                  <a:pt x="6096" y="417830"/>
                </a:lnTo>
                <a:lnTo>
                  <a:pt x="0" y="417830"/>
                </a:lnTo>
                <a:lnTo>
                  <a:pt x="0" y="433070"/>
                </a:lnTo>
                <a:lnTo>
                  <a:pt x="5696699" y="433070"/>
                </a:lnTo>
                <a:lnTo>
                  <a:pt x="5696699" y="417830"/>
                </a:lnTo>
                <a:lnTo>
                  <a:pt x="5690603" y="417830"/>
                </a:lnTo>
                <a:lnTo>
                  <a:pt x="5690603" y="417563"/>
                </a:lnTo>
                <a:lnTo>
                  <a:pt x="5696699" y="417563"/>
                </a:lnTo>
                <a:lnTo>
                  <a:pt x="5696699" y="12700"/>
                </a:lnTo>
                <a:lnTo>
                  <a:pt x="5696699" y="12179"/>
                </a:lnTo>
                <a:lnTo>
                  <a:pt x="56966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7420686" y="170241"/>
            <a:ext cx="181610" cy="701675"/>
          </a:xfrm>
          <a:prstGeom prst="rect">
            <a:avLst/>
          </a:prstGeom>
        </p:spPr>
        <p:txBody>
          <a:bodyPr wrap="square" lIns="0" tIns="0" rIns="0" bIns="0" rtlCol="0" vert="vert270">
            <a:spAutoFit/>
          </a:bodyPr>
          <a:lstStyle/>
          <a:p>
            <a:pPr marL="12700">
              <a:lnSpc>
                <a:spcPts val="1315"/>
              </a:lnSpc>
            </a:pPr>
            <a:r>
              <a:rPr dirty="0" sz="1100">
                <a:latin typeface="Arial MT"/>
                <a:cs typeface="Arial MT"/>
              </a:rPr>
              <a:t>EBD_7166</a:t>
            </a:r>
            <a:endParaRPr sz="11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315443" y="1139952"/>
            <a:ext cx="314325" cy="274320"/>
            <a:chOff x="6315443" y="1139952"/>
            <a:chExt cx="314325" cy="274320"/>
          </a:xfrm>
        </p:grpSpPr>
        <p:sp>
          <p:nvSpPr>
            <p:cNvPr id="3" name="object 3"/>
            <p:cNvSpPr/>
            <p:nvPr/>
          </p:nvSpPr>
          <p:spPr>
            <a:xfrm>
              <a:off x="6333731" y="1139952"/>
              <a:ext cx="295910" cy="253365"/>
            </a:xfrm>
            <a:custGeom>
              <a:avLst/>
              <a:gdLst/>
              <a:ahLst/>
              <a:cxnLst/>
              <a:rect l="l" t="t" r="r" b="b"/>
              <a:pathLst>
                <a:path w="295909" h="253365">
                  <a:moveTo>
                    <a:pt x="0" y="0"/>
                  </a:moveTo>
                  <a:lnTo>
                    <a:pt x="0" y="252971"/>
                  </a:lnTo>
                  <a:lnTo>
                    <a:pt x="295656" y="252971"/>
                  </a:lnTo>
                  <a:lnTo>
                    <a:pt x="295656" y="228600"/>
                  </a:lnTo>
                  <a:lnTo>
                    <a:pt x="24384" y="228600"/>
                  </a:lnTo>
                  <a:lnTo>
                    <a:pt x="0" y="0"/>
                  </a:lnTo>
                  <a:close/>
                </a:path>
                <a:path w="295909" h="253365">
                  <a:moveTo>
                    <a:pt x="295656" y="0"/>
                  </a:moveTo>
                  <a:lnTo>
                    <a:pt x="0" y="0"/>
                  </a:lnTo>
                  <a:lnTo>
                    <a:pt x="24384" y="228600"/>
                  </a:lnTo>
                  <a:lnTo>
                    <a:pt x="24384" y="24371"/>
                  </a:lnTo>
                  <a:lnTo>
                    <a:pt x="295656" y="24371"/>
                  </a:lnTo>
                  <a:lnTo>
                    <a:pt x="295656" y="0"/>
                  </a:lnTo>
                  <a:close/>
                </a:path>
                <a:path w="295909" h="253365">
                  <a:moveTo>
                    <a:pt x="295656" y="24371"/>
                  </a:moveTo>
                  <a:lnTo>
                    <a:pt x="271259" y="24371"/>
                  </a:lnTo>
                  <a:lnTo>
                    <a:pt x="271259" y="228600"/>
                  </a:lnTo>
                  <a:lnTo>
                    <a:pt x="295656" y="228600"/>
                  </a:lnTo>
                  <a:lnTo>
                    <a:pt x="295656" y="2437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6315443" y="1161300"/>
              <a:ext cx="292735" cy="253365"/>
            </a:xfrm>
            <a:custGeom>
              <a:avLst/>
              <a:gdLst/>
              <a:ahLst/>
              <a:cxnLst/>
              <a:rect l="l" t="t" r="r" b="b"/>
              <a:pathLst>
                <a:path w="292734" h="253365">
                  <a:moveTo>
                    <a:pt x="0" y="0"/>
                  </a:moveTo>
                  <a:lnTo>
                    <a:pt x="0" y="252971"/>
                  </a:lnTo>
                  <a:lnTo>
                    <a:pt x="292595" y="252971"/>
                  </a:lnTo>
                  <a:lnTo>
                    <a:pt x="292595" y="228600"/>
                  </a:lnTo>
                  <a:lnTo>
                    <a:pt x="24384" y="228600"/>
                  </a:lnTo>
                  <a:lnTo>
                    <a:pt x="0" y="0"/>
                  </a:lnTo>
                  <a:close/>
                </a:path>
                <a:path w="292734" h="253365">
                  <a:moveTo>
                    <a:pt x="292595" y="0"/>
                  </a:moveTo>
                  <a:lnTo>
                    <a:pt x="0" y="0"/>
                  </a:lnTo>
                  <a:lnTo>
                    <a:pt x="24384" y="228600"/>
                  </a:lnTo>
                  <a:lnTo>
                    <a:pt x="24384" y="24371"/>
                  </a:lnTo>
                  <a:lnTo>
                    <a:pt x="292595" y="24371"/>
                  </a:lnTo>
                  <a:lnTo>
                    <a:pt x="292595" y="0"/>
                  </a:lnTo>
                  <a:close/>
                </a:path>
                <a:path w="292734" h="253365">
                  <a:moveTo>
                    <a:pt x="292595" y="24371"/>
                  </a:moveTo>
                  <a:lnTo>
                    <a:pt x="268224" y="24371"/>
                  </a:lnTo>
                  <a:lnTo>
                    <a:pt x="268224" y="228600"/>
                  </a:lnTo>
                  <a:lnTo>
                    <a:pt x="292595" y="228600"/>
                  </a:lnTo>
                  <a:lnTo>
                    <a:pt x="292595" y="2437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6352019" y="1179575"/>
            <a:ext cx="259079" cy="216535"/>
          </a:xfrm>
          <a:prstGeom prst="rect">
            <a:avLst/>
          </a:prstGeom>
          <a:solidFill>
            <a:srgbClr val="4B4B4B"/>
          </a:solidFill>
        </p:spPr>
        <p:txBody>
          <a:bodyPr wrap="square" lIns="0" tIns="29209" rIns="0" bIns="0" rtlCol="0" vert="horz">
            <a:spAutoFit/>
          </a:bodyPr>
          <a:lstStyle/>
          <a:p>
            <a:pPr marL="20955">
              <a:lnSpc>
                <a:spcPct val="100000"/>
              </a:lnSpc>
              <a:spcBef>
                <a:spcPts val="229"/>
              </a:spcBef>
            </a:pPr>
            <a:r>
              <a:rPr dirty="0" sz="850" spc="50" b="1">
                <a:solidFill>
                  <a:srgbClr val="FFFFFF"/>
                </a:solidFill>
                <a:latin typeface="Palatino Linotype"/>
                <a:cs typeface="Palatino Linotype"/>
              </a:rPr>
              <a:t>143</a:t>
            </a:r>
            <a:endParaRPr sz="850">
              <a:latin typeface="Palatino Linotype"/>
              <a:cs typeface="Palatino Linotyp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33335" y="1191247"/>
            <a:ext cx="1919605" cy="1790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00" b="1" i="1">
                <a:latin typeface="Palatino Linotype"/>
                <a:cs typeface="Palatino Linotype"/>
              </a:rPr>
              <a:t>Neural</a:t>
            </a:r>
            <a:r>
              <a:rPr dirty="0" sz="1000" spc="-60" b="1" i="1">
                <a:latin typeface="Palatino Linotype"/>
                <a:cs typeface="Palatino Linotype"/>
              </a:rPr>
              <a:t> </a:t>
            </a:r>
            <a:r>
              <a:rPr dirty="0" sz="1000" b="1" i="1">
                <a:latin typeface="Palatino Linotype"/>
                <a:cs typeface="Palatino Linotype"/>
              </a:rPr>
              <a:t>Control</a:t>
            </a:r>
            <a:r>
              <a:rPr dirty="0" sz="1000" spc="-35" b="1" i="1">
                <a:latin typeface="Palatino Linotype"/>
                <a:cs typeface="Palatino Linotype"/>
              </a:rPr>
              <a:t> </a:t>
            </a:r>
            <a:r>
              <a:rPr dirty="0" sz="1000" spc="-5" b="1" i="1">
                <a:latin typeface="Palatino Linotype"/>
                <a:cs typeface="Palatino Linotype"/>
              </a:rPr>
              <a:t>and</a:t>
            </a:r>
            <a:r>
              <a:rPr dirty="0" sz="1000" spc="-40" b="1" i="1">
                <a:latin typeface="Palatino Linotype"/>
                <a:cs typeface="Palatino Linotype"/>
              </a:rPr>
              <a:t> </a:t>
            </a:r>
            <a:r>
              <a:rPr dirty="0" sz="1000" spc="-5" b="1" i="1">
                <a:latin typeface="Palatino Linotype"/>
                <a:cs typeface="Palatino Linotype"/>
              </a:rPr>
              <a:t>Coordination</a:t>
            </a:r>
            <a:endParaRPr sz="1000">
              <a:latin typeface="Palatino Linotype"/>
              <a:cs typeface="Palatino Linotype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087623" y="1289303"/>
            <a:ext cx="3261360" cy="24765"/>
          </a:xfrm>
          <a:custGeom>
            <a:avLst/>
            <a:gdLst/>
            <a:ahLst/>
            <a:cxnLst/>
            <a:rect l="l" t="t" r="r" b="b"/>
            <a:pathLst>
              <a:path w="3261360" h="24765">
                <a:moveTo>
                  <a:pt x="3261347" y="0"/>
                </a:moveTo>
                <a:lnTo>
                  <a:pt x="0" y="0"/>
                </a:lnTo>
                <a:lnTo>
                  <a:pt x="0" y="24383"/>
                </a:lnTo>
                <a:lnTo>
                  <a:pt x="3261347" y="24383"/>
                </a:lnTo>
                <a:lnTo>
                  <a:pt x="3261347" y="0"/>
                </a:lnTo>
                <a:close/>
              </a:path>
            </a:pathLst>
          </a:custGeom>
          <a:solidFill>
            <a:srgbClr val="4B4B4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1130274" y="1465592"/>
            <a:ext cx="2687320" cy="21602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02260" marR="12700" indent="-289560">
              <a:lnSpc>
                <a:spcPct val="100000"/>
              </a:lnSpc>
              <a:spcBef>
                <a:spcPts val="105"/>
              </a:spcBef>
              <a:buAutoNum type="arabicPeriod" startAt="16"/>
              <a:tabLst>
                <a:tab pos="301625" algn="l"/>
                <a:tab pos="302260" algn="l"/>
              </a:tabLst>
            </a:pPr>
            <a:r>
              <a:rPr dirty="0" sz="1000" spc="20" b="1">
                <a:latin typeface="Times New Roman"/>
                <a:cs typeface="Times New Roman"/>
              </a:rPr>
              <a:t>Assertion </a:t>
            </a:r>
            <a:r>
              <a:rPr dirty="0" sz="1000" b="1">
                <a:latin typeface="Times New Roman"/>
                <a:cs typeface="Times New Roman"/>
              </a:rPr>
              <a:t>:</a:t>
            </a:r>
            <a:r>
              <a:rPr dirty="0" sz="1000" spc="5" b="1">
                <a:latin typeface="Times New Roman"/>
                <a:cs typeface="Times New Roman"/>
              </a:rPr>
              <a:t> </a:t>
            </a:r>
            <a:r>
              <a:rPr dirty="0" sz="1000" spc="20">
                <a:latin typeface="Times New Roman"/>
                <a:cs typeface="Times New Roman"/>
              </a:rPr>
              <a:t>Cerebrospinal</a:t>
            </a:r>
            <a:r>
              <a:rPr dirty="0" sz="1000" spc="25">
                <a:latin typeface="Times New Roman"/>
                <a:cs typeface="Times New Roman"/>
              </a:rPr>
              <a:t> </a:t>
            </a:r>
            <a:r>
              <a:rPr dirty="0" sz="1000" spc="15">
                <a:latin typeface="Times New Roman"/>
                <a:cs typeface="Times New Roman"/>
              </a:rPr>
              <a:t>fluid</a:t>
            </a:r>
            <a:r>
              <a:rPr dirty="0" sz="1000" spc="20">
                <a:latin typeface="Times New Roman"/>
                <a:cs typeface="Times New Roman"/>
              </a:rPr>
              <a:t> </a:t>
            </a:r>
            <a:r>
              <a:rPr dirty="0" sz="1000" spc="10">
                <a:latin typeface="Times New Roman"/>
                <a:cs typeface="Times New Roman"/>
              </a:rPr>
              <a:t>is</a:t>
            </a:r>
            <a:r>
              <a:rPr dirty="0" sz="1000" spc="15">
                <a:latin typeface="Times New Roman"/>
                <a:cs typeface="Times New Roman"/>
              </a:rPr>
              <a:t> </a:t>
            </a:r>
            <a:r>
              <a:rPr dirty="0" sz="1000" spc="25">
                <a:latin typeface="Times New Roman"/>
                <a:cs typeface="Times New Roman"/>
              </a:rPr>
              <a:t>present </a:t>
            </a:r>
            <a:r>
              <a:rPr dirty="0" sz="1000" spc="-235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throughout</a:t>
            </a:r>
            <a:r>
              <a:rPr dirty="0" sz="1000" spc="40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the</a:t>
            </a:r>
            <a:r>
              <a:rPr dirty="0" sz="1000" spc="40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central</a:t>
            </a:r>
            <a:r>
              <a:rPr dirty="0" sz="1000" spc="40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nervous</a:t>
            </a:r>
            <a:r>
              <a:rPr dirty="0" sz="1000" spc="15">
                <a:latin typeface="Times New Roman"/>
                <a:cs typeface="Times New Roman"/>
              </a:rPr>
              <a:t> </a:t>
            </a:r>
            <a:r>
              <a:rPr dirty="0" sz="1000" spc="-10">
                <a:latin typeface="Times New Roman"/>
                <a:cs typeface="Times New Roman"/>
              </a:rPr>
              <a:t>system. </a:t>
            </a:r>
            <a:r>
              <a:rPr dirty="0" sz="1000" spc="-5">
                <a:latin typeface="Times New Roman"/>
                <a:cs typeface="Times New Roman"/>
              </a:rPr>
              <a:t> </a:t>
            </a:r>
            <a:r>
              <a:rPr dirty="0" sz="1000" spc="-5" b="1">
                <a:latin typeface="Times New Roman"/>
                <a:cs typeface="Times New Roman"/>
              </a:rPr>
              <a:t>R</a:t>
            </a:r>
            <a:r>
              <a:rPr dirty="0" sz="1000" spc="5" b="1">
                <a:latin typeface="Times New Roman"/>
                <a:cs typeface="Times New Roman"/>
              </a:rPr>
              <a:t>e</a:t>
            </a:r>
            <a:r>
              <a:rPr dirty="0" sz="1000" spc="-10" b="1">
                <a:latin typeface="Times New Roman"/>
                <a:cs typeface="Times New Roman"/>
              </a:rPr>
              <a:t>aso</a:t>
            </a:r>
            <a:r>
              <a:rPr dirty="0" sz="1000" b="1">
                <a:latin typeface="Times New Roman"/>
                <a:cs typeface="Times New Roman"/>
              </a:rPr>
              <a:t>n</a:t>
            </a:r>
            <a:r>
              <a:rPr dirty="0" sz="1000" spc="-45" b="1">
                <a:latin typeface="Times New Roman"/>
                <a:cs typeface="Times New Roman"/>
              </a:rPr>
              <a:t> </a:t>
            </a:r>
            <a:r>
              <a:rPr dirty="0" sz="1000" b="1">
                <a:latin typeface="Times New Roman"/>
                <a:cs typeface="Times New Roman"/>
              </a:rPr>
              <a:t>:</a:t>
            </a:r>
            <a:r>
              <a:rPr dirty="0" sz="1000" spc="-45" b="1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C</a:t>
            </a:r>
            <a:r>
              <a:rPr dirty="0" sz="1000" spc="-10">
                <a:latin typeface="Times New Roman"/>
                <a:cs typeface="Times New Roman"/>
              </a:rPr>
              <a:t>S</a:t>
            </a:r>
            <a:r>
              <a:rPr dirty="0" sz="1000">
                <a:latin typeface="Times New Roman"/>
                <a:cs typeface="Times New Roman"/>
              </a:rPr>
              <a:t>F</a:t>
            </a:r>
            <a:r>
              <a:rPr dirty="0" sz="1000" spc="-45">
                <a:latin typeface="Times New Roman"/>
                <a:cs typeface="Times New Roman"/>
              </a:rPr>
              <a:t> </a:t>
            </a:r>
            <a:r>
              <a:rPr dirty="0" sz="1000" spc="20">
                <a:latin typeface="Times New Roman"/>
                <a:cs typeface="Times New Roman"/>
              </a:rPr>
              <a:t>h</a:t>
            </a:r>
            <a:r>
              <a:rPr dirty="0" sz="1000" spc="5">
                <a:latin typeface="Times New Roman"/>
                <a:cs typeface="Times New Roman"/>
              </a:rPr>
              <a:t>a</a:t>
            </a:r>
            <a:r>
              <a:rPr dirty="0" sz="1000">
                <a:latin typeface="Times New Roman"/>
                <a:cs typeface="Times New Roman"/>
              </a:rPr>
              <a:t>s</a:t>
            </a:r>
            <a:r>
              <a:rPr dirty="0" sz="1000" spc="-70">
                <a:latin typeface="Times New Roman"/>
                <a:cs typeface="Times New Roman"/>
              </a:rPr>
              <a:t> </a:t>
            </a:r>
            <a:r>
              <a:rPr dirty="0" sz="1000" spc="20">
                <a:latin typeface="Times New Roman"/>
                <a:cs typeface="Times New Roman"/>
              </a:rPr>
              <a:t>n</a:t>
            </a:r>
            <a:r>
              <a:rPr dirty="0" sz="1000">
                <a:latin typeface="Times New Roman"/>
                <a:cs typeface="Times New Roman"/>
              </a:rPr>
              <a:t>o</a:t>
            </a:r>
            <a:r>
              <a:rPr dirty="0" sz="1000" spc="-60">
                <a:latin typeface="Times New Roman"/>
                <a:cs typeface="Times New Roman"/>
              </a:rPr>
              <a:t> </a:t>
            </a:r>
            <a:r>
              <a:rPr dirty="0" sz="1000" spc="-10">
                <a:latin typeface="Times New Roman"/>
                <a:cs typeface="Times New Roman"/>
              </a:rPr>
              <a:t>s</a:t>
            </a:r>
            <a:r>
              <a:rPr dirty="0" sz="1000" spc="-5">
                <a:latin typeface="Times New Roman"/>
                <a:cs typeface="Times New Roman"/>
              </a:rPr>
              <a:t>u</a:t>
            </a:r>
            <a:r>
              <a:rPr dirty="0" sz="1000" spc="-20">
                <a:latin typeface="Times New Roman"/>
                <a:cs typeface="Times New Roman"/>
              </a:rPr>
              <a:t>c</a:t>
            </a:r>
            <a:r>
              <a:rPr dirty="0" sz="1000">
                <a:latin typeface="Times New Roman"/>
                <a:cs typeface="Times New Roman"/>
              </a:rPr>
              <a:t>h</a:t>
            </a:r>
            <a:r>
              <a:rPr dirty="0" sz="1000" spc="-15">
                <a:latin typeface="Times New Roman"/>
                <a:cs typeface="Times New Roman"/>
              </a:rPr>
              <a:t> </a:t>
            </a:r>
            <a:r>
              <a:rPr dirty="0" sz="1000" spc="-20">
                <a:latin typeface="Times New Roman"/>
                <a:cs typeface="Times New Roman"/>
              </a:rPr>
              <a:t>f</a:t>
            </a:r>
            <a:r>
              <a:rPr dirty="0" sz="1000" spc="-5">
                <a:latin typeface="Times New Roman"/>
                <a:cs typeface="Times New Roman"/>
              </a:rPr>
              <a:t>u</a:t>
            </a:r>
            <a:r>
              <a:rPr dirty="0" sz="1000" spc="20">
                <a:latin typeface="Times New Roman"/>
                <a:cs typeface="Times New Roman"/>
              </a:rPr>
              <a:t>n</a:t>
            </a:r>
            <a:r>
              <a:rPr dirty="0" sz="1000" spc="-20">
                <a:latin typeface="Times New Roman"/>
                <a:cs typeface="Times New Roman"/>
              </a:rPr>
              <a:t>c</a:t>
            </a:r>
            <a:r>
              <a:rPr dirty="0" sz="1000" spc="5">
                <a:latin typeface="Times New Roman"/>
                <a:cs typeface="Times New Roman"/>
              </a:rPr>
              <a:t>ti</a:t>
            </a:r>
            <a:r>
              <a:rPr dirty="0" sz="1000" spc="-25">
                <a:latin typeface="Times New Roman"/>
                <a:cs typeface="Times New Roman"/>
              </a:rPr>
              <a:t>o</a:t>
            </a:r>
            <a:r>
              <a:rPr dirty="0" sz="1000" spc="20">
                <a:latin typeface="Times New Roman"/>
                <a:cs typeface="Times New Roman"/>
              </a:rPr>
              <a:t>n.</a:t>
            </a:r>
            <a:endParaRPr sz="1000">
              <a:latin typeface="Times New Roman"/>
              <a:cs typeface="Times New Roman"/>
            </a:endParaRPr>
          </a:p>
          <a:p>
            <a:pPr marL="302260" marR="17145" indent="-290195">
              <a:lnSpc>
                <a:spcPct val="100000"/>
              </a:lnSpc>
              <a:buAutoNum type="arabicPeriod" startAt="16"/>
              <a:tabLst>
                <a:tab pos="301625" algn="l"/>
                <a:tab pos="302260" algn="l"/>
              </a:tabLst>
            </a:pPr>
            <a:r>
              <a:rPr dirty="0" sz="1000" spc="-10" b="1">
                <a:latin typeface="Times New Roman"/>
                <a:cs typeface="Times New Roman"/>
              </a:rPr>
              <a:t>Assertion</a:t>
            </a:r>
            <a:r>
              <a:rPr dirty="0" sz="1000" spc="-70" b="1">
                <a:latin typeface="Times New Roman"/>
                <a:cs typeface="Times New Roman"/>
              </a:rPr>
              <a:t> </a:t>
            </a:r>
            <a:r>
              <a:rPr dirty="0" sz="1000" b="1">
                <a:latin typeface="Times New Roman"/>
                <a:cs typeface="Times New Roman"/>
              </a:rPr>
              <a:t>:</a:t>
            </a:r>
            <a:r>
              <a:rPr dirty="0" sz="1000" spc="-30" b="1">
                <a:latin typeface="Times New Roman"/>
                <a:cs typeface="Times New Roman"/>
              </a:rPr>
              <a:t> </a:t>
            </a:r>
            <a:r>
              <a:rPr dirty="0" sz="1000" spc="10">
                <a:latin typeface="Times New Roman"/>
                <a:cs typeface="Times New Roman"/>
              </a:rPr>
              <a:t>The</a:t>
            </a:r>
            <a:r>
              <a:rPr dirty="0" sz="1000" spc="-100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brain</a:t>
            </a:r>
            <a:r>
              <a:rPr dirty="0" sz="1000" spc="-35">
                <a:latin typeface="Times New Roman"/>
                <a:cs typeface="Times New Roman"/>
              </a:rPr>
              <a:t> </a:t>
            </a:r>
            <a:r>
              <a:rPr dirty="0" sz="1000" spc="-10">
                <a:latin typeface="Times New Roman"/>
                <a:cs typeface="Times New Roman"/>
              </a:rPr>
              <a:t>stem</a:t>
            </a:r>
            <a:r>
              <a:rPr dirty="0" sz="1000" spc="-25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contains</a:t>
            </a:r>
            <a:r>
              <a:rPr dirty="0" sz="1000" spc="-80">
                <a:latin typeface="Times New Roman"/>
                <a:cs typeface="Times New Roman"/>
              </a:rPr>
              <a:t> </a:t>
            </a:r>
            <a:r>
              <a:rPr dirty="0" sz="1000" spc="-5">
                <a:latin typeface="Times New Roman"/>
                <a:cs typeface="Times New Roman"/>
              </a:rPr>
              <a:t>centres</a:t>
            </a:r>
            <a:r>
              <a:rPr dirty="0" sz="1000" spc="-75">
                <a:latin typeface="Times New Roman"/>
                <a:cs typeface="Times New Roman"/>
              </a:rPr>
              <a:t> </a:t>
            </a:r>
            <a:r>
              <a:rPr dirty="0" sz="1000" spc="-25">
                <a:latin typeface="Times New Roman"/>
                <a:cs typeface="Times New Roman"/>
              </a:rPr>
              <a:t>for </a:t>
            </a:r>
            <a:r>
              <a:rPr dirty="0" sz="1000" spc="-235">
                <a:latin typeface="Times New Roman"/>
                <a:cs typeface="Times New Roman"/>
              </a:rPr>
              <a:t> </a:t>
            </a:r>
            <a:r>
              <a:rPr dirty="0" sz="1000" spc="-20">
                <a:latin typeface="Times New Roman"/>
                <a:cs typeface="Times New Roman"/>
              </a:rPr>
              <a:t>c</a:t>
            </a:r>
            <a:r>
              <a:rPr dirty="0" sz="1000" spc="-50">
                <a:latin typeface="Times New Roman"/>
                <a:cs typeface="Times New Roman"/>
              </a:rPr>
              <a:t>o</a:t>
            </a:r>
            <a:r>
              <a:rPr dirty="0" sz="1000" spc="20">
                <a:latin typeface="Times New Roman"/>
                <a:cs typeface="Times New Roman"/>
              </a:rPr>
              <a:t>n</a:t>
            </a:r>
            <a:r>
              <a:rPr dirty="0" sz="1000" spc="5">
                <a:latin typeface="Times New Roman"/>
                <a:cs typeface="Times New Roman"/>
              </a:rPr>
              <a:t>t</a:t>
            </a:r>
            <a:r>
              <a:rPr dirty="0" sz="1000" spc="20">
                <a:latin typeface="Times New Roman"/>
                <a:cs typeface="Times New Roman"/>
              </a:rPr>
              <a:t>r</a:t>
            </a:r>
            <a:r>
              <a:rPr dirty="0" sz="1000" spc="-50">
                <a:latin typeface="Times New Roman"/>
                <a:cs typeface="Times New Roman"/>
              </a:rPr>
              <a:t>o</a:t>
            </a:r>
            <a:r>
              <a:rPr dirty="0" sz="1000" spc="5">
                <a:latin typeface="Times New Roman"/>
                <a:cs typeface="Times New Roman"/>
              </a:rPr>
              <a:t>llin</a:t>
            </a:r>
            <a:r>
              <a:rPr dirty="0" sz="1000">
                <a:latin typeface="Times New Roman"/>
                <a:cs typeface="Times New Roman"/>
              </a:rPr>
              <a:t>g</a:t>
            </a:r>
            <a:r>
              <a:rPr dirty="0" sz="1000" spc="-70">
                <a:latin typeface="Times New Roman"/>
                <a:cs typeface="Times New Roman"/>
              </a:rPr>
              <a:t> </a:t>
            </a:r>
            <a:r>
              <a:rPr dirty="0" sz="1000" spc="-20">
                <a:latin typeface="Times New Roman"/>
                <a:cs typeface="Times New Roman"/>
              </a:rPr>
              <a:t>ac</a:t>
            </a:r>
            <a:r>
              <a:rPr dirty="0" sz="1000" spc="5">
                <a:latin typeface="Times New Roman"/>
                <a:cs typeface="Times New Roman"/>
              </a:rPr>
              <a:t>ti</a:t>
            </a:r>
            <a:r>
              <a:rPr dirty="0" sz="1000" spc="-50">
                <a:latin typeface="Times New Roman"/>
                <a:cs typeface="Times New Roman"/>
              </a:rPr>
              <a:t>v</a:t>
            </a:r>
            <a:r>
              <a:rPr dirty="0" sz="1000" spc="5">
                <a:latin typeface="Times New Roman"/>
                <a:cs typeface="Times New Roman"/>
              </a:rPr>
              <a:t>iti</a:t>
            </a:r>
            <a:r>
              <a:rPr dirty="0" sz="1000" spc="-40">
                <a:latin typeface="Times New Roman"/>
                <a:cs typeface="Times New Roman"/>
              </a:rPr>
              <a:t>e</a:t>
            </a:r>
            <a:r>
              <a:rPr dirty="0" sz="1000" spc="-10">
                <a:latin typeface="Times New Roman"/>
                <a:cs typeface="Times New Roman"/>
              </a:rPr>
              <a:t>s</a:t>
            </a:r>
            <a:r>
              <a:rPr dirty="0" sz="1000">
                <a:latin typeface="Times New Roman"/>
                <a:cs typeface="Times New Roman"/>
              </a:rPr>
              <a:t>.</a:t>
            </a:r>
            <a:endParaRPr sz="1000">
              <a:latin typeface="Times New Roman"/>
              <a:cs typeface="Times New Roman"/>
            </a:endParaRPr>
          </a:p>
          <a:p>
            <a:pPr marL="302260">
              <a:lnSpc>
                <a:spcPct val="100000"/>
              </a:lnSpc>
            </a:pPr>
            <a:r>
              <a:rPr dirty="0" sz="1000" spc="-5" b="1">
                <a:latin typeface="Times New Roman"/>
                <a:cs typeface="Times New Roman"/>
              </a:rPr>
              <a:t>R</a:t>
            </a:r>
            <a:r>
              <a:rPr dirty="0" sz="1000" spc="5" b="1">
                <a:latin typeface="Times New Roman"/>
                <a:cs typeface="Times New Roman"/>
              </a:rPr>
              <a:t>e</a:t>
            </a:r>
            <a:r>
              <a:rPr dirty="0" sz="1000" spc="-10" b="1">
                <a:latin typeface="Times New Roman"/>
                <a:cs typeface="Times New Roman"/>
              </a:rPr>
              <a:t>aso</a:t>
            </a:r>
            <a:r>
              <a:rPr dirty="0" sz="1000" b="1">
                <a:latin typeface="Times New Roman"/>
                <a:cs typeface="Times New Roman"/>
              </a:rPr>
              <a:t>n</a:t>
            </a:r>
            <a:r>
              <a:rPr dirty="0" sz="1000" spc="-45" b="1">
                <a:latin typeface="Times New Roman"/>
                <a:cs typeface="Times New Roman"/>
              </a:rPr>
              <a:t> </a:t>
            </a:r>
            <a:r>
              <a:rPr dirty="0" sz="1000" b="1">
                <a:latin typeface="Times New Roman"/>
                <a:cs typeface="Times New Roman"/>
              </a:rPr>
              <a:t>:</a:t>
            </a:r>
            <a:r>
              <a:rPr dirty="0" sz="1000" spc="-70" b="1">
                <a:latin typeface="Times New Roman"/>
                <a:cs typeface="Times New Roman"/>
              </a:rPr>
              <a:t> </a:t>
            </a:r>
            <a:r>
              <a:rPr dirty="0" sz="1000" spc="-15">
                <a:latin typeface="Times New Roman"/>
                <a:cs typeface="Times New Roman"/>
              </a:rPr>
              <a:t>B</a:t>
            </a:r>
            <a:r>
              <a:rPr dirty="0" sz="1000" spc="20">
                <a:latin typeface="Times New Roman"/>
                <a:cs typeface="Times New Roman"/>
              </a:rPr>
              <a:t>r</a:t>
            </a:r>
            <a:r>
              <a:rPr dirty="0" sz="1000" spc="5">
                <a:latin typeface="Times New Roman"/>
                <a:cs typeface="Times New Roman"/>
              </a:rPr>
              <a:t>ai</a:t>
            </a:r>
            <a:r>
              <a:rPr dirty="0" sz="1000">
                <a:latin typeface="Times New Roman"/>
                <a:cs typeface="Times New Roman"/>
              </a:rPr>
              <a:t>n</a:t>
            </a:r>
            <a:r>
              <a:rPr dirty="0" sz="1000" spc="-35">
                <a:latin typeface="Times New Roman"/>
                <a:cs typeface="Times New Roman"/>
              </a:rPr>
              <a:t> </a:t>
            </a:r>
            <a:r>
              <a:rPr dirty="0" sz="1000" spc="-10">
                <a:latin typeface="Times New Roman"/>
                <a:cs typeface="Times New Roman"/>
              </a:rPr>
              <a:t>s</a:t>
            </a:r>
            <a:r>
              <a:rPr dirty="0" sz="1000" spc="5">
                <a:latin typeface="Times New Roman"/>
                <a:cs typeface="Times New Roman"/>
              </a:rPr>
              <a:t>t</a:t>
            </a:r>
            <a:r>
              <a:rPr dirty="0" sz="1000" spc="-20">
                <a:latin typeface="Times New Roman"/>
                <a:cs typeface="Times New Roman"/>
              </a:rPr>
              <a:t>e</a:t>
            </a:r>
            <a:r>
              <a:rPr dirty="0" sz="1000" spc="5">
                <a:latin typeface="Times New Roman"/>
                <a:cs typeface="Times New Roman"/>
              </a:rPr>
              <a:t>m</a:t>
            </a:r>
            <a:r>
              <a:rPr dirty="0" sz="1000" spc="-55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i</a:t>
            </a:r>
            <a:r>
              <a:rPr dirty="0" sz="1000">
                <a:latin typeface="Times New Roman"/>
                <a:cs typeface="Times New Roman"/>
              </a:rPr>
              <a:t>s</a:t>
            </a:r>
            <a:r>
              <a:rPr dirty="0" sz="1000" spc="-85">
                <a:latin typeface="Times New Roman"/>
                <a:cs typeface="Times New Roman"/>
              </a:rPr>
              <a:t> </a:t>
            </a:r>
            <a:r>
              <a:rPr dirty="0" sz="1000" spc="-25">
                <a:latin typeface="Times New Roman"/>
                <a:cs typeface="Times New Roman"/>
              </a:rPr>
              <a:t>v</a:t>
            </a:r>
            <a:r>
              <a:rPr dirty="0" sz="1000" spc="-20">
                <a:latin typeface="Times New Roman"/>
                <a:cs typeface="Times New Roman"/>
              </a:rPr>
              <a:t>e</a:t>
            </a:r>
            <a:r>
              <a:rPr dirty="0" sz="1000" spc="20">
                <a:latin typeface="Times New Roman"/>
                <a:cs typeface="Times New Roman"/>
              </a:rPr>
              <a:t>r</a:t>
            </a:r>
            <a:r>
              <a:rPr dirty="0" sz="1000">
                <a:latin typeface="Times New Roman"/>
                <a:cs typeface="Times New Roman"/>
              </a:rPr>
              <a:t>y</a:t>
            </a:r>
            <a:r>
              <a:rPr dirty="0" sz="1000" spc="-110">
                <a:latin typeface="Times New Roman"/>
                <a:cs typeface="Times New Roman"/>
              </a:rPr>
              <a:t> </a:t>
            </a:r>
            <a:r>
              <a:rPr dirty="0" sz="1000" spc="-10">
                <a:latin typeface="Times New Roman"/>
                <a:cs typeface="Times New Roman"/>
              </a:rPr>
              <a:t>s</a:t>
            </a:r>
            <a:r>
              <a:rPr dirty="0" sz="1000" spc="-20">
                <a:latin typeface="Times New Roman"/>
                <a:cs typeface="Times New Roman"/>
              </a:rPr>
              <a:t>e</a:t>
            </a:r>
            <a:r>
              <a:rPr dirty="0" sz="1000" spc="20">
                <a:latin typeface="Times New Roman"/>
                <a:cs typeface="Times New Roman"/>
              </a:rPr>
              <a:t>n</a:t>
            </a:r>
            <a:r>
              <a:rPr dirty="0" sz="1000" spc="-10">
                <a:latin typeface="Times New Roman"/>
                <a:cs typeface="Times New Roman"/>
              </a:rPr>
              <a:t>s</a:t>
            </a:r>
            <a:r>
              <a:rPr dirty="0" sz="1000" spc="5">
                <a:latin typeface="Times New Roman"/>
                <a:cs typeface="Times New Roman"/>
              </a:rPr>
              <a:t>iti</a:t>
            </a:r>
            <a:r>
              <a:rPr dirty="0" sz="1000" spc="-25">
                <a:latin typeface="Times New Roman"/>
                <a:cs typeface="Times New Roman"/>
              </a:rPr>
              <a:t>v</a:t>
            </a:r>
            <a:r>
              <a:rPr dirty="0" sz="1000" spc="-20">
                <a:latin typeface="Times New Roman"/>
                <a:cs typeface="Times New Roman"/>
              </a:rPr>
              <a:t>e</a:t>
            </a:r>
            <a:r>
              <a:rPr dirty="0" sz="1000">
                <a:latin typeface="Times New Roman"/>
                <a:cs typeface="Times New Roman"/>
              </a:rPr>
              <a:t>.</a:t>
            </a:r>
            <a:endParaRPr sz="1000">
              <a:latin typeface="Times New Roman"/>
              <a:cs typeface="Times New Roman"/>
            </a:endParaRPr>
          </a:p>
          <a:p>
            <a:pPr marL="302260" marR="13335" indent="-290195">
              <a:lnSpc>
                <a:spcPct val="100000"/>
              </a:lnSpc>
              <a:buAutoNum type="arabicPeriod" startAt="18"/>
              <a:tabLst>
                <a:tab pos="301625" algn="l"/>
                <a:tab pos="302260" algn="l"/>
              </a:tabLst>
            </a:pPr>
            <a:r>
              <a:rPr dirty="0" sz="1000" spc="-5" b="1">
                <a:latin typeface="Times New Roman"/>
                <a:cs typeface="Times New Roman"/>
              </a:rPr>
              <a:t>Assertion</a:t>
            </a:r>
            <a:r>
              <a:rPr dirty="0" sz="1000" spc="125" b="1">
                <a:latin typeface="Times New Roman"/>
                <a:cs typeface="Times New Roman"/>
              </a:rPr>
              <a:t> </a:t>
            </a:r>
            <a:r>
              <a:rPr dirty="0" sz="1000" b="1">
                <a:latin typeface="Times New Roman"/>
                <a:cs typeface="Times New Roman"/>
              </a:rPr>
              <a:t>:</a:t>
            </a:r>
            <a:r>
              <a:rPr dirty="0" sz="1000" spc="155" b="1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Medulla</a:t>
            </a:r>
            <a:r>
              <a:rPr dirty="0" sz="1000" spc="135">
                <a:latin typeface="Times New Roman"/>
                <a:cs typeface="Times New Roman"/>
              </a:rPr>
              <a:t> </a:t>
            </a:r>
            <a:r>
              <a:rPr dirty="0" sz="1000" spc="-5">
                <a:latin typeface="Times New Roman"/>
                <a:cs typeface="Times New Roman"/>
              </a:rPr>
              <a:t>oblongata</a:t>
            </a:r>
            <a:r>
              <a:rPr dirty="0" sz="1000" spc="165">
                <a:latin typeface="Times New Roman"/>
                <a:cs typeface="Times New Roman"/>
              </a:rPr>
              <a:t> </a:t>
            </a:r>
            <a:r>
              <a:rPr dirty="0" sz="1000" spc="-10">
                <a:latin typeface="Times New Roman"/>
                <a:cs typeface="Times New Roman"/>
              </a:rPr>
              <a:t>causes</a:t>
            </a:r>
            <a:r>
              <a:rPr dirty="0" sz="1000" spc="155">
                <a:latin typeface="Times New Roman"/>
                <a:cs typeface="Times New Roman"/>
              </a:rPr>
              <a:t> </a:t>
            </a:r>
            <a:r>
              <a:rPr dirty="0" sz="1000" spc="-10">
                <a:latin typeface="Times New Roman"/>
                <a:cs typeface="Times New Roman"/>
              </a:rPr>
              <a:t>reflex </a:t>
            </a:r>
            <a:r>
              <a:rPr dirty="0" sz="1000" spc="-235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a</a:t>
            </a:r>
            <a:r>
              <a:rPr dirty="0" sz="1000" spc="-20">
                <a:latin typeface="Times New Roman"/>
                <a:cs typeface="Times New Roman"/>
              </a:rPr>
              <a:t>c</a:t>
            </a:r>
            <a:r>
              <a:rPr dirty="0" sz="1000" spc="5">
                <a:latin typeface="Times New Roman"/>
                <a:cs typeface="Times New Roman"/>
              </a:rPr>
              <a:t>ti</a:t>
            </a:r>
            <a:r>
              <a:rPr dirty="0" sz="1000" spc="-50">
                <a:latin typeface="Times New Roman"/>
                <a:cs typeface="Times New Roman"/>
              </a:rPr>
              <a:t>o</a:t>
            </a:r>
            <a:r>
              <a:rPr dirty="0" sz="1000" spc="20">
                <a:latin typeface="Times New Roman"/>
                <a:cs typeface="Times New Roman"/>
              </a:rPr>
              <a:t>n</a:t>
            </a:r>
            <a:r>
              <a:rPr dirty="0" sz="1000">
                <a:latin typeface="Times New Roman"/>
                <a:cs typeface="Times New Roman"/>
              </a:rPr>
              <a:t>s</a:t>
            </a:r>
            <a:r>
              <a:rPr dirty="0" sz="1000" spc="-70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lik</a:t>
            </a:r>
            <a:r>
              <a:rPr dirty="0" sz="1000">
                <a:latin typeface="Times New Roman"/>
                <a:cs typeface="Times New Roman"/>
              </a:rPr>
              <a:t>e</a:t>
            </a:r>
            <a:r>
              <a:rPr dirty="0" sz="1000" spc="-85">
                <a:latin typeface="Times New Roman"/>
                <a:cs typeface="Times New Roman"/>
              </a:rPr>
              <a:t> </a:t>
            </a:r>
            <a:r>
              <a:rPr dirty="0" sz="1000" spc="-50">
                <a:latin typeface="Times New Roman"/>
                <a:cs typeface="Times New Roman"/>
              </a:rPr>
              <a:t>v</a:t>
            </a:r>
            <a:r>
              <a:rPr dirty="0" sz="1000" spc="-25">
                <a:latin typeface="Times New Roman"/>
                <a:cs typeface="Times New Roman"/>
              </a:rPr>
              <a:t>o</a:t>
            </a:r>
            <a:r>
              <a:rPr dirty="0" sz="1000" spc="5">
                <a:latin typeface="Times New Roman"/>
                <a:cs typeface="Times New Roman"/>
              </a:rPr>
              <a:t>miti</a:t>
            </a:r>
            <a:r>
              <a:rPr dirty="0" sz="1000" spc="20">
                <a:latin typeface="Times New Roman"/>
                <a:cs typeface="Times New Roman"/>
              </a:rPr>
              <a:t>n</a:t>
            </a:r>
            <a:r>
              <a:rPr dirty="0" sz="1000" spc="5">
                <a:latin typeface="Times New Roman"/>
                <a:cs typeface="Times New Roman"/>
              </a:rPr>
              <a:t>g</a:t>
            </a:r>
            <a:r>
              <a:rPr dirty="0" sz="1000">
                <a:latin typeface="Times New Roman"/>
                <a:cs typeface="Times New Roman"/>
              </a:rPr>
              <a:t>,</a:t>
            </a:r>
            <a:r>
              <a:rPr dirty="0" sz="1000" spc="-50">
                <a:latin typeface="Times New Roman"/>
                <a:cs typeface="Times New Roman"/>
              </a:rPr>
              <a:t> </a:t>
            </a:r>
            <a:r>
              <a:rPr dirty="0" sz="1000" spc="-25">
                <a:latin typeface="Times New Roman"/>
                <a:cs typeface="Times New Roman"/>
              </a:rPr>
              <a:t>co</a:t>
            </a:r>
            <a:r>
              <a:rPr dirty="0" sz="1000" spc="5">
                <a:latin typeface="Times New Roman"/>
                <a:cs typeface="Times New Roman"/>
              </a:rPr>
              <a:t>u</a:t>
            </a:r>
            <a:r>
              <a:rPr dirty="0" sz="1000" spc="-10">
                <a:latin typeface="Times New Roman"/>
                <a:cs typeface="Times New Roman"/>
              </a:rPr>
              <a:t>g</a:t>
            </a:r>
            <a:r>
              <a:rPr dirty="0" sz="1000" spc="20">
                <a:latin typeface="Times New Roman"/>
                <a:cs typeface="Times New Roman"/>
              </a:rPr>
              <a:t>h</a:t>
            </a:r>
            <a:r>
              <a:rPr dirty="0" sz="1000" spc="5">
                <a:latin typeface="Times New Roman"/>
                <a:cs typeface="Times New Roman"/>
              </a:rPr>
              <a:t>i</a:t>
            </a:r>
            <a:r>
              <a:rPr dirty="0" sz="1000" spc="20">
                <a:latin typeface="Times New Roman"/>
                <a:cs typeface="Times New Roman"/>
              </a:rPr>
              <a:t>n</a:t>
            </a:r>
            <a:r>
              <a:rPr dirty="0" sz="1000">
                <a:latin typeface="Times New Roman"/>
                <a:cs typeface="Times New Roman"/>
              </a:rPr>
              <a:t>g</a:t>
            </a:r>
            <a:r>
              <a:rPr dirty="0" sz="1000" spc="-85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a</a:t>
            </a:r>
            <a:r>
              <a:rPr dirty="0" sz="1000" spc="20">
                <a:latin typeface="Times New Roman"/>
                <a:cs typeface="Times New Roman"/>
              </a:rPr>
              <a:t>n</a:t>
            </a:r>
            <a:r>
              <a:rPr dirty="0" sz="1000">
                <a:latin typeface="Times New Roman"/>
                <a:cs typeface="Times New Roman"/>
              </a:rPr>
              <a:t>d</a:t>
            </a:r>
            <a:r>
              <a:rPr dirty="0" sz="1000" spc="-50">
                <a:latin typeface="Times New Roman"/>
                <a:cs typeface="Times New Roman"/>
              </a:rPr>
              <a:t> </a:t>
            </a:r>
            <a:r>
              <a:rPr dirty="0" sz="1000" spc="-25">
                <a:latin typeface="Times New Roman"/>
                <a:cs typeface="Times New Roman"/>
              </a:rPr>
              <a:t>s</a:t>
            </a:r>
            <a:r>
              <a:rPr dirty="0" sz="1000" spc="20">
                <a:latin typeface="Times New Roman"/>
                <a:cs typeface="Times New Roman"/>
              </a:rPr>
              <a:t>n</a:t>
            </a:r>
            <a:r>
              <a:rPr dirty="0" sz="1000" spc="-20">
                <a:latin typeface="Times New Roman"/>
                <a:cs typeface="Times New Roman"/>
              </a:rPr>
              <a:t>e</a:t>
            </a:r>
            <a:r>
              <a:rPr dirty="0" sz="1000" spc="-40">
                <a:latin typeface="Times New Roman"/>
                <a:cs typeface="Times New Roman"/>
              </a:rPr>
              <a:t>e</a:t>
            </a:r>
            <a:r>
              <a:rPr dirty="0" sz="1000" spc="5">
                <a:latin typeface="Times New Roman"/>
                <a:cs typeface="Times New Roman"/>
              </a:rPr>
              <a:t>zi</a:t>
            </a:r>
            <a:r>
              <a:rPr dirty="0" sz="1000" spc="20">
                <a:latin typeface="Times New Roman"/>
                <a:cs typeface="Times New Roman"/>
              </a:rPr>
              <a:t>n</a:t>
            </a:r>
            <a:r>
              <a:rPr dirty="0" sz="1000" spc="5">
                <a:latin typeface="Times New Roman"/>
                <a:cs typeface="Times New Roman"/>
              </a:rPr>
              <a:t>g.  </a:t>
            </a:r>
            <a:r>
              <a:rPr dirty="0" sz="1000" spc="-5" b="1">
                <a:latin typeface="Times New Roman"/>
                <a:cs typeface="Times New Roman"/>
              </a:rPr>
              <a:t>R</a:t>
            </a:r>
            <a:r>
              <a:rPr dirty="0" sz="1000" spc="5" b="1">
                <a:latin typeface="Times New Roman"/>
                <a:cs typeface="Times New Roman"/>
              </a:rPr>
              <a:t>e</a:t>
            </a:r>
            <a:r>
              <a:rPr dirty="0" sz="1000" spc="-10" b="1">
                <a:latin typeface="Times New Roman"/>
                <a:cs typeface="Times New Roman"/>
              </a:rPr>
              <a:t>aso</a:t>
            </a:r>
            <a:r>
              <a:rPr dirty="0" sz="1000" b="1">
                <a:latin typeface="Times New Roman"/>
                <a:cs typeface="Times New Roman"/>
              </a:rPr>
              <a:t>n</a:t>
            </a:r>
            <a:r>
              <a:rPr dirty="0" sz="1000" spc="-45" b="1">
                <a:latin typeface="Times New Roman"/>
                <a:cs typeface="Times New Roman"/>
              </a:rPr>
              <a:t> </a:t>
            </a:r>
            <a:r>
              <a:rPr dirty="0" sz="1000" b="1">
                <a:latin typeface="Times New Roman"/>
                <a:cs typeface="Times New Roman"/>
              </a:rPr>
              <a:t>:</a:t>
            </a:r>
            <a:r>
              <a:rPr dirty="0" sz="1000" spc="-65" b="1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I</a:t>
            </a:r>
            <a:r>
              <a:rPr dirty="0" sz="1000">
                <a:latin typeface="Times New Roman"/>
                <a:cs typeface="Times New Roman"/>
              </a:rPr>
              <a:t>t</a:t>
            </a:r>
            <a:r>
              <a:rPr dirty="0" sz="1000" spc="-50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ha</a:t>
            </a:r>
            <a:r>
              <a:rPr dirty="0" sz="1000">
                <a:latin typeface="Times New Roman"/>
                <a:cs typeface="Times New Roman"/>
              </a:rPr>
              <a:t>s</a:t>
            </a:r>
            <a:r>
              <a:rPr dirty="0" sz="1000" spc="-65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ma</a:t>
            </a:r>
            <a:r>
              <a:rPr dirty="0" sz="1000" spc="20">
                <a:latin typeface="Times New Roman"/>
                <a:cs typeface="Times New Roman"/>
              </a:rPr>
              <a:t>n</a:t>
            </a:r>
            <a:r>
              <a:rPr dirty="0" sz="1000">
                <a:latin typeface="Times New Roman"/>
                <a:cs typeface="Times New Roman"/>
              </a:rPr>
              <a:t>y</a:t>
            </a:r>
            <a:r>
              <a:rPr dirty="0" sz="1000" spc="-85">
                <a:latin typeface="Times New Roman"/>
                <a:cs typeface="Times New Roman"/>
              </a:rPr>
              <a:t> </a:t>
            </a:r>
            <a:r>
              <a:rPr dirty="0" sz="1000" spc="20">
                <a:latin typeface="Times New Roman"/>
                <a:cs typeface="Times New Roman"/>
              </a:rPr>
              <a:t>n</a:t>
            </a:r>
            <a:r>
              <a:rPr dirty="0" sz="1000" spc="-20">
                <a:latin typeface="Times New Roman"/>
                <a:cs typeface="Times New Roman"/>
              </a:rPr>
              <a:t>e</a:t>
            </a:r>
            <a:r>
              <a:rPr dirty="0" sz="1000" spc="20">
                <a:latin typeface="Times New Roman"/>
                <a:cs typeface="Times New Roman"/>
              </a:rPr>
              <a:t>r</a:t>
            </a:r>
            <a:r>
              <a:rPr dirty="0" sz="1000" spc="-25">
                <a:latin typeface="Times New Roman"/>
                <a:cs typeface="Times New Roman"/>
              </a:rPr>
              <a:t>v</a:t>
            </a:r>
            <a:r>
              <a:rPr dirty="0" sz="1000">
                <a:latin typeface="Times New Roman"/>
                <a:cs typeface="Times New Roman"/>
              </a:rPr>
              <a:t>e</a:t>
            </a:r>
            <a:r>
              <a:rPr dirty="0" sz="1000" spc="-75">
                <a:latin typeface="Times New Roman"/>
                <a:cs typeface="Times New Roman"/>
              </a:rPr>
              <a:t> </a:t>
            </a:r>
            <a:r>
              <a:rPr dirty="0" sz="1000" spc="-20">
                <a:latin typeface="Times New Roman"/>
                <a:cs typeface="Times New Roman"/>
              </a:rPr>
              <a:t>ce</a:t>
            </a:r>
            <a:r>
              <a:rPr dirty="0" sz="1000" spc="5">
                <a:latin typeface="Times New Roman"/>
                <a:cs typeface="Times New Roman"/>
              </a:rPr>
              <a:t>ll</a:t>
            </a:r>
            <a:r>
              <a:rPr dirty="0" sz="1000">
                <a:latin typeface="Times New Roman"/>
                <a:cs typeface="Times New Roman"/>
              </a:rPr>
              <a:t>s</a:t>
            </a:r>
            <a:r>
              <a:rPr dirty="0" sz="1000" spc="-70">
                <a:latin typeface="Times New Roman"/>
                <a:cs typeface="Times New Roman"/>
              </a:rPr>
              <a:t> </a:t>
            </a:r>
            <a:r>
              <a:rPr dirty="0" sz="1000" spc="-30">
                <a:latin typeface="Times New Roman"/>
                <a:cs typeface="Times New Roman"/>
              </a:rPr>
              <a:t>w</a:t>
            </a:r>
            <a:r>
              <a:rPr dirty="0" sz="1000" spc="20">
                <a:latin typeface="Times New Roman"/>
                <a:cs typeface="Times New Roman"/>
              </a:rPr>
              <a:t>h</a:t>
            </a:r>
            <a:r>
              <a:rPr dirty="0" sz="1000" spc="5">
                <a:latin typeface="Times New Roman"/>
                <a:cs typeface="Times New Roman"/>
              </a:rPr>
              <a:t>i</a:t>
            </a:r>
            <a:r>
              <a:rPr dirty="0" sz="1000" spc="-20">
                <a:latin typeface="Times New Roman"/>
                <a:cs typeface="Times New Roman"/>
              </a:rPr>
              <a:t>c</a:t>
            </a:r>
            <a:r>
              <a:rPr dirty="0" sz="1000">
                <a:latin typeface="Times New Roman"/>
                <a:cs typeface="Times New Roman"/>
              </a:rPr>
              <a:t>h</a:t>
            </a:r>
            <a:r>
              <a:rPr dirty="0" sz="1000" spc="-50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c</a:t>
            </a:r>
            <a:r>
              <a:rPr dirty="0" sz="1000" spc="-35">
                <a:latin typeface="Times New Roman"/>
                <a:cs typeface="Times New Roman"/>
              </a:rPr>
              <a:t>o</a:t>
            </a:r>
            <a:r>
              <a:rPr dirty="0" sz="1000" spc="20">
                <a:latin typeface="Times New Roman"/>
                <a:cs typeface="Times New Roman"/>
              </a:rPr>
              <a:t>n</a:t>
            </a:r>
            <a:r>
              <a:rPr dirty="0" sz="1000" spc="5">
                <a:latin typeface="Times New Roman"/>
                <a:cs typeface="Times New Roman"/>
              </a:rPr>
              <a:t>t</a:t>
            </a:r>
            <a:r>
              <a:rPr dirty="0" sz="1000" spc="20">
                <a:latin typeface="Times New Roman"/>
                <a:cs typeface="Times New Roman"/>
              </a:rPr>
              <a:t>r</a:t>
            </a:r>
            <a:r>
              <a:rPr dirty="0" sz="1000" spc="-25">
                <a:latin typeface="Times New Roman"/>
                <a:cs typeface="Times New Roman"/>
              </a:rPr>
              <a:t>o</a:t>
            </a:r>
            <a:r>
              <a:rPr dirty="0" sz="1000">
                <a:latin typeface="Times New Roman"/>
                <a:cs typeface="Times New Roman"/>
              </a:rPr>
              <a:t>l  </a:t>
            </a:r>
            <a:r>
              <a:rPr dirty="0" sz="1000" spc="5">
                <a:latin typeface="Times New Roman"/>
                <a:cs typeface="Times New Roman"/>
              </a:rPr>
              <a:t>a</a:t>
            </a:r>
            <a:r>
              <a:rPr dirty="0" sz="1000" spc="-25">
                <a:latin typeface="Times New Roman"/>
                <a:cs typeface="Times New Roman"/>
              </a:rPr>
              <a:t>u</a:t>
            </a:r>
            <a:r>
              <a:rPr dirty="0" sz="1000" spc="5">
                <a:latin typeface="Times New Roman"/>
                <a:cs typeface="Times New Roman"/>
              </a:rPr>
              <a:t>t</a:t>
            </a:r>
            <a:r>
              <a:rPr dirty="0" sz="1000" spc="-50">
                <a:latin typeface="Times New Roman"/>
                <a:cs typeface="Times New Roman"/>
              </a:rPr>
              <a:t>o</a:t>
            </a:r>
            <a:r>
              <a:rPr dirty="0" sz="1000" spc="20">
                <a:latin typeface="Times New Roman"/>
                <a:cs typeface="Times New Roman"/>
              </a:rPr>
              <a:t>n</a:t>
            </a:r>
            <a:r>
              <a:rPr dirty="0" sz="1000" spc="-50">
                <a:latin typeface="Times New Roman"/>
                <a:cs typeface="Times New Roman"/>
              </a:rPr>
              <a:t>o</a:t>
            </a:r>
            <a:r>
              <a:rPr dirty="0" sz="1000" spc="10">
                <a:latin typeface="Times New Roman"/>
                <a:cs typeface="Times New Roman"/>
              </a:rPr>
              <a:t>m</a:t>
            </a:r>
            <a:r>
              <a:rPr dirty="0" sz="1000" spc="-20">
                <a:latin typeface="Times New Roman"/>
                <a:cs typeface="Times New Roman"/>
              </a:rPr>
              <a:t>i</a:t>
            </a:r>
            <a:r>
              <a:rPr dirty="0" sz="1000">
                <a:latin typeface="Times New Roman"/>
                <a:cs typeface="Times New Roman"/>
              </a:rPr>
              <a:t>c</a:t>
            </a:r>
            <a:r>
              <a:rPr dirty="0" sz="1000" spc="-75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r</a:t>
            </a:r>
            <a:r>
              <a:rPr dirty="0" sz="1000" spc="-25">
                <a:latin typeface="Times New Roman"/>
                <a:cs typeface="Times New Roman"/>
              </a:rPr>
              <a:t>e</a:t>
            </a:r>
            <a:r>
              <a:rPr dirty="0" sz="1000" spc="-50">
                <a:latin typeface="Times New Roman"/>
                <a:cs typeface="Times New Roman"/>
              </a:rPr>
              <a:t>f</a:t>
            </a:r>
            <a:r>
              <a:rPr dirty="0" sz="1000" spc="5">
                <a:latin typeface="Times New Roman"/>
                <a:cs typeface="Times New Roman"/>
              </a:rPr>
              <a:t>l</a:t>
            </a:r>
            <a:r>
              <a:rPr dirty="0" sz="1000" spc="-40">
                <a:latin typeface="Times New Roman"/>
                <a:cs typeface="Times New Roman"/>
              </a:rPr>
              <a:t>e</a:t>
            </a:r>
            <a:r>
              <a:rPr dirty="0" sz="1000" spc="5">
                <a:latin typeface="Times New Roman"/>
                <a:cs typeface="Times New Roman"/>
              </a:rPr>
              <a:t>x</a:t>
            </a:r>
            <a:r>
              <a:rPr dirty="0" sz="1000" spc="-50">
                <a:latin typeface="Times New Roman"/>
                <a:cs typeface="Times New Roman"/>
              </a:rPr>
              <a:t>e</a:t>
            </a:r>
            <a:r>
              <a:rPr dirty="0" sz="1000" spc="-10">
                <a:latin typeface="Times New Roman"/>
                <a:cs typeface="Times New Roman"/>
              </a:rPr>
              <a:t>s</a:t>
            </a:r>
            <a:r>
              <a:rPr dirty="0" sz="1000">
                <a:latin typeface="Times New Roman"/>
                <a:cs typeface="Times New Roman"/>
              </a:rPr>
              <a:t>.</a:t>
            </a:r>
            <a:endParaRPr sz="1000">
              <a:latin typeface="Times New Roman"/>
              <a:cs typeface="Times New Roman"/>
            </a:endParaRPr>
          </a:p>
          <a:p>
            <a:pPr algn="just" marL="301625" marR="5080" indent="-289560">
              <a:lnSpc>
                <a:spcPct val="100000"/>
              </a:lnSpc>
              <a:buAutoNum type="arabicPeriod" startAt="18"/>
              <a:tabLst>
                <a:tab pos="302260" algn="l"/>
              </a:tabLst>
            </a:pPr>
            <a:r>
              <a:rPr dirty="0" sz="1000" spc="-10" b="1">
                <a:latin typeface="Times New Roman"/>
                <a:cs typeface="Times New Roman"/>
              </a:rPr>
              <a:t>Assertion</a:t>
            </a:r>
            <a:r>
              <a:rPr dirty="0" sz="1000" spc="-70" b="1">
                <a:latin typeface="Times New Roman"/>
                <a:cs typeface="Times New Roman"/>
              </a:rPr>
              <a:t> </a:t>
            </a:r>
            <a:r>
              <a:rPr dirty="0" sz="1000" b="1">
                <a:latin typeface="Times New Roman"/>
                <a:cs typeface="Times New Roman"/>
              </a:rPr>
              <a:t>:</a:t>
            </a:r>
            <a:r>
              <a:rPr dirty="0" sz="1000" spc="-55" b="1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A</a:t>
            </a:r>
            <a:r>
              <a:rPr dirty="0" sz="1000" spc="-140">
                <a:latin typeface="Times New Roman"/>
                <a:cs typeface="Times New Roman"/>
              </a:rPr>
              <a:t> </a:t>
            </a:r>
            <a:r>
              <a:rPr dirty="0" sz="1000" spc="-10">
                <a:latin typeface="Times New Roman"/>
                <a:cs typeface="Times New Roman"/>
              </a:rPr>
              <a:t>cerebellum</a:t>
            </a:r>
            <a:r>
              <a:rPr dirty="0" sz="1000" spc="-80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is</a:t>
            </a:r>
            <a:r>
              <a:rPr dirty="0" sz="1000" spc="-90">
                <a:latin typeface="Times New Roman"/>
                <a:cs typeface="Times New Roman"/>
              </a:rPr>
              <a:t> </a:t>
            </a:r>
            <a:r>
              <a:rPr dirty="0" sz="1000" spc="-5">
                <a:latin typeface="Times New Roman"/>
                <a:cs typeface="Times New Roman"/>
              </a:rPr>
              <a:t>related</a:t>
            </a:r>
            <a:r>
              <a:rPr dirty="0" sz="1000" spc="-55">
                <a:latin typeface="Times New Roman"/>
                <a:cs typeface="Times New Roman"/>
              </a:rPr>
              <a:t> </a:t>
            </a:r>
            <a:r>
              <a:rPr dirty="0" sz="1000" spc="-10">
                <a:latin typeface="Times New Roman"/>
                <a:cs typeface="Times New Roman"/>
              </a:rPr>
              <a:t>with</a:t>
            </a:r>
            <a:r>
              <a:rPr dirty="0" sz="1000" spc="-55">
                <a:latin typeface="Times New Roman"/>
                <a:cs typeface="Times New Roman"/>
              </a:rPr>
              <a:t> </a:t>
            </a:r>
            <a:r>
              <a:rPr dirty="0" sz="1000" spc="-10">
                <a:latin typeface="Times New Roman"/>
                <a:cs typeface="Times New Roman"/>
              </a:rPr>
              <a:t>skillful </a:t>
            </a:r>
            <a:r>
              <a:rPr dirty="0" sz="1000" spc="-235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voluntary </a:t>
            </a:r>
            <a:r>
              <a:rPr dirty="0" sz="1000" spc="-5">
                <a:latin typeface="Times New Roman"/>
                <a:cs typeface="Times New Roman"/>
              </a:rPr>
              <a:t>movement </a:t>
            </a:r>
            <a:r>
              <a:rPr dirty="0" sz="1000" spc="10">
                <a:latin typeface="Times New Roman"/>
                <a:cs typeface="Times New Roman"/>
              </a:rPr>
              <a:t>and </a:t>
            </a:r>
            <a:r>
              <a:rPr dirty="0" sz="1000" spc="5">
                <a:latin typeface="Times New Roman"/>
                <a:cs typeface="Times New Roman"/>
              </a:rPr>
              <a:t>involuntary </a:t>
            </a:r>
            <a:r>
              <a:rPr dirty="0" sz="1000">
                <a:latin typeface="Times New Roman"/>
                <a:cs typeface="Times New Roman"/>
              </a:rPr>
              <a:t>activity </a:t>
            </a:r>
            <a:r>
              <a:rPr dirty="0" sz="1000" spc="5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l</a:t>
            </a:r>
            <a:r>
              <a:rPr dirty="0" sz="1000" spc="-25">
                <a:latin typeface="Times New Roman"/>
                <a:cs typeface="Times New Roman"/>
              </a:rPr>
              <a:t>i</a:t>
            </a:r>
            <a:r>
              <a:rPr dirty="0" sz="1000" spc="5">
                <a:latin typeface="Times New Roman"/>
                <a:cs typeface="Times New Roman"/>
              </a:rPr>
              <a:t>k</a:t>
            </a:r>
            <a:r>
              <a:rPr dirty="0" sz="1000">
                <a:latin typeface="Times New Roman"/>
                <a:cs typeface="Times New Roman"/>
              </a:rPr>
              <a:t>e</a:t>
            </a:r>
            <a:r>
              <a:rPr dirty="0" sz="1000" spc="-100">
                <a:latin typeface="Times New Roman"/>
                <a:cs typeface="Times New Roman"/>
              </a:rPr>
              <a:t> </a:t>
            </a:r>
            <a:r>
              <a:rPr dirty="0" sz="1000" spc="-25">
                <a:latin typeface="Times New Roman"/>
                <a:cs typeface="Times New Roman"/>
              </a:rPr>
              <a:t>bod</a:t>
            </a:r>
            <a:r>
              <a:rPr dirty="0" sz="1000">
                <a:latin typeface="Times New Roman"/>
                <a:cs typeface="Times New Roman"/>
              </a:rPr>
              <a:t>y</a:t>
            </a:r>
            <a:r>
              <a:rPr dirty="0" sz="1000" spc="-110">
                <a:latin typeface="Times New Roman"/>
                <a:cs typeface="Times New Roman"/>
              </a:rPr>
              <a:t> </a:t>
            </a:r>
            <a:r>
              <a:rPr dirty="0" sz="1000" spc="-25">
                <a:latin typeface="Times New Roman"/>
                <a:cs typeface="Times New Roman"/>
              </a:rPr>
              <a:t>ba</a:t>
            </a:r>
            <a:r>
              <a:rPr dirty="0" sz="1000" spc="15">
                <a:latin typeface="Times New Roman"/>
                <a:cs typeface="Times New Roman"/>
              </a:rPr>
              <a:t>l</a:t>
            </a:r>
            <a:r>
              <a:rPr dirty="0" sz="1000" spc="5">
                <a:latin typeface="Times New Roman"/>
                <a:cs typeface="Times New Roman"/>
              </a:rPr>
              <a:t>a</a:t>
            </a:r>
            <a:r>
              <a:rPr dirty="0" sz="1000" spc="-5">
                <a:latin typeface="Times New Roman"/>
                <a:cs typeface="Times New Roman"/>
              </a:rPr>
              <a:t>n</a:t>
            </a:r>
            <a:r>
              <a:rPr dirty="0" sz="1000" spc="-25">
                <a:latin typeface="Times New Roman"/>
                <a:cs typeface="Times New Roman"/>
              </a:rPr>
              <a:t>c</a:t>
            </a:r>
            <a:r>
              <a:rPr dirty="0" sz="1000" spc="-10">
                <a:latin typeface="Times New Roman"/>
                <a:cs typeface="Times New Roman"/>
              </a:rPr>
              <a:t>e</a:t>
            </a:r>
            <a:r>
              <a:rPr dirty="0" sz="1000">
                <a:latin typeface="Times New Roman"/>
                <a:cs typeface="Times New Roman"/>
              </a:rPr>
              <a:t>,</a:t>
            </a:r>
            <a:r>
              <a:rPr dirty="0" sz="1000" spc="-50">
                <a:latin typeface="Times New Roman"/>
                <a:cs typeface="Times New Roman"/>
              </a:rPr>
              <a:t> </a:t>
            </a:r>
            <a:r>
              <a:rPr dirty="0" sz="1000" spc="-25">
                <a:latin typeface="Times New Roman"/>
                <a:cs typeface="Times New Roman"/>
              </a:rPr>
              <a:t>eq</a:t>
            </a:r>
            <a:r>
              <a:rPr dirty="0" sz="1000" spc="5">
                <a:latin typeface="Times New Roman"/>
                <a:cs typeface="Times New Roman"/>
              </a:rPr>
              <a:t>ui</a:t>
            </a:r>
            <a:r>
              <a:rPr dirty="0" sz="1000" spc="-25">
                <a:latin typeface="Times New Roman"/>
                <a:cs typeface="Times New Roman"/>
              </a:rPr>
              <a:t>l</a:t>
            </a:r>
            <a:r>
              <a:rPr dirty="0" sz="1000" spc="10">
                <a:latin typeface="Times New Roman"/>
                <a:cs typeface="Times New Roman"/>
              </a:rPr>
              <a:t>i</a:t>
            </a:r>
            <a:r>
              <a:rPr dirty="0" sz="1000" spc="-25">
                <a:latin typeface="Times New Roman"/>
                <a:cs typeface="Times New Roman"/>
              </a:rPr>
              <a:t>b</a:t>
            </a:r>
            <a:r>
              <a:rPr dirty="0" sz="1000" spc="20">
                <a:latin typeface="Times New Roman"/>
                <a:cs typeface="Times New Roman"/>
              </a:rPr>
              <a:t>r</a:t>
            </a:r>
            <a:r>
              <a:rPr dirty="0" sz="1000" spc="-25">
                <a:latin typeface="Times New Roman"/>
                <a:cs typeface="Times New Roman"/>
              </a:rPr>
              <a:t>i</a:t>
            </a:r>
            <a:r>
              <a:rPr dirty="0" sz="1000" spc="10">
                <a:latin typeface="Times New Roman"/>
                <a:cs typeface="Times New Roman"/>
              </a:rPr>
              <a:t>um</a:t>
            </a:r>
            <a:r>
              <a:rPr dirty="0" sz="1000">
                <a:latin typeface="Times New Roman"/>
                <a:cs typeface="Times New Roman"/>
              </a:rPr>
              <a:t>,</a:t>
            </a:r>
            <a:r>
              <a:rPr dirty="0" sz="1000" spc="-60">
                <a:latin typeface="Times New Roman"/>
                <a:cs typeface="Times New Roman"/>
              </a:rPr>
              <a:t> </a:t>
            </a:r>
            <a:r>
              <a:rPr dirty="0" sz="1000" spc="-20" i="1">
                <a:latin typeface="Times New Roman"/>
                <a:cs typeface="Times New Roman"/>
              </a:rPr>
              <a:t>e</a:t>
            </a:r>
            <a:r>
              <a:rPr dirty="0" sz="1000" spc="5" i="1">
                <a:latin typeface="Times New Roman"/>
                <a:cs typeface="Times New Roman"/>
              </a:rPr>
              <a:t>t</a:t>
            </a:r>
            <a:r>
              <a:rPr dirty="0" sz="1000" spc="-20" i="1">
                <a:latin typeface="Times New Roman"/>
                <a:cs typeface="Times New Roman"/>
              </a:rPr>
              <a:t>c</a:t>
            </a:r>
            <a:r>
              <a:rPr dirty="0" sz="1000">
                <a:latin typeface="Times New Roman"/>
                <a:cs typeface="Times New Roman"/>
              </a:rPr>
              <a:t>.</a:t>
            </a:r>
            <a:endParaRPr sz="1000">
              <a:latin typeface="Times New Roman"/>
              <a:cs typeface="Times New Roman"/>
            </a:endParaRPr>
          </a:p>
          <a:p>
            <a:pPr algn="just" marL="301625">
              <a:lnSpc>
                <a:spcPct val="100000"/>
              </a:lnSpc>
            </a:pPr>
            <a:r>
              <a:rPr dirty="0" sz="1000" spc="-5" b="1">
                <a:latin typeface="Times New Roman"/>
                <a:cs typeface="Times New Roman"/>
              </a:rPr>
              <a:t>R</a:t>
            </a:r>
            <a:r>
              <a:rPr dirty="0" sz="1000" spc="-20" b="1">
                <a:latin typeface="Times New Roman"/>
                <a:cs typeface="Times New Roman"/>
              </a:rPr>
              <a:t>e</a:t>
            </a:r>
            <a:r>
              <a:rPr dirty="0" sz="1000" spc="-5" b="1">
                <a:latin typeface="Times New Roman"/>
                <a:cs typeface="Times New Roman"/>
              </a:rPr>
              <a:t>a</a:t>
            </a:r>
            <a:r>
              <a:rPr dirty="0" sz="1000" spc="-10" b="1">
                <a:latin typeface="Times New Roman"/>
                <a:cs typeface="Times New Roman"/>
              </a:rPr>
              <a:t>s</a:t>
            </a:r>
            <a:r>
              <a:rPr dirty="0" sz="1000" spc="-35" b="1">
                <a:latin typeface="Times New Roman"/>
                <a:cs typeface="Times New Roman"/>
              </a:rPr>
              <a:t>o</a:t>
            </a:r>
            <a:r>
              <a:rPr dirty="0" sz="1000" b="1">
                <a:latin typeface="Times New Roman"/>
                <a:cs typeface="Times New Roman"/>
              </a:rPr>
              <a:t>n</a:t>
            </a:r>
            <a:r>
              <a:rPr dirty="0" sz="1000" spc="-70" b="1">
                <a:latin typeface="Times New Roman"/>
                <a:cs typeface="Times New Roman"/>
              </a:rPr>
              <a:t> </a:t>
            </a:r>
            <a:r>
              <a:rPr dirty="0" sz="1000" b="1">
                <a:latin typeface="Times New Roman"/>
                <a:cs typeface="Times New Roman"/>
              </a:rPr>
              <a:t>:</a:t>
            </a:r>
            <a:r>
              <a:rPr dirty="0" sz="1000" spc="-45" b="1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It</a:t>
            </a:r>
            <a:r>
              <a:rPr dirty="0" sz="1000" spc="-65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is</a:t>
            </a:r>
            <a:r>
              <a:rPr dirty="0" sz="1000" spc="-95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a</a:t>
            </a:r>
            <a:r>
              <a:rPr dirty="0" sz="1000" spc="-65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part</a:t>
            </a:r>
            <a:r>
              <a:rPr dirty="0" sz="1000" spc="-65">
                <a:latin typeface="Times New Roman"/>
                <a:cs typeface="Times New Roman"/>
              </a:rPr>
              <a:t> </a:t>
            </a:r>
            <a:r>
              <a:rPr dirty="0" sz="1000" spc="-40">
                <a:latin typeface="Times New Roman"/>
                <a:cs typeface="Times New Roman"/>
              </a:rPr>
              <a:t>o</a:t>
            </a:r>
            <a:r>
              <a:rPr dirty="0" sz="1000">
                <a:latin typeface="Times New Roman"/>
                <a:cs typeface="Times New Roman"/>
              </a:rPr>
              <a:t>f</a:t>
            </a:r>
            <a:r>
              <a:rPr dirty="0" sz="1000" spc="-65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hi</a:t>
            </a:r>
            <a:r>
              <a:rPr dirty="0" sz="1000" spc="35">
                <a:latin typeface="Times New Roman"/>
                <a:cs typeface="Times New Roman"/>
              </a:rPr>
              <a:t>n</a:t>
            </a:r>
            <a:r>
              <a:rPr dirty="0" sz="1000">
                <a:latin typeface="Times New Roman"/>
                <a:cs typeface="Times New Roman"/>
              </a:rPr>
              <a:t>d</a:t>
            </a:r>
            <a:r>
              <a:rPr dirty="0" sz="1000" spc="-85">
                <a:latin typeface="Times New Roman"/>
                <a:cs typeface="Times New Roman"/>
              </a:rPr>
              <a:t> </a:t>
            </a:r>
            <a:r>
              <a:rPr dirty="0" sz="1000" spc="-50">
                <a:latin typeface="Times New Roman"/>
                <a:cs typeface="Times New Roman"/>
              </a:rPr>
              <a:t>b</a:t>
            </a:r>
            <a:r>
              <a:rPr dirty="0" sz="1000" spc="20">
                <a:latin typeface="Times New Roman"/>
                <a:cs typeface="Times New Roman"/>
              </a:rPr>
              <a:t>r</a:t>
            </a:r>
            <a:r>
              <a:rPr dirty="0" sz="1000">
                <a:latin typeface="Times New Roman"/>
                <a:cs typeface="Times New Roman"/>
              </a:rPr>
              <a:t>ain</a:t>
            </a:r>
            <a:r>
              <a:rPr dirty="0" sz="1000" spc="-45">
                <a:latin typeface="Times New Roman"/>
                <a:cs typeface="Times New Roman"/>
              </a:rPr>
              <a:t> </a:t>
            </a:r>
            <a:r>
              <a:rPr dirty="0" sz="1000" spc="-20">
                <a:latin typeface="Times New Roman"/>
                <a:cs typeface="Times New Roman"/>
              </a:rPr>
              <a:t>a</a:t>
            </a:r>
            <a:r>
              <a:rPr dirty="0" sz="1000" spc="20">
                <a:latin typeface="Times New Roman"/>
                <a:cs typeface="Times New Roman"/>
              </a:rPr>
              <a:t>n</a:t>
            </a:r>
            <a:r>
              <a:rPr dirty="0" sz="1000">
                <a:latin typeface="Times New Roman"/>
                <a:cs typeface="Times New Roman"/>
              </a:rPr>
              <a:t>d</a:t>
            </a:r>
            <a:r>
              <a:rPr dirty="0" sz="1000" spc="-85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is</a:t>
            </a:r>
            <a:r>
              <a:rPr dirty="0" sz="1000" spc="-85">
                <a:latin typeface="Times New Roman"/>
                <a:cs typeface="Times New Roman"/>
              </a:rPr>
              <a:t> </a:t>
            </a:r>
            <a:r>
              <a:rPr dirty="0" sz="1000" spc="-5">
                <a:latin typeface="Times New Roman"/>
                <a:cs typeface="Times New Roman"/>
              </a:rPr>
              <a:t>si</a:t>
            </a:r>
            <a:r>
              <a:rPr dirty="0" sz="1000" spc="-20">
                <a:latin typeface="Times New Roman"/>
                <a:cs typeface="Times New Roman"/>
              </a:rPr>
              <a:t>t</a:t>
            </a:r>
            <a:r>
              <a:rPr dirty="0" sz="1000">
                <a:latin typeface="Times New Roman"/>
                <a:cs typeface="Times New Roman"/>
              </a:rPr>
              <a:t>uat</a:t>
            </a:r>
            <a:r>
              <a:rPr dirty="0" sz="1000" spc="-25">
                <a:latin typeface="Times New Roman"/>
                <a:cs typeface="Times New Roman"/>
              </a:rPr>
              <a:t>e</a:t>
            </a:r>
            <a:r>
              <a:rPr dirty="0" sz="1000">
                <a:latin typeface="Times New Roman"/>
                <a:cs typeface="Times New Roman"/>
              </a:rPr>
              <a:t>d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419809" y="3599192"/>
            <a:ext cx="2384425" cy="1790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1650364" algn="l"/>
              </a:tabLst>
            </a:pPr>
            <a:r>
              <a:rPr dirty="0" sz="1000" spc="-25">
                <a:latin typeface="Times New Roman"/>
                <a:cs typeface="Times New Roman"/>
              </a:rPr>
              <a:t>b</a:t>
            </a:r>
            <a:r>
              <a:rPr dirty="0" sz="1000" spc="-20">
                <a:latin typeface="Times New Roman"/>
                <a:cs typeface="Times New Roman"/>
              </a:rPr>
              <a:t>e</a:t>
            </a:r>
            <a:r>
              <a:rPr dirty="0" sz="1000" spc="20">
                <a:latin typeface="Times New Roman"/>
                <a:cs typeface="Times New Roman"/>
              </a:rPr>
              <a:t>h</a:t>
            </a:r>
            <a:r>
              <a:rPr dirty="0" sz="1000" spc="5">
                <a:latin typeface="Times New Roman"/>
                <a:cs typeface="Times New Roman"/>
              </a:rPr>
              <a:t>i</a:t>
            </a:r>
            <a:r>
              <a:rPr dirty="0" sz="1000" spc="20">
                <a:latin typeface="Times New Roman"/>
                <a:cs typeface="Times New Roman"/>
              </a:rPr>
              <a:t>n</a:t>
            </a:r>
            <a:r>
              <a:rPr dirty="0" sz="1000">
                <a:latin typeface="Times New Roman"/>
                <a:cs typeface="Times New Roman"/>
              </a:rPr>
              <a:t>d</a:t>
            </a:r>
            <a:r>
              <a:rPr dirty="0" sz="1000" spc="35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t</a:t>
            </a:r>
            <a:r>
              <a:rPr dirty="0" sz="1000" spc="20">
                <a:latin typeface="Times New Roman"/>
                <a:cs typeface="Times New Roman"/>
              </a:rPr>
              <a:t>h</a:t>
            </a:r>
            <a:r>
              <a:rPr dirty="0" sz="1000">
                <a:latin typeface="Times New Roman"/>
                <a:cs typeface="Times New Roman"/>
              </a:rPr>
              <a:t>e</a:t>
            </a:r>
            <a:r>
              <a:rPr dirty="0" sz="1000" spc="20">
                <a:latin typeface="Times New Roman"/>
                <a:cs typeface="Times New Roman"/>
              </a:rPr>
              <a:t> </a:t>
            </a:r>
            <a:r>
              <a:rPr dirty="0" sz="1000" spc="-5">
                <a:latin typeface="Times New Roman"/>
                <a:cs typeface="Times New Roman"/>
              </a:rPr>
              <a:t>p</a:t>
            </a:r>
            <a:r>
              <a:rPr dirty="0" sz="1000" spc="-25">
                <a:latin typeface="Times New Roman"/>
                <a:cs typeface="Times New Roman"/>
              </a:rPr>
              <a:t>o</a:t>
            </a:r>
            <a:r>
              <a:rPr dirty="0" sz="1000" spc="20">
                <a:latin typeface="Times New Roman"/>
                <a:cs typeface="Times New Roman"/>
              </a:rPr>
              <a:t>n</a:t>
            </a:r>
            <a:r>
              <a:rPr dirty="0" sz="1000" spc="-10">
                <a:latin typeface="Times New Roman"/>
                <a:cs typeface="Times New Roman"/>
              </a:rPr>
              <a:t>s</a:t>
            </a:r>
            <a:r>
              <a:rPr dirty="0" sz="1000">
                <a:latin typeface="Times New Roman"/>
                <a:cs typeface="Times New Roman"/>
              </a:rPr>
              <a:t>.</a:t>
            </a:r>
            <a:r>
              <a:rPr dirty="0" sz="1000">
                <a:latin typeface="Times New Roman"/>
                <a:cs typeface="Times New Roman"/>
              </a:rPr>
              <a:t>	</a:t>
            </a:r>
            <a:r>
              <a:rPr dirty="0" sz="1000" spc="-25" b="1">
                <a:latin typeface="Times New Roman"/>
                <a:cs typeface="Times New Roman"/>
              </a:rPr>
              <a:t>[AII</a:t>
            </a:r>
            <a:r>
              <a:rPr dirty="0" sz="1000" b="1">
                <a:latin typeface="Times New Roman"/>
                <a:cs typeface="Times New Roman"/>
              </a:rPr>
              <a:t>M</a:t>
            </a:r>
            <a:r>
              <a:rPr dirty="0" sz="1000" b="1">
                <a:latin typeface="Times New Roman"/>
                <a:cs typeface="Times New Roman"/>
              </a:rPr>
              <a:t>S</a:t>
            </a:r>
            <a:r>
              <a:rPr dirty="0" sz="1000" spc="-95" b="1">
                <a:latin typeface="Times New Roman"/>
                <a:cs typeface="Times New Roman"/>
              </a:rPr>
              <a:t> </a:t>
            </a:r>
            <a:r>
              <a:rPr dirty="0" sz="1000" spc="-25" b="1">
                <a:latin typeface="Times New Roman"/>
                <a:cs typeface="Times New Roman"/>
              </a:rPr>
              <a:t>20</a:t>
            </a:r>
            <a:r>
              <a:rPr dirty="0" sz="1000" b="1">
                <a:latin typeface="Times New Roman"/>
                <a:cs typeface="Times New Roman"/>
              </a:rPr>
              <a:t>1</a:t>
            </a:r>
            <a:r>
              <a:rPr dirty="0" sz="1000" spc="-25" b="1">
                <a:latin typeface="Times New Roman"/>
                <a:cs typeface="Times New Roman"/>
              </a:rPr>
              <a:t>0]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130261" y="3751592"/>
            <a:ext cx="2678430" cy="1093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just" marL="302260" marR="5080" indent="-289560">
              <a:lnSpc>
                <a:spcPct val="100000"/>
              </a:lnSpc>
              <a:spcBef>
                <a:spcPts val="105"/>
              </a:spcBef>
              <a:buAutoNum type="arabicPeriod" startAt="20"/>
              <a:tabLst>
                <a:tab pos="302260" algn="l"/>
              </a:tabLst>
            </a:pPr>
            <a:r>
              <a:rPr dirty="0" sz="1000" spc="-10" b="1">
                <a:latin typeface="Times New Roman"/>
                <a:cs typeface="Times New Roman"/>
              </a:rPr>
              <a:t>Assertion:</a:t>
            </a:r>
            <a:r>
              <a:rPr dirty="0" sz="1000" spc="-50" b="1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The</a:t>
            </a:r>
            <a:r>
              <a:rPr dirty="0" sz="1000" spc="-70">
                <a:latin typeface="Times New Roman"/>
                <a:cs typeface="Times New Roman"/>
              </a:rPr>
              <a:t> </a:t>
            </a:r>
            <a:r>
              <a:rPr dirty="0" sz="1000" spc="-10">
                <a:latin typeface="Times New Roman"/>
                <a:cs typeface="Times New Roman"/>
              </a:rPr>
              <a:t>PNS</a:t>
            </a:r>
            <a:r>
              <a:rPr dirty="0" sz="1000" spc="-75">
                <a:latin typeface="Times New Roman"/>
                <a:cs typeface="Times New Roman"/>
              </a:rPr>
              <a:t> </a:t>
            </a:r>
            <a:r>
              <a:rPr dirty="0" sz="1000" spc="-15">
                <a:latin typeface="Times New Roman"/>
                <a:cs typeface="Times New Roman"/>
              </a:rPr>
              <a:t>comprises</a:t>
            </a:r>
            <a:r>
              <a:rPr dirty="0" sz="1000" spc="-70">
                <a:latin typeface="Times New Roman"/>
                <a:cs typeface="Times New Roman"/>
              </a:rPr>
              <a:t> </a:t>
            </a:r>
            <a:r>
              <a:rPr dirty="0" sz="1000" spc="-20">
                <a:latin typeface="Times New Roman"/>
                <a:cs typeface="Times New Roman"/>
              </a:rPr>
              <a:t>of</a:t>
            </a:r>
            <a:r>
              <a:rPr dirty="0" sz="1000" spc="-60">
                <a:latin typeface="Times New Roman"/>
                <a:cs typeface="Times New Roman"/>
              </a:rPr>
              <a:t> </a:t>
            </a:r>
            <a:r>
              <a:rPr dirty="0" sz="1000" spc="-5">
                <a:latin typeface="Times New Roman"/>
                <a:cs typeface="Times New Roman"/>
              </a:rPr>
              <a:t>all</a:t>
            </a:r>
            <a:r>
              <a:rPr dirty="0" sz="1000" spc="-50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the</a:t>
            </a:r>
            <a:r>
              <a:rPr dirty="0" sz="1000" spc="-100">
                <a:latin typeface="Times New Roman"/>
                <a:cs typeface="Times New Roman"/>
              </a:rPr>
              <a:t> </a:t>
            </a:r>
            <a:r>
              <a:rPr dirty="0" sz="1000" spc="-10">
                <a:latin typeface="Times New Roman"/>
                <a:cs typeface="Times New Roman"/>
              </a:rPr>
              <a:t>nerves </a:t>
            </a:r>
            <a:r>
              <a:rPr dirty="0" sz="1000" spc="-235">
                <a:latin typeface="Times New Roman"/>
                <a:cs typeface="Times New Roman"/>
              </a:rPr>
              <a:t> </a:t>
            </a:r>
            <a:r>
              <a:rPr dirty="0" sz="1000" spc="-10">
                <a:latin typeface="Times New Roman"/>
                <a:cs typeface="Times New Roman"/>
              </a:rPr>
              <a:t>of</a:t>
            </a:r>
            <a:r>
              <a:rPr dirty="0" sz="1000" spc="-15">
                <a:latin typeface="Times New Roman"/>
                <a:cs typeface="Times New Roman"/>
              </a:rPr>
              <a:t> </a:t>
            </a:r>
            <a:r>
              <a:rPr dirty="0" sz="1000" spc="10">
                <a:latin typeface="Times New Roman"/>
                <a:cs typeface="Times New Roman"/>
              </a:rPr>
              <a:t>the</a:t>
            </a:r>
            <a:r>
              <a:rPr dirty="0" sz="1000" spc="-25">
                <a:latin typeface="Times New Roman"/>
                <a:cs typeface="Times New Roman"/>
              </a:rPr>
              <a:t> </a:t>
            </a:r>
            <a:r>
              <a:rPr dirty="0" sz="1000" spc="-10">
                <a:latin typeface="Times New Roman"/>
                <a:cs typeface="Times New Roman"/>
              </a:rPr>
              <a:t>body</a:t>
            </a:r>
            <a:r>
              <a:rPr dirty="0" sz="1000" spc="-45">
                <a:latin typeface="Times New Roman"/>
                <a:cs typeface="Times New Roman"/>
              </a:rPr>
              <a:t> </a:t>
            </a:r>
            <a:r>
              <a:rPr dirty="0" sz="1000" spc="-5">
                <a:latin typeface="Times New Roman"/>
                <a:cs typeface="Times New Roman"/>
              </a:rPr>
              <a:t>associated</a:t>
            </a:r>
            <a:r>
              <a:rPr dirty="0" sz="1000" spc="-15">
                <a:latin typeface="Times New Roman"/>
                <a:cs typeface="Times New Roman"/>
              </a:rPr>
              <a:t> </a:t>
            </a:r>
            <a:r>
              <a:rPr dirty="0" sz="1000" spc="-5">
                <a:latin typeface="Times New Roman"/>
                <a:cs typeface="Times New Roman"/>
              </a:rPr>
              <a:t>with</a:t>
            </a:r>
            <a:r>
              <a:rPr dirty="0" sz="1000" spc="35">
                <a:latin typeface="Times New Roman"/>
                <a:cs typeface="Times New Roman"/>
              </a:rPr>
              <a:t> </a:t>
            </a:r>
            <a:r>
              <a:rPr dirty="0" sz="1000" spc="-5">
                <a:latin typeface="Times New Roman"/>
                <a:cs typeface="Times New Roman"/>
              </a:rPr>
              <a:t>CNS.</a:t>
            </a:r>
            <a:endParaRPr sz="1000">
              <a:latin typeface="Times New Roman"/>
              <a:cs typeface="Times New Roman"/>
            </a:endParaRPr>
          </a:p>
          <a:p>
            <a:pPr algn="just" marL="302260" marR="6350">
              <a:lnSpc>
                <a:spcPct val="100000"/>
              </a:lnSpc>
            </a:pPr>
            <a:r>
              <a:rPr dirty="0" sz="1000" spc="40" b="1">
                <a:latin typeface="Times New Roman"/>
                <a:cs typeface="Times New Roman"/>
              </a:rPr>
              <a:t>Reason: </a:t>
            </a:r>
            <a:r>
              <a:rPr dirty="0" sz="1000" spc="40">
                <a:latin typeface="Times New Roman"/>
                <a:cs typeface="Times New Roman"/>
              </a:rPr>
              <a:t>PNS </a:t>
            </a:r>
            <a:r>
              <a:rPr dirty="0" sz="1000" spc="30">
                <a:latin typeface="Times New Roman"/>
                <a:cs typeface="Times New Roman"/>
              </a:rPr>
              <a:t>is </a:t>
            </a:r>
            <a:r>
              <a:rPr dirty="0" sz="1000" spc="50">
                <a:latin typeface="Times New Roman"/>
                <a:cs typeface="Times New Roman"/>
              </a:rPr>
              <a:t>the </a:t>
            </a:r>
            <a:r>
              <a:rPr dirty="0" sz="1000" spc="40">
                <a:latin typeface="Times New Roman"/>
                <a:cs typeface="Times New Roman"/>
              </a:rPr>
              <a:t>site </a:t>
            </a:r>
            <a:r>
              <a:rPr dirty="0" sz="1000" spc="20">
                <a:latin typeface="Times New Roman"/>
                <a:cs typeface="Times New Roman"/>
              </a:rPr>
              <a:t>of </a:t>
            </a:r>
            <a:r>
              <a:rPr dirty="0" sz="1000" spc="50">
                <a:latin typeface="Times New Roman"/>
                <a:cs typeface="Times New Roman"/>
              </a:rPr>
              <a:t>information </a:t>
            </a:r>
            <a:r>
              <a:rPr dirty="0" sz="1000" spc="55">
                <a:latin typeface="Times New Roman"/>
                <a:cs typeface="Times New Roman"/>
              </a:rPr>
              <a:t> </a:t>
            </a:r>
            <a:r>
              <a:rPr dirty="0" sz="1000" spc="-5">
                <a:latin typeface="Times New Roman"/>
                <a:cs typeface="Times New Roman"/>
              </a:rPr>
              <a:t>processing</a:t>
            </a:r>
            <a:r>
              <a:rPr dirty="0" sz="1000" spc="5">
                <a:latin typeface="Times New Roman"/>
                <a:cs typeface="Times New Roman"/>
              </a:rPr>
              <a:t> </a:t>
            </a:r>
            <a:r>
              <a:rPr dirty="0" sz="1000" spc="10">
                <a:latin typeface="Times New Roman"/>
                <a:cs typeface="Times New Roman"/>
              </a:rPr>
              <a:t>and</a:t>
            </a:r>
            <a:r>
              <a:rPr dirty="0" sz="1000" spc="30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control.</a:t>
            </a:r>
            <a:endParaRPr sz="1000">
              <a:latin typeface="Times New Roman"/>
              <a:cs typeface="Times New Roman"/>
            </a:endParaRPr>
          </a:p>
          <a:p>
            <a:pPr algn="just" marL="302260" marR="5715" indent="-289560">
              <a:lnSpc>
                <a:spcPct val="100000"/>
              </a:lnSpc>
              <a:buAutoNum type="arabicPeriod" startAt="21"/>
              <a:tabLst>
                <a:tab pos="302260" algn="l"/>
              </a:tabLst>
            </a:pPr>
            <a:r>
              <a:rPr dirty="0" sz="1000" spc="10" b="1">
                <a:latin typeface="Times New Roman"/>
                <a:cs typeface="Times New Roman"/>
              </a:rPr>
              <a:t>Assertion: </a:t>
            </a:r>
            <a:r>
              <a:rPr dirty="0" sz="1000" spc="10">
                <a:latin typeface="Times New Roman"/>
                <a:cs typeface="Times New Roman"/>
              </a:rPr>
              <a:t>Medulla </a:t>
            </a:r>
            <a:r>
              <a:rPr dirty="0" sz="1000" spc="15">
                <a:latin typeface="Times New Roman"/>
                <a:cs typeface="Times New Roman"/>
              </a:rPr>
              <a:t>contains </a:t>
            </a:r>
            <a:r>
              <a:rPr dirty="0" sz="1000" spc="10">
                <a:latin typeface="Times New Roman"/>
                <a:cs typeface="Times New Roman"/>
              </a:rPr>
              <a:t>centres </a:t>
            </a:r>
            <a:r>
              <a:rPr dirty="0" sz="1000" spc="5">
                <a:latin typeface="Times New Roman"/>
                <a:cs typeface="Times New Roman"/>
              </a:rPr>
              <a:t>which </a:t>
            </a:r>
            <a:r>
              <a:rPr dirty="0" sz="1000" spc="10">
                <a:latin typeface="Times New Roman"/>
                <a:cs typeface="Times New Roman"/>
              </a:rPr>
              <a:t> </a:t>
            </a:r>
            <a:r>
              <a:rPr dirty="0" sz="1000" spc="-5">
                <a:latin typeface="Times New Roman"/>
                <a:cs typeface="Times New Roman"/>
              </a:rPr>
              <a:t>control</a:t>
            </a:r>
            <a:r>
              <a:rPr dirty="0" sz="1000" spc="-70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respiration,</a:t>
            </a:r>
            <a:r>
              <a:rPr dirty="0" sz="1000" spc="-50">
                <a:latin typeface="Times New Roman"/>
                <a:cs typeface="Times New Roman"/>
              </a:rPr>
              <a:t> </a:t>
            </a:r>
            <a:r>
              <a:rPr dirty="0" sz="1000" spc="-10">
                <a:latin typeface="Times New Roman"/>
                <a:cs typeface="Times New Roman"/>
              </a:rPr>
              <a:t>cardiovascular</a:t>
            </a:r>
            <a:r>
              <a:rPr dirty="0" sz="1000" spc="-15">
                <a:latin typeface="Times New Roman"/>
                <a:cs typeface="Times New Roman"/>
              </a:rPr>
              <a:t> </a:t>
            </a:r>
            <a:r>
              <a:rPr dirty="0" sz="1000" spc="-10">
                <a:latin typeface="Times New Roman"/>
                <a:cs typeface="Times New Roman"/>
              </a:rPr>
              <a:t>reflexes</a:t>
            </a:r>
            <a:r>
              <a:rPr dirty="0" sz="1000" spc="-90">
                <a:latin typeface="Times New Roman"/>
                <a:cs typeface="Times New Roman"/>
              </a:rPr>
              <a:t> </a:t>
            </a:r>
            <a:r>
              <a:rPr dirty="0" sz="1000" spc="10">
                <a:latin typeface="Times New Roman"/>
                <a:cs typeface="Times New Roman"/>
              </a:rPr>
              <a:t>and </a:t>
            </a:r>
            <a:r>
              <a:rPr dirty="0" sz="1000" spc="-240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gastric</a:t>
            </a:r>
            <a:r>
              <a:rPr dirty="0" sz="1000" spc="15">
                <a:latin typeface="Times New Roman"/>
                <a:cs typeface="Times New Roman"/>
              </a:rPr>
              <a:t> </a:t>
            </a:r>
            <a:r>
              <a:rPr dirty="0" sz="1000" spc="-5">
                <a:latin typeface="Times New Roman"/>
                <a:cs typeface="Times New Roman"/>
              </a:rPr>
              <a:t>secretions.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419821" y="4818392"/>
            <a:ext cx="2399665" cy="1790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667385" algn="l"/>
                <a:tab pos="1311910" algn="l"/>
                <a:tab pos="1965960" algn="l"/>
              </a:tabLst>
            </a:pPr>
            <a:r>
              <a:rPr dirty="0" sz="1000" spc="60" b="1">
                <a:latin typeface="Times New Roman"/>
                <a:cs typeface="Times New Roman"/>
              </a:rPr>
              <a:t>Reas</a:t>
            </a:r>
            <a:r>
              <a:rPr dirty="0" sz="1000" spc="45" b="1">
                <a:latin typeface="Times New Roman"/>
                <a:cs typeface="Times New Roman"/>
              </a:rPr>
              <a:t>o</a:t>
            </a:r>
            <a:r>
              <a:rPr dirty="0" sz="1000" spc="35" b="1">
                <a:latin typeface="Times New Roman"/>
                <a:cs typeface="Times New Roman"/>
              </a:rPr>
              <a:t>n</a:t>
            </a:r>
            <a:r>
              <a:rPr dirty="0" sz="1000" b="1">
                <a:latin typeface="Times New Roman"/>
                <a:cs typeface="Times New Roman"/>
              </a:rPr>
              <a:t>:</a:t>
            </a:r>
            <a:r>
              <a:rPr dirty="0" sz="1000" b="1">
                <a:latin typeface="Times New Roman"/>
                <a:cs typeface="Times New Roman"/>
              </a:rPr>
              <a:t>	</a:t>
            </a:r>
            <a:r>
              <a:rPr dirty="0" sz="1000" spc="40">
                <a:latin typeface="Times New Roman"/>
                <a:cs typeface="Times New Roman"/>
              </a:rPr>
              <a:t>M</a:t>
            </a:r>
            <a:r>
              <a:rPr dirty="0" sz="1000" spc="55">
                <a:latin typeface="Times New Roman"/>
                <a:cs typeface="Times New Roman"/>
              </a:rPr>
              <a:t>e</a:t>
            </a:r>
            <a:r>
              <a:rPr dirty="0" sz="1000" spc="80">
                <a:latin typeface="Times New Roman"/>
                <a:cs typeface="Times New Roman"/>
              </a:rPr>
              <a:t>d</a:t>
            </a:r>
            <a:r>
              <a:rPr dirty="0" sz="1000" spc="60">
                <a:latin typeface="Times New Roman"/>
                <a:cs typeface="Times New Roman"/>
              </a:rPr>
              <a:t>u</a:t>
            </a:r>
            <a:r>
              <a:rPr dirty="0" sz="1000" spc="55">
                <a:latin typeface="Times New Roman"/>
                <a:cs typeface="Times New Roman"/>
              </a:rPr>
              <a:t>l</a:t>
            </a:r>
            <a:r>
              <a:rPr dirty="0" sz="1000" spc="80">
                <a:latin typeface="Times New Roman"/>
                <a:cs typeface="Times New Roman"/>
              </a:rPr>
              <a:t>l</a:t>
            </a:r>
            <a:r>
              <a:rPr dirty="0" sz="1000">
                <a:latin typeface="Times New Roman"/>
                <a:cs typeface="Times New Roman"/>
              </a:rPr>
              <a:t>a</a:t>
            </a:r>
            <a:r>
              <a:rPr dirty="0" sz="1000">
                <a:latin typeface="Times New Roman"/>
                <a:cs typeface="Times New Roman"/>
              </a:rPr>
              <a:t>	</a:t>
            </a:r>
            <a:r>
              <a:rPr dirty="0" sz="1000" spc="20">
                <a:latin typeface="Times New Roman"/>
                <a:cs typeface="Times New Roman"/>
              </a:rPr>
              <a:t>c</a:t>
            </a:r>
            <a:r>
              <a:rPr dirty="0" sz="1000" spc="45">
                <a:latin typeface="Times New Roman"/>
                <a:cs typeface="Times New Roman"/>
              </a:rPr>
              <a:t>o</a:t>
            </a:r>
            <a:r>
              <a:rPr dirty="0" sz="1000" spc="95">
                <a:latin typeface="Times New Roman"/>
                <a:cs typeface="Times New Roman"/>
              </a:rPr>
              <a:t>n</a:t>
            </a:r>
            <a:r>
              <a:rPr dirty="0" sz="1000" spc="80">
                <a:latin typeface="Times New Roman"/>
                <a:cs typeface="Times New Roman"/>
              </a:rPr>
              <a:t>t</a:t>
            </a:r>
            <a:r>
              <a:rPr dirty="0" sz="1000" spc="55">
                <a:latin typeface="Times New Roman"/>
                <a:cs typeface="Times New Roman"/>
              </a:rPr>
              <a:t>a</a:t>
            </a:r>
            <a:r>
              <a:rPr dirty="0" sz="1000" spc="80">
                <a:latin typeface="Times New Roman"/>
                <a:cs typeface="Times New Roman"/>
              </a:rPr>
              <a:t>i</a:t>
            </a:r>
            <a:r>
              <a:rPr dirty="0" sz="1000" spc="95">
                <a:latin typeface="Times New Roman"/>
                <a:cs typeface="Times New Roman"/>
              </a:rPr>
              <a:t>n</a:t>
            </a:r>
            <a:r>
              <a:rPr dirty="0" sz="1000">
                <a:latin typeface="Times New Roman"/>
                <a:cs typeface="Times New Roman"/>
              </a:rPr>
              <a:t>s</a:t>
            </a:r>
            <a:r>
              <a:rPr dirty="0" sz="1000">
                <a:latin typeface="Times New Roman"/>
                <a:cs typeface="Times New Roman"/>
              </a:rPr>
              <a:t>	</a:t>
            </a:r>
            <a:r>
              <a:rPr dirty="0" sz="1000" spc="60">
                <a:latin typeface="Times New Roman"/>
                <a:cs typeface="Times New Roman"/>
              </a:rPr>
              <a:t>s</a:t>
            </a:r>
            <a:r>
              <a:rPr dirty="0" sz="1000" spc="55">
                <a:latin typeface="Times New Roman"/>
                <a:cs typeface="Times New Roman"/>
              </a:rPr>
              <a:t>e</a:t>
            </a:r>
            <a:r>
              <a:rPr dirty="0" sz="1000" spc="45">
                <a:latin typeface="Times New Roman"/>
                <a:cs typeface="Times New Roman"/>
              </a:rPr>
              <a:t>v</a:t>
            </a:r>
            <a:r>
              <a:rPr dirty="0" sz="1000" spc="30">
                <a:latin typeface="Times New Roman"/>
                <a:cs typeface="Times New Roman"/>
              </a:rPr>
              <a:t>e</a:t>
            </a:r>
            <a:r>
              <a:rPr dirty="0" sz="1000" spc="95">
                <a:latin typeface="Times New Roman"/>
                <a:cs typeface="Times New Roman"/>
              </a:rPr>
              <a:t>r</a:t>
            </a:r>
            <a:r>
              <a:rPr dirty="0" sz="1000" spc="80">
                <a:latin typeface="Times New Roman"/>
                <a:cs typeface="Times New Roman"/>
              </a:rPr>
              <a:t>al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419821" y="4970792"/>
            <a:ext cx="2332355" cy="1790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00" spc="-5">
                <a:latin typeface="Times New Roman"/>
                <a:cs typeface="Times New Roman"/>
              </a:rPr>
              <a:t>neurosecretory</a:t>
            </a:r>
            <a:r>
              <a:rPr dirty="0" sz="1000" spc="-60">
                <a:latin typeface="Times New Roman"/>
                <a:cs typeface="Times New Roman"/>
              </a:rPr>
              <a:t> </a:t>
            </a:r>
            <a:r>
              <a:rPr dirty="0" sz="1000" spc="-5">
                <a:latin typeface="Times New Roman"/>
                <a:cs typeface="Times New Roman"/>
              </a:rPr>
              <a:t>cells</a:t>
            </a:r>
            <a:r>
              <a:rPr dirty="0" sz="1000" spc="-20">
                <a:latin typeface="Times New Roman"/>
                <a:cs typeface="Times New Roman"/>
              </a:rPr>
              <a:t> </a:t>
            </a:r>
            <a:r>
              <a:rPr dirty="0" sz="1000" spc="-5">
                <a:latin typeface="Times New Roman"/>
                <a:cs typeface="Times New Roman"/>
              </a:rPr>
              <a:t>which</a:t>
            </a:r>
            <a:r>
              <a:rPr dirty="0" sz="1000" spc="35">
                <a:latin typeface="Times New Roman"/>
                <a:cs typeface="Times New Roman"/>
              </a:rPr>
              <a:t> </a:t>
            </a:r>
            <a:r>
              <a:rPr dirty="0" sz="1000" spc="-5">
                <a:latin typeface="Times New Roman"/>
                <a:cs typeface="Times New Roman"/>
              </a:rPr>
              <a:t>secrete</a:t>
            </a:r>
            <a:r>
              <a:rPr dirty="0" sz="1000" spc="-20">
                <a:latin typeface="Times New Roman"/>
                <a:cs typeface="Times New Roman"/>
              </a:rPr>
              <a:t> </a:t>
            </a:r>
            <a:r>
              <a:rPr dirty="0" sz="1000" spc="-5">
                <a:latin typeface="Times New Roman"/>
                <a:cs typeface="Times New Roman"/>
              </a:rPr>
              <a:t>hormones.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130261" y="5123192"/>
            <a:ext cx="2680335" cy="6362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01625" marR="5080" indent="-289560">
              <a:lnSpc>
                <a:spcPct val="100000"/>
              </a:lnSpc>
              <a:spcBef>
                <a:spcPts val="105"/>
              </a:spcBef>
              <a:tabLst>
                <a:tab pos="301625" algn="l"/>
              </a:tabLst>
            </a:pPr>
            <a:r>
              <a:rPr dirty="0" sz="1000" b="1">
                <a:latin typeface="Times New Roman"/>
                <a:cs typeface="Times New Roman"/>
              </a:rPr>
              <a:t>22.	</a:t>
            </a:r>
            <a:r>
              <a:rPr dirty="0" sz="1000" spc="-10" b="1">
                <a:latin typeface="Times New Roman"/>
                <a:cs typeface="Times New Roman"/>
              </a:rPr>
              <a:t>Assertion:</a:t>
            </a:r>
            <a:r>
              <a:rPr dirty="0" sz="1000" spc="-50" b="1">
                <a:latin typeface="Times New Roman"/>
                <a:cs typeface="Times New Roman"/>
              </a:rPr>
              <a:t> </a:t>
            </a:r>
            <a:r>
              <a:rPr dirty="0" sz="1000" spc="-5">
                <a:latin typeface="Times New Roman"/>
                <a:cs typeface="Times New Roman"/>
              </a:rPr>
              <a:t>Anterior</a:t>
            </a:r>
            <a:r>
              <a:rPr dirty="0" sz="1000" spc="-70">
                <a:latin typeface="Times New Roman"/>
                <a:cs typeface="Times New Roman"/>
              </a:rPr>
              <a:t> </a:t>
            </a:r>
            <a:r>
              <a:rPr dirty="0" sz="1000" spc="-15">
                <a:latin typeface="Times New Roman"/>
                <a:cs typeface="Times New Roman"/>
              </a:rPr>
              <a:t>lobe</a:t>
            </a:r>
            <a:r>
              <a:rPr dirty="0" sz="1000" spc="-100">
                <a:latin typeface="Times New Roman"/>
                <a:cs typeface="Times New Roman"/>
              </a:rPr>
              <a:t> </a:t>
            </a:r>
            <a:r>
              <a:rPr dirty="0" sz="1000" spc="-10">
                <a:latin typeface="Times New Roman"/>
                <a:cs typeface="Times New Roman"/>
              </a:rPr>
              <a:t>of</a:t>
            </a:r>
            <a:r>
              <a:rPr dirty="0" sz="1000" spc="-110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pituitary</a:t>
            </a:r>
            <a:r>
              <a:rPr dirty="0" sz="1000" spc="-125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is</a:t>
            </a:r>
            <a:r>
              <a:rPr dirty="0" sz="1000" spc="-95">
                <a:latin typeface="Times New Roman"/>
                <a:cs typeface="Times New Roman"/>
              </a:rPr>
              <a:t> </a:t>
            </a:r>
            <a:r>
              <a:rPr dirty="0" sz="1000" spc="-5">
                <a:latin typeface="Times New Roman"/>
                <a:cs typeface="Times New Roman"/>
              </a:rPr>
              <a:t>attached </a:t>
            </a:r>
            <a:r>
              <a:rPr dirty="0" sz="1000" spc="-235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to</a:t>
            </a:r>
            <a:r>
              <a:rPr dirty="0" sz="1000" spc="-20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hypothalamus</a:t>
            </a:r>
            <a:r>
              <a:rPr dirty="0" sz="1000" spc="-5">
                <a:latin typeface="Times New Roman"/>
                <a:cs typeface="Times New Roman"/>
              </a:rPr>
              <a:t> </a:t>
            </a:r>
            <a:r>
              <a:rPr dirty="0" sz="1000" spc="-10">
                <a:latin typeface="Times New Roman"/>
                <a:cs typeface="Times New Roman"/>
              </a:rPr>
              <a:t>by</a:t>
            </a:r>
            <a:r>
              <a:rPr dirty="0" sz="1000" spc="-35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a</a:t>
            </a:r>
            <a:r>
              <a:rPr dirty="0" sz="1000" spc="20">
                <a:latin typeface="Times New Roman"/>
                <a:cs typeface="Times New Roman"/>
              </a:rPr>
              <a:t> </a:t>
            </a:r>
            <a:r>
              <a:rPr dirty="0" sz="1000" spc="-5">
                <a:latin typeface="Times New Roman"/>
                <a:cs typeface="Times New Roman"/>
              </a:rPr>
              <a:t>vein.</a:t>
            </a:r>
            <a:endParaRPr sz="1000">
              <a:latin typeface="Times New Roman"/>
              <a:cs typeface="Times New Roman"/>
            </a:endParaRPr>
          </a:p>
          <a:p>
            <a:pPr marL="301625" marR="5715">
              <a:lnSpc>
                <a:spcPct val="100000"/>
              </a:lnSpc>
            </a:pPr>
            <a:r>
              <a:rPr dirty="0" sz="1000" spc="-5" b="1">
                <a:latin typeface="Times New Roman"/>
                <a:cs typeface="Times New Roman"/>
              </a:rPr>
              <a:t>Reason:</a:t>
            </a:r>
            <a:r>
              <a:rPr dirty="0" sz="1000" spc="125" b="1">
                <a:latin typeface="Times New Roman"/>
                <a:cs typeface="Times New Roman"/>
              </a:rPr>
              <a:t> </a:t>
            </a:r>
            <a:r>
              <a:rPr dirty="0" sz="1000" spc="15">
                <a:latin typeface="Times New Roman"/>
                <a:cs typeface="Times New Roman"/>
              </a:rPr>
              <a:t>This</a:t>
            </a:r>
            <a:r>
              <a:rPr dirty="0" sz="1000" spc="140">
                <a:latin typeface="Times New Roman"/>
                <a:cs typeface="Times New Roman"/>
              </a:rPr>
              <a:t> </a:t>
            </a:r>
            <a:r>
              <a:rPr dirty="0" sz="1000" spc="10">
                <a:latin typeface="Times New Roman"/>
                <a:cs typeface="Times New Roman"/>
              </a:rPr>
              <a:t>attachment</a:t>
            </a:r>
            <a:r>
              <a:rPr dirty="0" sz="1000" spc="185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is</a:t>
            </a:r>
            <a:r>
              <a:rPr dirty="0" sz="1000" spc="140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done</a:t>
            </a:r>
            <a:r>
              <a:rPr dirty="0" sz="1000" spc="160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through</a:t>
            </a:r>
            <a:r>
              <a:rPr dirty="0" sz="1000" spc="200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a </a:t>
            </a:r>
            <a:r>
              <a:rPr dirty="0" sz="1000" spc="-235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portal</a:t>
            </a:r>
            <a:r>
              <a:rPr dirty="0" sz="1000" spc="-60">
                <a:latin typeface="Times New Roman"/>
                <a:cs typeface="Times New Roman"/>
              </a:rPr>
              <a:t> </a:t>
            </a:r>
            <a:r>
              <a:rPr dirty="0" sz="1000" spc="-10">
                <a:latin typeface="Times New Roman"/>
                <a:cs typeface="Times New Roman"/>
              </a:rPr>
              <a:t>vein.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130261" y="5732792"/>
            <a:ext cx="2686050" cy="32270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just" marL="302260" marR="5080" indent="-290195">
              <a:lnSpc>
                <a:spcPct val="100000"/>
              </a:lnSpc>
              <a:spcBef>
                <a:spcPts val="105"/>
              </a:spcBef>
              <a:buAutoNum type="arabicPeriod" startAt="23"/>
              <a:tabLst>
                <a:tab pos="302260" algn="l"/>
              </a:tabLst>
            </a:pPr>
            <a:r>
              <a:rPr dirty="0" sz="1000" spc="20" b="1">
                <a:latin typeface="Times New Roman"/>
                <a:cs typeface="Times New Roman"/>
              </a:rPr>
              <a:t>Assertion: </a:t>
            </a:r>
            <a:r>
              <a:rPr dirty="0" sz="1000" spc="15">
                <a:latin typeface="Times New Roman"/>
                <a:cs typeface="Times New Roman"/>
              </a:rPr>
              <a:t>All motor </a:t>
            </a:r>
            <a:r>
              <a:rPr dirty="0" sz="1000" spc="25">
                <a:latin typeface="Times New Roman"/>
                <a:cs typeface="Times New Roman"/>
              </a:rPr>
              <a:t>neurons are </a:t>
            </a:r>
            <a:r>
              <a:rPr dirty="0" sz="1000" spc="15">
                <a:latin typeface="Times New Roman"/>
                <a:cs typeface="Times New Roman"/>
              </a:rPr>
              <a:t>efferent </a:t>
            </a:r>
            <a:r>
              <a:rPr dirty="0" sz="1000" spc="20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neurons.</a:t>
            </a:r>
            <a:endParaRPr sz="1000">
              <a:latin typeface="Times New Roman"/>
              <a:cs typeface="Times New Roman"/>
            </a:endParaRPr>
          </a:p>
          <a:p>
            <a:pPr algn="just" marL="302260" marR="9525">
              <a:lnSpc>
                <a:spcPct val="100000"/>
              </a:lnSpc>
            </a:pPr>
            <a:r>
              <a:rPr dirty="0" sz="1000" spc="-5" b="1">
                <a:latin typeface="Times New Roman"/>
                <a:cs typeface="Times New Roman"/>
              </a:rPr>
              <a:t>R</a:t>
            </a:r>
            <a:r>
              <a:rPr dirty="0" sz="1000" spc="-25" b="1">
                <a:latin typeface="Times New Roman"/>
                <a:cs typeface="Times New Roman"/>
              </a:rPr>
              <a:t>e</a:t>
            </a:r>
            <a:r>
              <a:rPr dirty="0" sz="1000" spc="5" b="1">
                <a:latin typeface="Times New Roman"/>
                <a:cs typeface="Times New Roman"/>
              </a:rPr>
              <a:t>a</a:t>
            </a:r>
            <a:r>
              <a:rPr dirty="0" sz="1000" spc="-25" b="1">
                <a:latin typeface="Times New Roman"/>
                <a:cs typeface="Times New Roman"/>
              </a:rPr>
              <a:t>son</a:t>
            </a:r>
            <a:r>
              <a:rPr dirty="0" sz="1000" b="1">
                <a:latin typeface="Times New Roman"/>
                <a:cs typeface="Times New Roman"/>
              </a:rPr>
              <a:t>:</a:t>
            </a:r>
            <a:r>
              <a:rPr dirty="0" sz="1000" spc="-50" b="1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M</a:t>
            </a:r>
            <a:r>
              <a:rPr dirty="0" sz="1000" spc="-60">
                <a:latin typeface="Times New Roman"/>
                <a:cs typeface="Times New Roman"/>
              </a:rPr>
              <a:t>o</a:t>
            </a:r>
            <a:r>
              <a:rPr dirty="0" sz="1000">
                <a:latin typeface="Times New Roman"/>
                <a:cs typeface="Times New Roman"/>
              </a:rPr>
              <a:t>t</a:t>
            </a:r>
            <a:r>
              <a:rPr dirty="0" sz="1000" spc="-45">
                <a:latin typeface="Times New Roman"/>
                <a:cs typeface="Times New Roman"/>
              </a:rPr>
              <a:t>o</a:t>
            </a:r>
            <a:r>
              <a:rPr dirty="0" sz="1000">
                <a:latin typeface="Times New Roman"/>
                <a:cs typeface="Times New Roman"/>
              </a:rPr>
              <a:t>r</a:t>
            </a:r>
            <a:r>
              <a:rPr dirty="0" sz="1000" spc="-60">
                <a:latin typeface="Times New Roman"/>
                <a:cs typeface="Times New Roman"/>
              </a:rPr>
              <a:t> </a:t>
            </a:r>
            <a:r>
              <a:rPr dirty="0" sz="1000" spc="20">
                <a:latin typeface="Times New Roman"/>
                <a:cs typeface="Times New Roman"/>
              </a:rPr>
              <a:t>n</a:t>
            </a:r>
            <a:r>
              <a:rPr dirty="0" sz="1000" spc="-40">
                <a:latin typeface="Times New Roman"/>
                <a:cs typeface="Times New Roman"/>
              </a:rPr>
              <a:t>e</a:t>
            </a:r>
            <a:r>
              <a:rPr dirty="0" sz="1000">
                <a:latin typeface="Times New Roman"/>
                <a:cs typeface="Times New Roman"/>
              </a:rPr>
              <a:t>ur</a:t>
            </a:r>
            <a:r>
              <a:rPr dirty="0" sz="1000" spc="-25">
                <a:latin typeface="Times New Roman"/>
                <a:cs typeface="Times New Roman"/>
              </a:rPr>
              <a:t>o</a:t>
            </a:r>
            <a:r>
              <a:rPr dirty="0" sz="1000">
                <a:latin typeface="Times New Roman"/>
                <a:cs typeface="Times New Roman"/>
              </a:rPr>
              <a:t>ns</a:t>
            </a:r>
            <a:r>
              <a:rPr dirty="0" sz="1000" spc="-85">
                <a:latin typeface="Times New Roman"/>
                <a:cs typeface="Times New Roman"/>
              </a:rPr>
              <a:t> </a:t>
            </a:r>
            <a:r>
              <a:rPr dirty="0" sz="1000" spc="-25">
                <a:latin typeface="Times New Roman"/>
                <a:cs typeface="Times New Roman"/>
              </a:rPr>
              <a:t>c</a:t>
            </a:r>
            <a:r>
              <a:rPr dirty="0" sz="1000" spc="-50">
                <a:latin typeface="Times New Roman"/>
                <a:cs typeface="Times New Roman"/>
              </a:rPr>
              <a:t>o</a:t>
            </a:r>
            <a:r>
              <a:rPr dirty="0" sz="1000" spc="20">
                <a:latin typeface="Times New Roman"/>
                <a:cs typeface="Times New Roman"/>
              </a:rPr>
              <a:t>n</a:t>
            </a:r>
            <a:r>
              <a:rPr dirty="0" sz="1000" spc="-25">
                <a:latin typeface="Times New Roman"/>
                <a:cs typeface="Times New Roman"/>
              </a:rPr>
              <a:t>d</a:t>
            </a:r>
            <a:r>
              <a:rPr dirty="0" sz="1000">
                <a:latin typeface="Times New Roman"/>
                <a:cs typeface="Times New Roman"/>
              </a:rPr>
              <a:t>u</a:t>
            </a:r>
            <a:r>
              <a:rPr dirty="0" sz="1000" spc="-40">
                <a:latin typeface="Times New Roman"/>
                <a:cs typeface="Times New Roman"/>
              </a:rPr>
              <a:t>c</a:t>
            </a:r>
            <a:r>
              <a:rPr dirty="0" sz="1000">
                <a:latin typeface="Times New Roman"/>
                <a:cs typeface="Times New Roman"/>
              </a:rPr>
              <a:t>t</a:t>
            </a:r>
            <a:r>
              <a:rPr dirty="0" sz="1000" spc="-85">
                <a:latin typeface="Times New Roman"/>
                <a:cs typeface="Times New Roman"/>
              </a:rPr>
              <a:t> </a:t>
            </a:r>
            <a:r>
              <a:rPr dirty="0" sz="1000" spc="30">
                <a:latin typeface="Times New Roman"/>
                <a:cs typeface="Times New Roman"/>
              </a:rPr>
              <a:t>n</a:t>
            </a:r>
            <a:r>
              <a:rPr dirty="0" sz="1000" spc="-40">
                <a:latin typeface="Times New Roman"/>
                <a:cs typeface="Times New Roman"/>
              </a:rPr>
              <a:t>e</a:t>
            </a:r>
            <a:r>
              <a:rPr dirty="0" sz="1000" spc="20">
                <a:latin typeface="Times New Roman"/>
                <a:cs typeface="Times New Roman"/>
              </a:rPr>
              <a:t>r</a:t>
            </a:r>
            <a:r>
              <a:rPr dirty="0" sz="1000" spc="-50">
                <a:latin typeface="Times New Roman"/>
                <a:cs typeface="Times New Roman"/>
              </a:rPr>
              <a:t>v</a:t>
            </a:r>
            <a:r>
              <a:rPr dirty="0" sz="1000">
                <a:latin typeface="Times New Roman"/>
                <a:cs typeface="Times New Roman"/>
              </a:rPr>
              <a:t>e</a:t>
            </a:r>
            <a:r>
              <a:rPr dirty="0" sz="1000" spc="-100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imp</a:t>
            </a:r>
            <a:r>
              <a:rPr dirty="0" sz="1000" spc="-35">
                <a:latin typeface="Times New Roman"/>
                <a:cs typeface="Times New Roman"/>
              </a:rPr>
              <a:t>u</a:t>
            </a:r>
            <a:r>
              <a:rPr dirty="0" sz="1000">
                <a:latin typeface="Times New Roman"/>
                <a:cs typeface="Times New Roman"/>
              </a:rPr>
              <a:t>l</a:t>
            </a:r>
            <a:r>
              <a:rPr dirty="0" sz="1000" spc="-25">
                <a:latin typeface="Times New Roman"/>
                <a:cs typeface="Times New Roman"/>
              </a:rPr>
              <a:t>s</a:t>
            </a:r>
            <a:r>
              <a:rPr dirty="0" sz="1000" spc="-20">
                <a:latin typeface="Times New Roman"/>
                <a:cs typeface="Times New Roman"/>
              </a:rPr>
              <a:t>e</a:t>
            </a:r>
            <a:r>
              <a:rPr dirty="0" sz="1000">
                <a:latin typeface="Times New Roman"/>
                <a:cs typeface="Times New Roman"/>
              </a:rPr>
              <a:t>s  </a:t>
            </a:r>
            <a:r>
              <a:rPr dirty="0" sz="1000" spc="-25">
                <a:latin typeface="Times New Roman"/>
                <a:cs typeface="Times New Roman"/>
              </a:rPr>
              <a:t>f</a:t>
            </a:r>
            <a:r>
              <a:rPr dirty="0" sz="1000" spc="20">
                <a:latin typeface="Times New Roman"/>
                <a:cs typeface="Times New Roman"/>
              </a:rPr>
              <a:t>r</a:t>
            </a:r>
            <a:r>
              <a:rPr dirty="0" sz="1000" spc="-25">
                <a:latin typeface="Times New Roman"/>
                <a:cs typeface="Times New Roman"/>
              </a:rPr>
              <a:t>o</a:t>
            </a:r>
            <a:r>
              <a:rPr dirty="0" sz="1000" spc="5">
                <a:latin typeface="Times New Roman"/>
                <a:cs typeface="Times New Roman"/>
              </a:rPr>
              <a:t>m</a:t>
            </a:r>
            <a:r>
              <a:rPr dirty="0" sz="1000" spc="-45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th</a:t>
            </a:r>
            <a:r>
              <a:rPr dirty="0" sz="1000">
                <a:latin typeface="Times New Roman"/>
                <a:cs typeface="Times New Roman"/>
              </a:rPr>
              <a:t>e</a:t>
            </a:r>
            <a:r>
              <a:rPr dirty="0" sz="1000" spc="-45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s</a:t>
            </a:r>
            <a:r>
              <a:rPr dirty="0" sz="1000" spc="-20">
                <a:latin typeface="Times New Roman"/>
                <a:cs typeface="Times New Roman"/>
              </a:rPr>
              <a:t>p</a:t>
            </a:r>
            <a:r>
              <a:rPr dirty="0" sz="1000" spc="5">
                <a:latin typeface="Times New Roman"/>
                <a:cs typeface="Times New Roman"/>
              </a:rPr>
              <a:t>i</a:t>
            </a:r>
            <a:r>
              <a:rPr dirty="0" sz="1000" spc="20">
                <a:latin typeface="Times New Roman"/>
                <a:cs typeface="Times New Roman"/>
              </a:rPr>
              <a:t>n</a:t>
            </a:r>
            <a:r>
              <a:rPr dirty="0" sz="1000" spc="5">
                <a:latin typeface="Times New Roman"/>
                <a:cs typeface="Times New Roman"/>
              </a:rPr>
              <a:t>a</a:t>
            </a:r>
            <a:r>
              <a:rPr dirty="0" sz="1000">
                <a:latin typeface="Times New Roman"/>
                <a:cs typeface="Times New Roman"/>
              </a:rPr>
              <a:t>l</a:t>
            </a:r>
            <a:r>
              <a:rPr dirty="0" sz="1000" spc="-45">
                <a:latin typeface="Times New Roman"/>
                <a:cs typeface="Times New Roman"/>
              </a:rPr>
              <a:t> </a:t>
            </a:r>
            <a:r>
              <a:rPr dirty="0" sz="1000" spc="-50">
                <a:latin typeface="Times New Roman"/>
                <a:cs typeface="Times New Roman"/>
              </a:rPr>
              <a:t>c</a:t>
            </a:r>
            <a:r>
              <a:rPr dirty="0" sz="1000" spc="-25">
                <a:latin typeface="Times New Roman"/>
                <a:cs typeface="Times New Roman"/>
              </a:rPr>
              <a:t>o</a:t>
            </a:r>
            <a:r>
              <a:rPr dirty="0" sz="1000" spc="20">
                <a:latin typeface="Times New Roman"/>
                <a:cs typeface="Times New Roman"/>
              </a:rPr>
              <a:t>r</a:t>
            </a:r>
            <a:r>
              <a:rPr dirty="0" sz="1000">
                <a:latin typeface="Times New Roman"/>
                <a:cs typeface="Times New Roman"/>
              </a:rPr>
              <a:t>d</a:t>
            </a:r>
            <a:r>
              <a:rPr dirty="0" sz="1000" spc="-60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t</a:t>
            </a:r>
            <a:r>
              <a:rPr dirty="0" sz="1000">
                <a:latin typeface="Times New Roman"/>
                <a:cs typeface="Times New Roman"/>
              </a:rPr>
              <a:t>o</a:t>
            </a:r>
            <a:r>
              <a:rPr dirty="0" sz="1000" spc="-60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t</a:t>
            </a:r>
            <a:r>
              <a:rPr dirty="0" sz="1000" spc="20">
                <a:latin typeface="Times New Roman"/>
                <a:cs typeface="Times New Roman"/>
              </a:rPr>
              <a:t>h</a:t>
            </a:r>
            <a:r>
              <a:rPr dirty="0" sz="1000">
                <a:latin typeface="Times New Roman"/>
                <a:cs typeface="Times New Roman"/>
              </a:rPr>
              <a:t>e</a:t>
            </a:r>
            <a:r>
              <a:rPr dirty="0" sz="1000" spc="-75">
                <a:latin typeface="Times New Roman"/>
                <a:cs typeface="Times New Roman"/>
              </a:rPr>
              <a:t> </a:t>
            </a:r>
            <a:r>
              <a:rPr dirty="0" sz="1000" spc="-25">
                <a:latin typeface="Times New Roman"/>
                <a:cs typeface="Times New Roman"/>
              </a:rPr>
              <a:t>b</a:t>
            </a:r>
            <a:r>
              <a:rPr dirty="0" sz="1000" spc="20">
                <a:latin typeface="Times New Roman"/>
                <a:cs typeface="Times New Roman"/>
              </a:rPr>
              <a:t>r</a:t>
            </a:r>
            <a:r>
              <a:rPr dirty="0" sz="1000" spc="5">
                <a:latin typeface="Times New Roman"/>
                <a:cs typeface="Times New Roman"/>
              </a:rPr>
              <a:t>ai</a:t>
            </a:r>
            <a:r>
              <a:rPr dirty="0" sz="1000" spc="20">
                <a:latin typeface="Times New Roman"/>
                <a:cs typeface="Times New Roman"/>
              </a:rPr>
              <a:t>n</a:t>
            </a:r>
            <a:r>
              <a:rPr dirty="0" sz="1000">
                <a:latin typeface="Times New Roman"/>
                <a:cs typeface="Times New Roman"/>
              </a:rPr>
              <a:t>.</a:t>
            </a:r>
            <a:endParaRPr sz="1000">
              <a:latin typeface="Times New Roman"/>
              <a:cs typeface="Times New Roman"/>
            </a:endParaRPr>
          </a:p>
          <a:p>
            <a:pPr algn="just" marL="302260" marR="10795" indent="-289560">
              <a:lnSpc>
                <a:spcPct val="100000"/>
              </a:lnSpc>
              <a:buAutoNum type="arabicPeriod" startAt="24"/>
              <a:tabLst>
                <a:tab pos="302260" algn="l"/>
              </a:tabLst>
            </a:pPr>
            <a:r>
              <a:rPr dirty="0" sz="1000" b="1">
                <a:latin typeface="Times New Roman"/>
                <a:cs typeface="Times New Roman"/>
              </a:rPr>
              <a:t>Assertion: </a:t>
            </a:r>
            <a:r>
              <a:rPr dirty="0" sz="1000" spc="-5">
                <a:latin typeface="Times New Roman"/>
                <a:cs typeface="Times New Roman"/>
              </a:rPr>
              <a:t>Some </a:t>
            </a:r>
            <a:r>
              <a:rPr dirty="0" sz="1000" spc="5">
                <a:latin typeface="Times New Roman"/>
                <a:cs typeface="Times New Roman"/>
              </a:rPr>
              <a:t>areas </a:t>
            </a:r>
            <a:r>
              <a:rPr dirty="0" sz="1000" spc="-10">
                <a:latin typeface="Times New Roman"/>
                <a:cs typeface="Times New Roman"/>
              </a:rPr>
              <a:t>of </a:t>
            </a:r>
            <a:r>
              <a:rPr dirty="0" sz="1000" spc="5">
                <a:latin typeface="Times New Roman"/>
                <a:cs typeface="Times New Roman"/>
              </a:rPr>
              <a:t>the </a:t>
            </a:r>
            <a:r>
              <a:rPr dirty="0" sz="1000">
                <a:latin typeface="Times New Roman"/>
                <a:cs typeface="Times New Roman"/>
              </a:rPr>
              <a:t>brain </a:t>
            </a:r>
            <a:r>
              <a:rPr dirty="0" sz="1000" spc="5">
                <a:latin typeface="Times New Roman"/>
                <a:cs typeface="Times New Roman"/>
              </a:rPr>
              <a:t>and spinal </a:t>
            </a:r>
            <a:r>
              <a:rPr dirty="0" sz="1000" spc="-235">
                <a:latin typeface="Times New Roman"/>
                <a:cs typeface="Times New Roman"/>
              </a:rPr>
              <a:t> </a:t>
            </a:r>
            <a:r>
              <a:rPr dirty="0" sz="1000" spc="-25">
                <a:latin typeface="Times New Roman"/>
                <a:cs typeface="Times New Roman"/>
              </a:rPr>
              <a:t>co</a:t>
            </a:r>
            <a:r>
              <a:rPr dirty="0" sz="1000" spc="30">
                <a:latin typeface="Times New Roman"/>
                <a:cs typeface="Times New Roman"/>
              </a:rPr>
              <a:t>r</a:t>
            </a:r>
            <a:r>
              <a:rPr dirty="0" sz="1000">
                <a:latin typeface="Times New Roman"/>
                <a:cs typeface="Times New Roman"/>
              </a:rPr>
              <a:t>d</a:t>
            </a:r>
            <a:r>
              <a:rPr dirty="0" sz="1000" spc="-70">
                <a:latin typeface="Times New Roman"/>
                <a:cs typeface="Times New Roman"/>
              </a:rPr>
              <a:t> </a:t>
            </a:r>
            <a:r>
              <a:rPr dirty="0" sz="1000" spc="-5">
                <a:latin typeface="Times New Roman"/>
                <a:cs typeface="Times New Roman"/>
              </a:rPr>
              <a:t>l</a:t>
            </a:r>
            <a:r>
              <a:rPr dirty="0" sz="1000" spc="-25">
                <a:latin typeface="Times New Roman"/>
                <a:cs typeface="Times New Roman"/>
              </a:rPr>
              <a:t>oo</a:t>
            </a:r>
            <a:r>
              <a:rPr dirty="0" sz="1000">
                <a:latin typeface="Times New Roman"/>
                <a:cs typeface="Times New Roman"/>
              </a:rPr>
              <a:t>k</a:t>
            </a:r>
            <a:r>
              <a:rPr dirty="0" sz="1000" spc="-35">
                <a:latin typeface="Times New Roman"/>
                <a:cs typeface="Times New Roman"/>
              </a:rPr>
              <a:t> </a:t>
            </a:r>
            <a:r>
              <a:rPr dirty="0" sz="1000" spc="-20">
                <a:latin typeface="Times New Roman"/>
                <a:cs typeface="Times New Roman"/>
              </a:rPr>
              <a:t>w</a:t>
            </a:r>
            <a:r>
              <a:rPr dirty="0" sz="1000" spc="-10">
                <a:latin typeface="Times New Roman"/>
                <a:cs typeface="Times New Roman"/>
              </a:rPr>
              <a:t>h</a:t>
            </a:r>
            <a:r>
              <a:rPr dirty="0" sz="1000" spc="5">
                <a:latin typeface="Times New Roman"/>
                <a:cs typeface="Times New Roman"/>
              </a:rPr>
              <a:t>it</a:t>
            </a:r>
            <a:r>
              <a:rPr dirty="0" sz="1000" spc="-25">
                <a:latin typeface="Times New Roman"/>
                <a:cs typeface="Times New Roman"/>
              </a:rPr>
              <a:t>e.</a:t>
            </a:r>
            <a:endParaRPr sz="1000">
              <a:latin typeface="Times New Roman"/>
              <a:cs typeface="Times New Roman"/>
            </a:endParaRPr>
          </a:p>
          <a:p>
            <a:pPr algn="just" marL="302260" marR="10795">
              <a:lnSpc>
                <a:spcPct val="100000"/>
              </a:lnSpc>
            </a:pPr>
            <a:r>
              <a:rPr dirty="0" sz="1000" b="1">
                <a:latin typeface="Times New Roman"/>
                <a:cs typeface="Times New Roman"/>
              </a:rPr>
              <a:t>Reas</a:t>
            </a:r>
            <a:r>
              <a:rPr dirty="0" sz="1000" spc="-35" b="1">
                <a:latin typeface="Times New Roman"/>
                <a:cs typeface="Times New Roman"/>
              </a:rPr>
              <a:t>o</a:t>
            </a:r>
            <a:r>
              <a:rPr dirty="0" sz="1000" spc="-5" b="1">
                <a:latin typeface="Times New Roman"/>
                <a:cs typeface="Times New Roman"/>
              </a:rPr>
              <a:t>n</a:t>
            </a:r>
            <a:r>
              <a:rPr dirty="0" sz="1000" b="1">
                <a:latin typeface="Times New Roman"/>
                <a:cs typeface="Times New Roman"/>
              </a:rPr>
              <a:t>:</a:t>
            </a:r>
            <a:r>
              <a:rPr dirty="0" sz="1000" spc="-20" b="1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T</a:t>
            </a:r>
            <a:r>
              <a:rPr dirty="0" sz="1000" spc="20">
                <a:latin typeface="Times New Roman"/>
                <a:cs typeface="Times New Roman"/>
              </a:rPr>
              <a:t>h</a:t>
            </a:r>
            <a:r>
              <a:rPr dirty="0" sz="1000" spc="5">
                <a:latin typeface="Times New Roman"/>
                <a:cs typeface="Times New Roman"/>
              </a:rPr>
              <a:t>i</a:t>
            </a:r>
            <a:r>
              <a:rPr dirty="0" sz="1000">
                <a:latin typeface="Times New Roman"/>
                <a:cs typeface="Times New Roman"/>
              </a:rPr>
              <a:t>s</a:t>
            </a:r>
            <a:r>
              <a:rPr dirty="0" sz="1000" spc="-50">
                <a:latin typeface="Times New Roman"/>
                <a:cs typeface="Times New Roman"/>
              </a:rPr>
              <a:t> </a:t>
            </a:r>
            <a:r>
              <a:rPr dirty="0" sz="1000" spc="10">
                <a:latin typeface="Times New Roman"/>
                <a:cs typeface="Times New Roman"/>
              </a:rPr>
              <a:t>i</a:t>
            </a:r>
            <a:r>
              <a:rPr dirty="0" sz="1000">
                <a:latin typeface="Times New Roman"/>
                <a:cs typeface="Times New Roman"/>
              </a:rPr>
              <a:t>s</a:t>
            </a:r>
            <a:r>
              <a:rPr dirty="0" sz="1000" spc="-50">
                <a:latin typeface="Times New Roman"/>
                <a:cs typeface="Times New Roman"/>
              </a:rPr>
              <a:t> </a:t>
            </a:r>
            <a:r>
              <a:rPr dirty="0" sz="1000" spc="-20">
                <a:latin typeface="Times New Roman"/>
                <a:cs typeface="Times New Roman"/>
              </a:rPr>
              <a:t>bec</a:t>
            </a:r>
            <a:r>
              <a:rPr dirty="0" sz="1000">
                <a:latin typeface="Times New Roman"/>
                <a:cs typeface="Times New Roman"/>
              </a:rPr>
              <a:t>a</a:t>
            </a:r>
            <a:r>
              <a:rPr dirty="0" sz="1000" spc="-5">
                <a:latin typeface="Times New Roman"/>
                <a:cs typeface="Times New Roman"/>
              </a:rPr>
              <a:t>u</a:t>
            </a:r>
            <a:r>
              <a:rPr dirty="0" sz="1000" spc="-20">
                <a:latin typeface="Times New Roman"/>
                <a:cs typeface="Times New Roman"/>
              </a:rPr>
              <a:t>s</a:t>
            </a:r>
            <a:r>
              <a:rPr dirty="0" sz="1000">
                <a:latin typeface="Times New Roman"/>
                <a:cs typeface="Times New Roman"/>
              </a:rPr>
              <a:t>e</a:t>
            </a:r>
            <a:r>
              <a:rPr dirty="0" sz="1000" spc="-50">
                <a:latin typeface="Times New Roman"/>
                <a:cs typeface="Times New Roman"/>
              </a:rPr>
              <a:t> </a:t>
            </a:r>
            <a:r>
              <a:rPr dirty="0" sz="1000" spc="-20">
                <a:latin typeface="Times New Roman"/>
                <a:cs typeface="Times New Roman"/>
              </a:rPr>
              <a:t>ce</a:t>
            </a:r>
            <a:r>
              <a:rPr dirty="0" sz="1000" spc="10">
                <a:latin typeface="Times New Roman"/>
                <a:cs typeface="Times New Roman"/>
              </a:rPr>
              <a:t>l</a:t>
            </a:r>
            <a:r>
              <a:rPr dirty="0" sz="1000">
                <a:latin typeface="Times New Roman"/>
                <a:cs typeface="Times New Roman"/>
              </a:rPr>
              <a:t>l</a:t>
            </a:r>
            <a:r>
              <a:rPr dirty="0" sz="1000" spc="-5">
                <a:latin typeface="Times New Roman"/>
                <a:cs typeface="Times New Roman"/>
              </a:rPr>
              <a:t> </a:t>
            </a:r>
            <a:r>
              <a:rPr dirty="0" sz="1000" spc="-20">
                <a:latin typeface="Times New Roman"/>
                <a:cs typeface="Times New Roman"/>
              </a:rPr>
              <a:t>b</a:t>
            </a:r>
            <a:r>
              <a:rPr dirty="0" sz="1000" spc="-35">
                <a:latin typeface="Times New Roman"/>
                <a:cs typeface="Times New Roman"/>
              </a:rPr>
              <a:t>o</a:t>
            </a:r>
            <a:r>
              <a:rPr dirty="0" sz="1000" spc="-5">
                <a:latin typeface="Times New Roman"/>
                <a:cs typeface="Times New Roman"/>
              </a:rPr>
              <a:t>d</a:t>
            </a:r>
            <a:r>
              <a:rPr dirty="0" sz="1000" spc="5">
                <a:latin typeface="Times New Roman"/>
                <a:cs typeface="Times New Roman"/>
              </a:rPr>
              <a:t>i</a:t>
            </a:r>
            <a:r>
              <a:rPr dirty="0" sz="1000" spc="-20">
                <a:latin typeface="Times New Roman"/>
                <a:cs typeface="Times New Roman"/>
              </a:rPr>
              <a:t>e</a:t>
            </a:r>
            <a:r>
              <a:rPr dirty="0" sz="1000">
                <a:latin typeface="Times New Roman"/>
                <a:cs typeface="Times New Roman"/>
              </a:rPr>
              <a:t>s</a:t>
            </a:r>
            <a:r>
              <a:rPr dirty="0" sz="1000" spc="-50">
                <a:latin typeface="Times New Roman"/>
                <a:cs typeface="Times New Roman"/>
              </a:rPr>
              <a:t> </a:t>
            </a:r>
            <a:r>
              <a:rPr dirty="0" sz="1000" spc="-20">
                <a:latin typeface="Times New Roman"/>
                <a:cs typeface="Times New Roman"/>
              </a:rPr>
              <a:t>o</a:t>
            </a:r>
            <a:r>
              <a:rPr dirty="0" sz="1000">
                <a:latin typeface="Times New Roman"/>
                <a:cs typeface="Times New Roman"/>
              </a:rPr>
              <a:t>f</a:t>
            </a:r>
            <a:r>
              <a:rPr dirty="0" sz="1000" spc="-65">
                <a:latin typeface="Times New Roman"/>
                <a:cs typeface="Times New Roman"/>
              </a:rPr>
              <a:t> </a:t>
            </a:r>
            <a:r>
              <a:rPr dirty="0" sz="1000" spc="20">
                <a:latin typeface="Times New Roman"/>
                <a:cs typeface="Times New Roman"/>
              </a:rPr>
              <a:t>n</a:t>
            </a:r>
            <a:r>
              <a:rPr dirty="0" sz="1000" spc="-20">
                <a:latin typeface="Times New Roman"/>
                <a:cs typeface="Times New Roman"/>
              </a:rPr>
              <a:t>e</a:t>
            </a:r>
            <a:r>
              <a:rPr dirty="0" sz="1000" spc="-5">
                <a:latin typeface="Times New Roman"/>
                <a:cs typeface="Times New Roman"/>
              </a:rPr>
              <a:t>u</a:t>
            </a:r>
            <a:r>
              <a:rPr dirty="0" sz="1000" spc="20">
                <a:latin typeface="Times New Roman"/>
                <a:cs typeface="Times New Roman"/>
              </a:rPr>
              <a:t>r</a:t>
            </a:r>
            <a:r>
              <a:rPr dirty="0" sz="1000" spc="-20">
                <a:latin typeface="Times New Roman"/>
                <a:cs typeface="Times New Roman"/>
              </a:rPr>
              <a:t>o</a:t>
            </a:r>
            <a:r>
              <a:rPr dirty="0" sz="1000" spc="10">
                <a:latin typeface="Times New Roman"/>
                <a:cs typeface="Times New Roman"/>
              </a:rPr>
              <a:t>n</a:t>
            </a:r>
            <a:r>
              <a:rPr dirty="0" sz="1000">
                <a:latin typeface="Times New Roman"/>
                <a:cs typeface="Times New Roman"/>
              </a:rPr>
              <a:t>s  </a:t>
            </a:r>
            <a:r>
              <a:rPr dirty="0" sz="1000" spc="10">
                <a:latin typeface="Times New Roman"/>
                <a:cs typeface="Times New Roman"/>
              </a:rPr>
              <a:t>are</a:t>
            </a:r>
            <a:r>
              <a:rPr dirty="0" sz="1000" spc="-30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situated </a:t>
            </a:r>
            <a:r>
              <a:rPr dirty="0" sz="1000" spc="5">
                <a:latin typeface="Times New Roman"/>
                <a:cs typeface="Times New Roman"/>
              </a:rPr>
              <a:t>in</a:t>
            </a:r>
            <a:r>
              <a:rPr dirty="0" sz="1000" spc="20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those</a:t>
            </a:r>
            <a:r>
              <a:rPr dirty="0" sz="1000" spc="-30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areas.</a:t>
            </a:r>
            <a:endParaRPr sz="1000">
              <a:latin typeface="Times New Roman"/>
              <a:cs typeface="Times New Roman"/>
            </a:endParaRPr>
          </a:p>
          <a:p>
            <a:pPr algn="just" marL="302260" marR="11430" indent="-290195">
              <a:lnSpc>
                <a:spcPct val="100000"/>
              </a:lnSpc>
              <a:buAutoNum type="arabicPeriod" startAt="25"/>
              <a:tabLst>
                <a:tab pos="302260" algn="l"/>
              </a:tabLst>
            </a:pPr>
            <a:r>
              <a:rPr dirty="0" sz="1000" spc="20" b="1">
                <a:latin typeface="Times New Roman"/>
                <a:cs typeface="Times New Roman"/>
              </a:rPr>
              <a:t>Assertion: </a:t>
            </a:r>
            <a:r>
              <a:rPr dirty="0" sz="1000" spc="25">
                <a:latin typeface="Times New Roman"/>
                <a:cs typeface="Times New Roman"/>
              </a:rPr>
              <a:t>The </a:t>
            </a:r>
            <a:r>
              <a:rPr dirty="0" sz="1000" spc="30">
                <a:latin typeface="Times New Roman"/>
                <a:cs typeface="Times New Roman"/>
              </a:rPr>
              <a:t>peripheral </a:t>
            </a:r>
            <a:r>
              <a:rPr dirty="0" sz="1000" spc="15">
                <a:latin typeface="Times New Roman"/>
                <a:cs typeface="Times New Roman"/>
              </a:rPr>
              <a:t>nervous </a:t>
            </a:r>
            <a:r>
              <a:rPr dirty="0" sz="1000" spc="5">
                <a:latin typeface="Times New Roman"/>
                <a:cs typeface="Times New Roman"/>
              </a:rPr>
              <a:t>system </a:t>
            </a:r>
            <a:r>
              <a:rPr dirty="0" sz="1000" spc="10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includes nerves coursing </a:t>
            </a:r>
            <a:r>
              <a:rPr dirty="0" sz="1000" spc="-15">
                <a:latin typeface="Times New Roman"/>
                <a:cs typeface="Times New Roman"/>
              </a:rPr>
              <a:t>between </a:t>
            </a:r>
            <a:r>
              <a:rPr dirty="0" sz="1000" spc="10">
                <a:latin typeface="Times New Roman"/>
                <a:cs typeface="Times New Roman"/>
              </a:rPr>
              <a:t>the </a:t>
            </a:r>
            <a:r>
              <a:rPr dirty="0" sz="1000">
                <a:latin typeface="Times New Roman"/>
                <a:cs typeface="Times New Roman"/>
              </a:rPr>
              <a:t>central </a:t>
            </a:r>
            <a:r>
              <a:rPr dirty="0" sz="1000" spc="5">
                <a:latin typeface="Times New Roman"/>
                <a:cs typeface="Times New Roman"/>
              </a:rPr>
              <a:t> </a:t>
            </a:r>
            <a:r>
              <a:rPr dirty="0" sz="1000" spc="-5">
                <a:latin typeface="Times New Roman"/>
                <a:cs typeface="Times New Roman"/>
              </a:rPr>
              <a:t>nervous</a:t>
            </a:r>
            <a:r>
              <a:rPr dirty="0" sz="1000" spc="-25">
                <a:latin typeface="Times New Roman"/>
                <a:cs typeface="Times New Roman"/>
              </a:rPr>
              <a:t> </a:t>
            </a:r>
            <a:r>
              <a:rPr dirty="0" sz="1000" spc="-15">
                <a:latin typeface="Times New Roman"/>
                <a:cs typeface="Times New Roman"/>
              </a:rPr>
              <a:t>system</a:t>
            </a:r>
            <a:r>
              <a:rPr dirty="0" sz="1000" spc="5">
                <a:latin typeface="Times New Roman"/>
                <a:cs typeface="Times New Roman"/>
              </a:rPr>
              <a:t> </a:t>
            </a:r>
            <a:r>
              <a:rPr dirty="0" sz="1000" spc="10">
                <a:latin typeface="Times New Roman"/>
                <a:cs typeface="Times New Roman"/>
              </a:rPr>
              <a:t>and</a:t>
            </a:r>
            <a:r>
              <a:rPr dirty="0" sz="1000" spc="-15">
                <a:latin typeface="Times New Roman"/>
                <a:cs typeface="Times New Roman"/>
              </a:rPr>
              <a:t> </a:t>
            </a:r>
            <a:r>
              <a:rPr dirty="0" sz="1000" spc="-5">
                <a:latin typeface="Times New Roman"/>
                <a:cs typeface="Times New Roman"/>
              </a:rPr>
              <a:t>different</a:t>
            </a:r>
            <a:r>
              <a:rPr dirty="0" sz="1000" spc="-40">
                <a:latin typeface="Times New Roman"/>
                <a:cs typeface="Times New Roman"/>
              </a:rPr>
              <a:t> </a:t>
            </a:r>
            <a:r>
              <a:rPr dirty="0" sz="1000" spc="10">
                <a:latin typeface="Times New Roman"/>
                <a:cs typeface="Times New Roman"/>
              </a:rPr>
              <a:t>parts</a:t>
            </a:r>
            <a:r>
              <a:rPr dirty="0" sz="1000" spc="-25">
                <a:latin typeface="Times New Roman"/>
                <a:cs typeface="Times New Roman"/>
              </a:rPr>
              <a:t> </a:t>
            </a:r>
            <a:r>
              <a:rPr dirty="0" sz="1000" spc="-10">
                <a:latin typeface="Times New Roman"/>
                <a:cs typeface="Times New Roman"/>
              </a:rPr>
              <a:t>of</a:t>
            </a:r>
            <a:r>
              <a:rPr dirty="0" sz="1000" spc="-40">
                <a:latin typeface="Times New Roman"/>
                <a:cs typeface="Times New Roman"/>
              </a:rPr>
              <a:t> </a:t>
            </a:r>
            <a:r>
              <a:rPr dirty="0" sz="1000" spc="10">
                <a:latin typeface="Times New Roman"/>
                <a:cs typeface="Times New Roman"/>
              </a:rPr>
              <a:t>the</a:t>
            </a:r>
            <a:r>
              <a:rPr dirty="0" sz="1000" spc="-40">
                <a:latin typeface="Times New Roman"/>
                <a:cs typeface="Times New Roman"/>
              </a:rPr>
              <a:t> </a:t>
            </a:r>
            <a:r>
              <a:rPr dirty="0" sz="1000" spc="-30">
                <a:latin typeface="Times New Roman"/>
                <a:cs typeface="Times New Roman"/>
              </a:rPr>
              <a:t>body. </a:t>
            </a:r>
            <a:r>
              <a:rPr dirty="0" sz="1000" spc="-240">
                <a:latin typeface="Times New Roman"/>
                <a:cs typeface="Times New Roman"/>
              </a:rPr>
              <a:t> </a:t>
            </a:r>
            <a:r>
              <a:rPr dirty="0" sz="1000" spc="-20" b="1">
                <a:latin typeface="Times New Roman"/>
                <a:cs typeface="Times New Roman"/>
              </a:rPr>
              <a:t>R</a:t>
            </a:r>
            <a:r>
              <a:rPr dirty="0" sz="1000" spc="-5" b="1">
                <a:latin typeface="Times New Roman"/>
                <a:cs typeface="Times New Roman"/>
              </a:rPr>
              <a:t>e</a:t>
            </a:r>
            <a:r>
              <a:rPr dirty="0" sz="1000" spc="-25" b="1">
                <a:latin typeface="Times New Roman"/>
                <a:cs typeface="Times New Roman"/>
              </a:rPr>
              <a:t>aso</a:t>
            </a:r>
            <a:r>
              <a:rPr dirty="0" sz="1000" spc="-45" b="1">
                <a:latin typeface="Times New Roman"/>
                <a:cs typeface="Times New Roman"/>
              </a:rPr>
              <a:t>n</a:t>
            </a:r>
            <a:r>
              <a:rPr dirty="0" sz="1000" b="1">
                <a:latin typeface="Times New Roman"/>
                <a:cs typeface="Times New Roman"/>
              </a:rPr>
              <a:t>:</a:t>
            </a:r>
            <a:r>
              <a:rPr dirty="0" sz="1000" spc="-60" b="1">
                <a:latin typeface="Times New Roman"/>
                <a:cs typeface="Times New Roman"/>
              </a:rPr>
              <a:t> </a:t>
            </a:r>
            <a:r>
              <a:rPr dirty="0" sz="1000" spc="-25">
                <a:latin typeface="Times New Roman"/>
                <a:cs typeface="Times New Roman"/>
              </a:rPr>
              <a:t>I</a:t>
            </a:r>
            <a:r>
              <a:rPr dirty="0" sz="1000">
                <a:latin typeface="Times New Roman"/>
                <a:cs typeface="Times New Roman"/>
              </a:rPr>
              <a:t>n</a:t>
            </a:r>
            <a:r>
              <a:rPr dirty="0" sz="1000" spc="-60">
                <a:latin typeface="Times New Roman"/>
                <a:cs typeface="Times New Roman"/>
              </a:rPr>
              <a:t> </a:t>
            </a:r>
            <a:r>
              <a:rPr dirty="0" sz="1000" spc="-15">
                <a:latin typeface="Times New Roman"/>
                <a:cs typeface="Times New Roman"/>
              </a:rPr>
              <a:t>m</a:t>
            </a:r>
            <a:r>
              <a:rPr dirty="0" sz="1000" spc="5">
                <a:latin typeface="Times New Roman"/>
                <a:cs typeface="Times New Roman"/>
              </a:rPr>
              <a:t>a</a:t>
            </a:r>
            <a:r>
              <a:rPr dirty="0" sz="1000" spc="-5">
                <a:latin typeface="Times New Roman"/>
                <a:cs typeface="Times New Roman"/>
              </a:rPr>
              <a:t>n</a:t>
            </a:r>
            <a:r>
              <a:rPr dirty="0" sz="1000">
                <a:latin typeface="Times New Roman"/>
                <a:cs typeface="Times New Roman"/>
              </a:rPr>
              <a:t>,</a:t>
            </a:r>
            <a:r>
              <a:rPr dirty="0" sz="1000" spc="-75">
                <a:latin typeface="Times New Roman"/>
                <a:cs typeface="Times New Roman"/>
              </a:rPr>
              <a:t> </a:t>
            </a:r>
            <a:r>
              <a:rPr dirty="0" sz="1000" spc="-40">
                <a:latin typeface="Times New Roman"/>
                <a:cs typeface="Times New Roman"/>
              </a:rPr>
              <a:t>o</a:t>
            </a:r>
            <a:r>
              <a:rPr dirty="0" sz="1000" spc="10">
                <a:latin typeface="Times New Roman"/>
                <a:cs typeface="Times New Roman"/>
              </a:rPr>
              <a:t>n</a:t>
            </a:r>
            <a:r>
              <a:rPr dirty="0" sz="1000" spc="-20">
                <a:latin typeface="Times New Roman"/>
                <a:cs typeface="Times New Roman"/>
              </a:rPr>
              <a:t>l</a:t>
            </a:r>
            <a:r>
              <a:rPr dirty="0" sz="1000">
                <a:latin typeface="Times New Roman"/>
                <a:cs typeface="Times New Roman"/>
              </a:rPr>
              <a:t>y</a:t>
            </a:r>
            <a:r>
              <a:rPr dirty="0" sz="1000" spc="-135">
                <a:latin typeface="Times New Roman"/>
                <a:cs typeface="Times New Roman"/>
              </a:rPr>
              <a:t> </a:t>
            </a:r>
            <a:r>
              <a:rPr dirty="0" sz="1000" spc="-30">
                <a:latin typeface="Times New Roman"/>
                <a:cs typeface="Times New Roman"/>
              </a:rPr>
              <a:t>p</a:t>
            </a:r>
            <a:r>
              <a:rPr dirty="0" sz="1000" spc="-40">
                <a:latin typeface="Times New Roman"/>
                <a:cs typeface="Times New Roman"/>
              </a:rPr>
              <a:t>e</a:t>
            </a:r>
            <a:r>
              <a:rPr dirty="0" sz="1000" spc="20">
                <a:latin typeface="Times New Roman"/>
                <a:cs typeface="Times New Roman"/>
              </a:rPr>
              <a:t>r</a:t>
            </a:r>
            <a:r>
              <a:rPr dirty="0" sz="1000" spc="-20">
                <a:latin typeface="Times New Roman"/>
                <a:cs typeface="Times New Roman"/>
              </a:rPr>
              <a:t>i</a:t>
            </a:r>
            <a:r>
              <a:rPr dirty="0" sz="1000" spc="-30">
                <a:latin typeface="Times New Roman"/>
                <a:cs typeface="Times New Roman"/>
              </a:rPr>
              <a:t>p</a:t>
            </a:r>
            <a:r>
              <a:rPr dirty="0" sz="1000" spc="20">
                <a:latin typeface="Times New Roman"/>
                <a:cs typeface="Times New Roman"/>
              </a:rPr>
              <a:t>h</a:t>
            </a:r>
            <a:r>
              <a:rPr dirty="0" sz="1000" spc="-40">
                <a:latin typeface="Times New Roman"/>
                <a:cs typeface="Times New Roman"/>
              </a:rPr>
              <a:t>e</a:t>
            </a:r>
            <a:r>
              <a:rPr dirty="0" sz="1000" spc="-5">
                <a:latin typeface="Times New Roman"/>
                <a:cs typeface="Times New Roman"/>
              </a:rPr>
              <a:t>r</a:t>
            </a:r>
            <a:r>
              <a:rPr dirty="0" sz="1000" spc="5">
                <a:latin typeface="Times New Roman"/>
                <a:cs typeface="Times New Roman"/>
              </a:rPr>
              <a:t>a</a:t>
            </a:r>
            <a:r>
              <a:rPr dirty="0" sz="1000">
                <a:latin typeface="Times New Roman"/>
                <a:cs typeface="Times New Roman"/>
              </a:rPr>
              <a:t>l</a:t>
            </a:r>
            <a:r>
              <a:rPr dirty="0" sz="1000" spc="-114">
                <a:latin typeface="Times New Roman"/>
                <a:cs typeface="Times New Roman"/>
              </a:rPr>
              <a:t> </a:t>
            </a:r>
            <a:r>
              <a:rPr dirty="0" sz="1000" spc="35">
                <a:latin typeface="Times New Roman"/>
                <a:cs typeface="Times New Roman"/>
              </a:rPr>
              <a:t>n</a:t>
            </a:r>
            <a:r>
              <a:rPr dirty="0" sz="1000" spc="-40">
                <a:latin typeface="Times New Roman"/>
                <a:cs typeface="Times New Roman"/>
              </a:rPr>
              <a:t>e</a:t>
            </a:r>
            <a:r>
              <a:rPr dirty="0" sz="1000" spc="-5">
                <a:latin typeface="Times New Roman"/>
                <a:cs typeface="Times New Roman"/>
              </a:rPr>
              <a:t>r</a:t>
            </a:r>
            <a:r>
              <a:rPr dirty="0" sz="1000" spc="-30">
                <a:latin typeface="Times New Roman"/>
                <a:cs typeface="Times New Roman"/>
              </a:rPr>
              <a:t>v</a:t>
            </a:r>
            <a:r>
              <a:rPr dirty="0" sz="1000" spc="-40">
                <a:latin typeface="Times New Roman"/>
                <a:cs typeface="Times New Roman"/>
              </a:rPr>
              <a:t>o</a:t>
            </a:r>
            <a:r>
              <a:rPr dirty="0" sz="1000" spc="-10">
                <a:latin typeface="Times New Roman"/>
                <a:cs typeface="Times New Roman"/>
              </a:rPr>
              <a:t>u</a:t>
            </a:r>
            <a:r>
              <a:rPr dirty="0" sz="1000">
                <a:latin typeface="Times New Roman"/>
                <a:cs typeface="Times New Roman"/>
              </a:rPr>
              <a:t>s</a:t>
            </a:r>
            <a:r>
              <a:rPr dirty="0" sz="1000" spc="-114">
                <a:latin typeface="Times New Roman"/>
                <a:cs typeface="Times New Roman"/>
              </a:rPr>
              <a:t> </a:t>
            </a:r>
            <a:r>
              <a:rPr dirty="0" sz="1000" spc="-15">
                <a:latin typeface="Times New Roman"/>
                <a:cs typeface="Times New Roman"/>
              </a:rPr>
              <a:t>s</a:t>
            </a:r>
            <a:r>
              <a:rPr dirty="0" sz="1000" spc="-75">
                <a:latin typeface="Times New Roman"/>
                <a:cs typeface="Times New Roman"/>
              </a:rPr>
              <a:t>y</a:t>
            </a:r>
            <a:r>
              <a:rPr dirty="0" sz="1000" spc="-40">
                <a:latin typeface="Times New Roman"/>
                <a:cs typeface="Times New Roman"/>
              </a:rPr>
              <a:t>s</a:t>
            </a:r>
            <a:r>
              <a:rPr dirty="0" sz="1000" spc="10">
                <a:latin typeface="Times New Roman"/>
                <a:cs typeface="Times New Roman"/>
              </a:rPr>
              <a:t>t</a:t>
            </a:r>
            <a:r>
              <a:rPr dirty="0" sz="1000" spc="-40">
                <a:latin typeface="Times New Roman"/>
                <a:cs typeface="Times New Roman"/>
              </a:rPr>
              <a:t>em  </a:t>
            </a:r>
            <a:r>
              <a:rPr dirty="0" sz="1000" spc="5">
                <a:latin typeface="Times New Roman"/>
                <a:cs typeface="Times New Roman"/>
              </a:rPr>
              <a:t>is</a:t>
            </a:r>
            <a:r>
              <a:rPr dirty="0" sz="1000">
                <a:latin typeface="Times New Roman"/>
                <a:cs typeface="Times New Roman"/>
              </a:rPr>
              <a:t> present.</a:t>
            </a:r>
            <a:endParaRPr sz="1000">
              <a:latin typeface="Times New Roman"/>
              <a:cs typeface="Times New Roman"/>
            </a:endParaRPr>
          </a:p>
          <a:p>
            <a:pPr algn="just" marL="302260" marR="15240" indent="-289560">
              <a:lnSpc>
                <a:spcPct val="100000"/>
              </a:lnSpc>
              <a:buAutoNum type="arabicPeriod" startAt="25"/>
              <a:tabLst>
                <a:tab pos="302260" algn="l"/>
              </a:tabLst>
            </a:pPr>
            <a:r>
              <a:rPr dirty="0" sz="1000" b="1">
                <a:latin typeface="Times New Roman"/>
                <a:cs typeface="Times New Roman"/>
              </a:rPr>
              <a:t>Assertion: </a:t>
            </a:r>
            <a:r>
              <a:rPr dirty="0" sz="1000" spc="5">
                <a:latin typeface="Times New Roman"/>
                <a:cs typeface="Times New Roman"/>
              </a:rPr>
              <a:t>Spinal </a:t>
            </a:r>
            <a:r>
              <a:rPr dirty="0" sz="1000" spc="-5">
                <a:latin typeface="Times New Roman"/>
                <a:cs typeface="Times New Roman"/>
              </a:rPr>
              <a:t>cord </a:t>
            </a:r>
            <a:r>
              <a:rPr dirty="0" sz="1000" spc="10">
                <a:latin typeface="Times New Roman"/>
                <a:cs typeface="Times New Roman"/>
              </a:rPr>
              <a:t>has </a:t>
            </a:r>
            <a:r>
              <a:rPr dirty="0" sz="1000">
                <a:latin typeface="Times New Roman"/>
                <a:cs typeface="Times New Roman"/>
              </a:rPr>
              <a:t>a </a:t>
            </a:r>
            <a:r>
              <a:rPr dirty="0" sz="1000" spc="-5">
                <a:latin typeface="Times New Roman"/>
                <a:cs typeface="Times New Roman"/>
              </a:rPr>
              <a:t>column </a:t>
            </a:r>
            <a:r>
              <a:rPr dirty="0" sz="1000" spc="-10">
                <a:latin typeface="Times New Roman"/>
                <a:cs typeface="Times New Roman"/>
              </a:rPr>
              <a:t>of both </a:t>
            </a:r>
            <a:r>
              <a:rPr dirty="0" sz="1000" spc="-5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gr</a:t>
            </a:r>
            <a:r>
              <a:rPr dirty="0" sz="1000" spc="-35">
                <a:latin typeface="Times New Roman"/>
                <a:cs typeface="Times New Roman"/>
              </a:rPr>
              <a:t>e</a:t>
            </a:r>
            <a:r>
              <a:rPr dirty="0" sz="1000">
                <a:latin typeface="Times New Roman"/>
                <a:cs typeface="Times New Roman"/>
              </a:rPr>
              <a:t>y</a:t>
            </a:r>
            <a:r>
              <a:rPr dirty="0" sz="1000" spc="-110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an</a:t>
            </a:r>
            <a:r>
              <a:rPr dirty="0" sz="1000">
                <a:latin typeface="Times New Roman"/>
                <a:cs typeface="Times New Roman"/>
              </a:rPr>
              <a:t>d</a:t>
            </a:r>
            <a:r>
              <a:rPr dirty="0" sz="1000" spc="-50">
                <a:latin typeface="Times New Roman"/>
                <a:cs typeface="Times New Roman"/>
              </a:rPr>
              <a:t> </a:t>
            </a:r>
            <a:r>
              <a:rPr dirty="0" sz="1000" spc="-20">
                <a:latin typeface="Times New Roman"/>
                <a:cs typeface="Times New Roman"/>
              </a:rPr>
              <a:t>w</a:t>
            </a:r>
            <a:r>
              <a:rPr dirty="0" sz="1000" spc="5">
                <a:latin typeface="Times New Roman"/>
                <a:cs typeface="Times New Roman"/>
              </a:rPr>
              <a:t>hit</a:t>
            </a:r>
            <a:r>
              <a:rPr dirty="0" sz="1000">
                <a:latin typeface="Times New Roman"/>
                <a:cs typeface="Times New Roman"/>
              </a:rPr>
              <a:t>e</a:t>
            </a:r>
            <a:r>
              <a:rPr dirty="0" sz="1000" spc="-110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mat</a:t>
            </a:r>
            <a:r>
              <a:rPr dirty="0" sz="1000" spc="-20">
                <a:latin typeface="Times New Roman"/>
                <a:cs typeface="Times New Roman"/>
              </a:rPr>
              <a:t>te</a:t>
            </a:r>
            <a:r>
              <a:rPr dirty="0" sz="1000" spc="-25">
                <a:latin typeface="Times New Roman"/>
                <a:cs typeface="Times New Roman"/>
              </a:rPr>
              <a:t>r</a:t>
            </a:r>
            <a:r>
              <a:rPr dirty="0" sz="1000">
                <a:latin typeface="Times New Roman"/>
                <a:cs typeface="Times New Roman"/>
              </a:rPr>
              <a:t>.</a:t>
            </a:r>
            <a:endParaRPr sz="1000">
              <a:latin typeface="Times New Roman"/>
              <a:cs typeface="Times New Roman"/>
            </a:endParaRPr>
          </a:p>
          <a:p>
            <a:pPr algn="just" marL="301625" marR="11430">
              <a:lnSpc>
                <a:spcPct val="100000"/>
              </a:lnSpc>
            </a:pPr>
            <a:r>
              <a:rPr dirty="0" sz="1000" spc="-5" b="1">
                <a:latin typeface="Times New Roman"/>
                <a:cs typeface="Times New Roman"/>
              </a:rPr>
              <a:t>Reason: </a:t>
            </a:r>
            <a:r>
              <a:rPr dirty="0" sz="1000">
                <a:latin typeface="Times New Roman"/>
                <a:cs typeface="Times New Roman"/>
              </a:rPr>
              <a:t>Grey matter </a:t>
            </a:r>
            <a:r>
              <a:rPr dirty="0" sz="1000" spc="-5">
                <a:latin typeface="Times New Roman"/>
                <a:cs typeface="Times New Roman"/>
              </a:rPr>
              <a:t>forms </a:t>
            </a:r>
            <a:r>
              <a:rPr dirty="0" sz="1000" spc="5">
                <a:latin typeface="Times New Roman"/>
                <a:cs typeface="Times New Roman"/>
              </a:rPr>
              <a:t>the </a:t>
            </a:r>
            <a:r>
              <a:rPr dirty="0" sz="1000">
                <a:latin typeface="Times New Roman"/>
                <a:cs typeface="Times New Roman"/>
              </a:rPr>
              <a:t>central </a:t>
            </a:r>
            <a:r>
              <a:rPr dirty="0" sz="1000" spc="5">
                <a:latin typeface="Times New Roman"/>
                <a:cs typeface="Times New Roman"/>
              </a:rPr>
              <a:t>spinal </a:t>
            </a:r>
            <a:r>
              <a:rPr dirty="0" sz="1000" spc="10">
                <a:latin typeface="Times New Roman"/>
                <a:cs typeface="Times New Roman"/>
              </a:rPr>
              <a:t> </a:t>
            </a:r>
            <a:r>
              <a:rPr dirty="0" sz="1000" spc="-15">
                <a:latin typeface="Times New Roman"/>
                <a:cs typeface="Times New Roman"/>
              </a:rPr>
              <a:t>canal.</a:t>
            </a:r>
            <a:endParaRPr sz="1000">
              <a:latin typeface="Times New Roman"/>
              <a:cs typeface="Times New Roman"/>
            </a:endParaRPr>
          </a:p>
          <a:p>
            <a:pPr algn="just" marL="301625" marR="8890" indent="-289560">
              <a:lnSpc>
                <a:spcPct val="100000"/>
              </a:lnSpc>
              <a:buAutoNum type="arabicPeriod" startAt="27"/>
              <a:tabLst>
                <a:tab pos="302260" algn="l"/>
              </a:tabLst>
            </a:pPr>
            <a:r>
              <a:rPr dirty="0" sz="1000" b="1">
                <a:latin typeface="Times New Roman"/>
                <a:cs typeface="Times New Roman"/>
              </a:rPr>
              <a:t>Assertion : </a:t>
            </a:r>
            <a:r>
              <a:rPr dirty="0" sz="1000" spc="5">
                <a:latin typeface="Times New Roman"/>
                <a:cs typeface="Times New Roman"/>
              </a:rPr>
              <a:t>Neuroglial </a:t>
            </a:r>
            <a:r>
              <a:rPr dirty="0" sz="1000">
                <a:latin typeface="Times New Roman"/>
                <a:cs typeface="Times New Roman"/>
              </a:rPr>
              <a:t>cells </a:t>
            </a:r>
            <a:r>
              <a:rPr dirty="0" sz="1000" spc="10">
                <a:latin typeface="Times New Roman"/>
                <a:cs typeface="Times New Roman"/>
              </a:rPr>
              <a:t>are </a:t>
            </a:r>
            <a:r>
              <a:rPr dirty="0" sz="1000" spc="-5">
                <a:latin typeface="Times New Roman"/>
                <a:cs typeface="Times New Roman"/>
              </a:rPr>
              <a:t>known </a:t>
            </a:r>
            <a:r>
              <a:rPr dirty="0" sz="1000" spc="5">
                <a:latin typeface="Times New Roman"/>
                <a:cs typeface="Times New Roman"/>
              </a:rPr>
              <a:t>as </a:t>
            </a:r>
            <a:r>
              <a:rPr dirty="0" sz="1000" spc="10">
                <a:latin typeface="Times New Roman"/>
                <a:cs typeface="Times New Roman"/>
              </a:rPr>
              <a:t>the </a:t>
            </a:r>
            <a:r>
              <a:rPr dirty="0" sz="1000" spc="-235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pa</a:t>
            </a:r>
            <a:r>
              <a:rPr dirty="0" sz="1000" spc="-25">
                <a:latin typeface="Times New Roman"/>
                <a:cs typeface="Times New Roman"/>
              </a:rPr>
              <a:t>c</a:t>
            </a:r>
            <a:r>
              <a:rPr dirty="0" sz="1000" spc="5">
                <a:latin typeface="Times New Roman"/>
                <a:cs typeface="Times New Roman"/>
              </a:rPr>
              <a:t>kin</a:t>
            </a:r>
            <a:r>
              <a:rPr dirty="0" sz="1000">
                <a:latin typeface="Times New Roman"/>
                <a:cs typeface="Times New Roman"/>
              </a:rPr>
              <a:t>g</a:t>
            </a:r>
            <a:r>
              <a:rPr dirty="0" sz="1000" spc="-45">
                <a:latin typeface="Times New Roman"/>
                <a:cs typeface="Times New Roman"/>
              </a:rPr>
              <a:t> </a:t>
            </a:r>
            <a:r>
              <a:rPr dirty="0" sz="1000" spc="-25">
                <a:latin typeface="Times New Roman"/>
                <a:cs typeface="Times New Roman"/>
              </a:rPr>
              <a:t>c</a:t>
            </a:r>
            <a:r>
              <a:rPr dirty="0" sz="1000" spc="-20">
                <a:latin typeface="Times New Roman"/>
                <a:cs typeface="Times New Roman"/>
              </a:rPr>
              <a:t>el</a:t>
            </a:r>
            <a:r>
              <a:rPr dirty="0" sz="1000" spc="5">
                <a:latin typeface="Times New Roman"/>
                <a:cs typeface="Times New Roman"/>
              </a:rPr>
              <a:t>l</a:t>
            </a:r>
            <a:r>
              <a:rPr dirty="0" sz="1000">
                <a:latin typeface="Times New Roman"/>
                <a:cs typeface="Times New Roman"/>
              </a:rPr>
              <a:t>s</a:t>
            </a:r>
            <a:r>
              <a:rPr dirty="0" sz="1000" spc="-45">
                <a:latin typeface="Times New Roman"/>
                <a:cs typeface="Times New Roman"/>
              </a:rPr>
              <a:t> </a:t>
            </a:r>
            <a:r>
              <a:rPr dirty="0" sz="1000" spc="-25">
                <a:latin typeface="Times New Roman"/>
                <a:cs typeface="Times New Roman"/>
              </a:rPr>
              <a:t>o</a:t>
            </a:r>
            <a:r>
              <a:rPr dirty="0" sz="1000">
                <a:latin typeface="Times New Roman"/>
                <a:cs typeface="Times New Roman"/>
              </a:rPr>
              <a:t>f</a:t>
            </a:r>
            <a:r>
              <a:rPr dirty="0" sz="1000" spc="-85">
                <a:latin typeface="Times New Roman"/>
                <a:cs typeface="Times New Roman"/>
              </a:rPr>
              <a:t> </a:t>
            </a:r>
            <a:r>
              <a:rPr dirty="0" sz="1000" spc="-25">
                <a:latin typeface="Times New Roman"/>
                <a:cs typeface="Times New Roman"/>
              </a:rPr>
              <a:t>b</a:t>
            </a:r>
            <a:r>
              <a:rPr dirty="0" sz="1000" spc="20">
                <a:latin typeface="Times New Roman"/>
                <a:cs typeface="Times New Roman"/>
              </a:rPr>
              <a:t>r</a:t>
            </a:r>
            <a:r>
              <a:rPr dirty="0" sz="1000" spc="5">
                <a:latin typeface="Times New Roman"/>
                <a:cs typeface="Times New Roman"/>
              </a:rPr>
              <a:t>ai</a:t>
            </a:r>
            <a:r>
              <a:rPr dirty="0" sz="1000" spc="20">
                <a:latin typeface="Times New Roman"/>
                <a:cs typeface="Times New Roman"/>
              </a:rPr>
              <a:t>n</a:t>
            </a:r>
            <a:r>
              <a:rPr dirty="0" sz="1000">
                <a:latin typeface="Times New Roman"/>
                <a:cs typeface="Times New Roman"/>
              </a:rPr>
              <a:t>.</a:t>
            </a:r>
            <a:endParaRPr sz="1000">
              <a:latin typeface="Times New Roman"/>
              <a:cs typeface="Times New Roman"/>
            </a:endParaRPr>
          </a:p>
          <a:p>
            <a:pPr algn="just" marL="301625" marR="8255">
              <a:lnSpc>
                <a:spcPct val="100000"/>
              </a:lnSpc>
            </a:pPr>
            <a:r>
              <a:rPr dirty="0" sz="1000" b="1">
                <a:latin typeface="Times New Roman"/>
                <a:cs typeface="Times New Roman"/>
              </a:rPr>
              <a:t>Reason : </a:t>
            </a:r>
            <a:r>
              <a:rPr dirty="0" sz="1000" spc="5">
                <a:latin typeface="Times New Roman"/>
                <a:cs typeface="Times New Roman"/>
              </a:rPr>
              <a:t>A </a:t>
            </a:r>
            <a:r>
              <a:rPr dirty="0" sz="1000" spc="-10">
                <a:latin typeface="Times New Roman"/>
                <a:cs typeface="Times New Roman"/>
              </a:rPr>
              <a:t>type </a:t>
            </a:r>
            <a:r>
              <a:rPr dirty="0" sz="1000" spc="-15">
                <a:latin typeface="Times New Roman"/>
                <a:cs typeface="Times New Roman"/>
              </a:rPr>
              <a:t>of </a:t>
            </a:r>
            <a:r>
              <a:rPr dirty="0" sz="1000" spc="5">
                <a:latin typeface="Times New Roman"/>
                <a:cs typeface="Times New Roman"/>
              </a:rPr>
              <a:t>neuroglial cells </a:t>
            </a:r>
            <a:r>
              <a:rPr dirty="0" sz="1000">
                <a:latin typeface="Times New Roman"/>
                <a:cs typeface="Times New Roman"/>
              </a:rPr>
              <a:t>forms </a:t>
            </a:r>
            <a:r>
              <a:rPr dirty="0" sz="1000" spc="15">
                <a:latin typeface="Times New Roman"/>
                <a:cs typeface="Times New Roman"/>
              </a:rPr>
              <a:t>the </a:t>
            </a:r>
            <a:r>
              <a:rPr dirty="0" sz="1000" spc="20">
                <a:latin typeface="Times New Roman"/>
                <a:cs typeface="Times New Roman"/>
              </a:rPr>
              <a:t> </a:t>
            </a:r>
            <a:r>
              <a:rPr dirty="0" sz="1000" spc="-10">
                <a:latin typeface="Times New Roman"/>
                <a:cs typeface="Times New Roman"/>
              </a:rPr>
              <a:t>myelin</a:t>
            </a:r>
            <a:r>
              <a:rPr dirty="0" sz="1000" spc="-25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sheath</a:t>
            </a:r>
            <a:r>
              <a:rPr dirty="0" sz="1000" spc="-20">
                <a:latin typeface="Times New Roman"/>
                <a:cs typeface="Times New Roman"/>
              </a:rPr>
              <a:t> </a:t>
            </a:r>
            <a:r>
              <a:rPr dirty="0" sz="1000" spc="10">
                <a:latin typeface="Times New Roman"/>
                <a:cs typeface="Times New Roman"/>
              </a:rPr>
              <a:t>around</a:t>
            </a:r>
            <a:r>
              <a:rPr dirty="0" sz="1000" spc="-60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axon.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964889" y="1465592"/>
            <a:ext cx="2685415" cy="7436484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299085" marR="15875" indent="-287020">
              <a:lnSpc>
                <a:spcPct val="100000"/>
              </a:lnSpc>
              <a:spcBef>
                <a:spcPts val="105"/>
              </a:spcBef>
              <a:buAutoNum type="arabicPeriod" startAt="28"/>
              <a:tabLst>
                <a:tab pos="299720" algn="l"/>
              </a:tabLst>
            </a:pPr>
            <a:r>
              <a:rPr dirty="0" sz="1000" b="1">
                <a:latin typeface="Times New Roman"/>
                <a:cs typeface="Times New Roman"/>
              </a:rPr>
              <a:t>Assertion : </a:t>
            </a:r>
            <a:r>
              <a:rPr dirty="0" sz="1000" spc="-5">
                <a:latin typeface="Times New Roman"/>
                <a:cs typeface="Times New Roman"/>
              </a:rPr>
              <a:t>Cerebral cortex </a:t>
            </a:r>
            <a:r>
              <a:rPr dirty="0" sz="1000">
                <a:latin typeface="Times New Roman"/>
                <a:cs typeface="Times New Roman"/>
              </a:rPr>
              <a:t>appears </a:t>
            </a:r>
            <a:r>
              <a:rPr dirty="0" sz="1000" spc="-5">
                <a:latin typeface="Times New Roman"/>
                <a:cs typeface="Times New Roman"/>
              </a:rPr>
              <a:t>white. </a:t>
            </a:r>
            <a:r>
              <a:rPr dirty="0" sz="1000">
                <a:latin typeface="Times New Roman"/>
                <a:cs typeface="Times New Roman"/>
              </a:rPr>
              <a:t> </a:t>
            </a:r>
            <a:r>
              <a:rPr dirty="0" sz="1000" b="1">
                <a:latin typeface="Times New Roman"/>
                <a:cs typeface="Times New Roman"/>
              </a:rPr>
              <a:t>Reason</a:t>
            </a:r>
            <a:r>
              <a:rPr dirty="0" sz="1000" spc="135" b="1">
                <a:latin typeface="Times New Roman"/>
                <a:cs typeface="Times New Roman"/>
              </a:rPr>
              <a:t> </a:t>
            </a:r>
            <a:r>
              <a:rPr dirty="0" sz="1000" b="1">
                <a:latin typeface="Times New Roman"/>
                <a:cs typeface="Times New Roman"/>
              </a:rPr>
              <a:t>:</a:t>
            </a:r>
            <a:r>
              <a:rPr dirty="0" sz="1000" spc="145" b="1">
                <a:latin typeface="Times New Roman"/>
                <a:cs typeface="Times New Roman"/>
              </a:rPr>
              <a:t> </a:t>
            </a:r>
            <a:r>
              <a:rPr dirty="0" sz="1000" spc="-10">
                <a:latin typeface="Times New Roman"/>
                <a:cs typeface="Times New Roman"/>
              </a:rPr>
              <a:t>It</a:t>
            </a:r>
            <a:r>
              <a:rPr dirty="0" sz="1000" spc="180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is</a:t>
            </a:r>
            <a:r>
              <a:rPr dirty="0" sz="1000" spc="114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because</a:t>
            </a:r>
            <a:r>
              <a:rPr dirty="0" sz="1000" spc="110">
                <a:latin typeface="Times New Roman"/>
                <a:cs typeface="Times New Roman"/>
              </a:rPr>
              <a:t> </a:t>
            </a:r>
            <a:r>
              <a:rPr dirty="0" sz="1000" spc="-10">
                <a:latin typeface="Times New Roman"/>
                <a:cs typeface="Times New Roman"/>
              </a:rPr>
              <a:t>of</a:t>
            </a:r>
            <a:r>
              <a:rPr dirty="0" sz="1000" spc="125">
                <a:latin typeface="Times New Roman"/>
                <a:cs typeface="Times New Roman"/>
              </a:rPr>
              <a:t> </a:t>
            </a:r>
            <a:r>
              <a:rPr dirty="0" sz="1000" spc="10">
                <a:latin typeface="Times New Roman"/>
                <a:cs typeface="Times New Roman"/>
              </a:rPr>
              <a:t>the</a:t>
            </a:r>
            <a:r>
              <a:rPr dirty="0" sz="1000" spc="150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myelin</a:t>
            </a:r>
            <a:r>
              <a:rPr dirty="0" sz="1000" spc="145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sheath </a:t>
            </a:r>
            <a:r>
              <a:rPr dirty="0" sz="1000" spc="-235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covering</a:t>
            </a:r>
            <a:r>
              <a:rPr dirty="0" sz="1000" spc="-20">
                <a:latin typeface="Times New Roman"/>
                <a:cs typeface="Times New Roman"/>
              </a:rPr>
              <a:t> </a:t>
            </a:r>
            <a:r>
              <a:rPr dirty="0" sz="1000" spc="-10">
                <a:latin typeface="Times New Roman"/>
                <a:cs typeface="Times New Roman"/>
              </a:rPr>
              <a:t>of </a:t>
            </a:r>
            <a:r>
              <a:rPr dirty="0" sz="1000" spc="10">
                <a:latin typeface="Times New Roman"/>
                <a:cs typeface="Times New Roman"/>
              </a:rPr>
              <a:t>the</a:t>
            </a:r>
            <a:r>
              <a:rPr dirty="0" sz="1000" spc="-5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tracts.</a:t>
            </a:r>
            <a:endParaRPr sz="1000">
              <a:latin typeface="Times New Roman"/>
              <a:cs typeface="Times New Roman"/>
            </a:endParaRPr>
          </a:p>
          <a:p>
            <a:pPr marL="299085" marR="8890" indent="-287020">
              <a:lnSpc>
                <a:spcPct val="100000"/>
              </a:lnSpc>
              <a:buAutoNum type="arabicPeriod" startAt="28"/>
              <a:tabLst>
                <a:tab pos="299085" algn="l"/>
              </a:tabLst>
            </a:pPr>
            <a:r>
              <a:rPr dirty="0" sz="1000" spc="-5" b="1">
                <a:latin typeface="Times New Roman"/>
                <a:cs typeface="Times New Roman"/>
              </a:rPr>
              <a:t>A</a:t>
            </a:r>
            <a:r>
              <a:rPr dirty="0" sz="1000" spc="-25" b="1">
                <a:latin typeface="Times New Roman"/>
                <a:cs typeface="Times New Roman"/>
              </a:rPr>
              <a:t>ss</a:t>
            </a:r>
            <a:r>
              <a:rPr dirty="0" sz="1000" spc="10" b="1">
                <a:latin typeface="Times New Roman"/>
                <a:cs typeface="Times New Roman"/>
              </a:rPr>
              <a:t>e</a:t>
            </a:r>
            <a:r>
              <a:rPr dirty="0" sz="1000" spc="5" b="1">
                <a:latin typeface="Times New Roman"/>
                <a:cs typeface="Times New Roman"/>
              </a:rPr>
              <a:t>r</a:t>
            </a:r>
            <a:r>
              <a:rPr dirty="0" sz="1000" spc="-25" b="1">
                <a:latin typeface="Times New Roman"/>
                <a:cs typeface="Times New Roman"/>
              </a:rPr>
              <a:t>t</a:t>
            </a:r>
            <a:r>
              <a:rPr dirty="0" sz="1000" spc="5" b="1">
                <a:latin typeface="Times New Roman"/>
                <a:cs typeface="Times New Roman"/>
              </a:rPr>
              <a:t>i</a:t>
            </a:r>
            <a:r>
              <a:rPr dirty="0" sz="1000" spc="-25" b="1">
                <a:latin typeface="Times New Roman"/>
                <a:cs typeface="Times New Roman"/>
              </a:rPr>
              <a:t>o</a:t>
            </a:r>
            <a:r>
              <a:rPr dirty="0" sz="1000" spc="-10" b="1">
                <a:latin typeface="Times New Roman"/>
                <a:cs typeface="Times New Roman"/>
              </a:rPr>
              <a:t>n</a:t>
            </a:r>
            <a:r>
              <a:rPr dirty="0" sz="1000" b="1">
                <a:latin typeface="Times New Roman"/>
                <a:cs typeface="Times New Roman"/>
              </a:rPr>
              <a:t>:</a:t>
            </a:r>
            <a:r>
              <a:rPr dirty="0" sz="1000" spc="-50" b="1">
                <a:latin typeface="Times New Roman"/>
                <a:cs typeface="Times New Roman"/>
              </a:rPr>
              <a:t> </a:t>
            </a:r>
            <a:r>
              <a:rPr dirty="0" sz="1000" spc="-20">
                <a:latin typeface="Times New Roman"/>
                <a:cs typeface="Times New Roman"/>
              </a:rPr>
              <a:t>Asso</a:t>
            </a:r>
            <a:r>
              <a:rPr dirty="0" sz="1000" spc="-50">
                <a:latin typeface="Times New Roman"/>
                <a:cs typeface="Times New Roman"/>
              </a:rPr>
              <a:t>c</a:t>
            </a:r>
            <a:r>
              <a:rPr dirty="0" sz="1000" spc="5">
                <a:latin typeface="Times New Roman"/>
                <a:cs typeface="Times New Roman"/>
              </a:rPr>
              <a:t>i</a:t>
            </a:r>
            <a:r>
              <a:rPr dirty="0" sz="1000" spc="-20">
                <a:latin typeface="Times New Roman"/>
                <a:cs typeface="Times New Roman"/>
              </a:rPr>
              <a:t>a</a:t>
            </a:r>
            <a:r>
              <a:rPr dirty="0" sz="1000" spc="5">
                <a:latin typeface="Times New Roman"/>
                <a:cs typeface="Times New Roman"/>
              </a:rPr>
              <a:t>ti</a:t>
            </a:r>
            <a:r>
              <a:rPr dirty="0" sz="1000" spc="-50">
                <a:latin typeface="Times New Roman"/>
                <a:cs typeface="Times New Roman"/>
              </a:rPr>
              <a:t>o</a:t>
            </a:r>
            <a:r>
              <a:rPr dirty="0" sz="1000">
                <a:latin typeface="Times New Roman"/>
                <a:cs typeface="Times New Roman"/>
              </a:rPr>
              <a:t>n</a:t>
            </a:r>
            <a:r>
              <a:rPr dirty="0" sz="1000" spc="-40">
                <a:latin typeface="Times New Roman"/>
                <a:cs typeface="Times New Roman"/>
              </a:rPr>
              <a:t> </a:t>
            </a:r>
            <a:r>
              <a:rPr dirty="0" sz="1000" spc="-20">
                <a:latin typeface="Times New Roman"/>
                <a:cs typeface="Times New Roman"/>
              </a:rPr>
              <a:t>a</a:t>
            </a:r>
            <a:r>
              <a:rPr dirty="0" sz="1000" spc="20">
                <a:latin typeface="Times New Roman"/>
                <a:cs typeface="Times New Roman"/>
              </a:rPr>
              <a:t>r</a:t>
            </a:r>
            <a:r>
              <a:rPr dirty="0" sz="1000" spc="-20">
                <a:latin typeface="Times New Roman"/>
                <a:cs typeface="Times New Roman"/>
              </a:rPr>
              <a:t>ea</a:t>
            </a:r>
            <a:r>
              <a:rPr dirty="0" sz="1000">
                <a:latin typeface="Times New Roman"/>
                <a:cs typeface="Times New Roman"/>
              </a:rPr>
              <a:t>s</a:t>
            </a:r>
            <a:r>
              <a:rPr dirty="0" sz="1000" spc="-90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a</a:t>
            </a:r>
            <a:r>
              <a:rPr dirty="0" sz="1000" spc="20">
                <a:latin typeface="Times New Roman"/>
                <a:cs typeface="Times New Roman"/>
              </a:rPr>
              <a:t>r</a:t>
            </a:r>
            <a:r>
              <a:rPr dirty="0" sz="1000">
                <a:latin typeface="Times New Roman"/>
                <a:cs typeface="Times New Roman"/>
              </a:rPr>
              <a:t>e</a:t>
            </a:r>
            <a:r>
              <a:rPr dirty="0" sz="1000" spc="-90">
                <a:latin typeface="Times New Roman"/>
                <a:cs typeface="Times New Roman"/>
              </a:rPr>
              <a:t> </a:t>
            </a:r>
            <a:r>
              <a:rPr dirty="0" sz="1000" spc="10">
                <a:latin typeface="Times New Roman"/>
                <a:cs typeface="Times New Roman"/>
              </a:rPr>
              <a:t>n</a:t>
            </a:r>
            <a:r>
              <a:rPr dirty="0" sz="1000" spc="-40">
                <a:latin typeface="Times New Roman"/>
                <a:cs typeface="Times New Roman"/>
              </a:rPr>
              <a:t>e</a:t>
            </a:r>
            <a:r>
              <a:rPr dirty="0" sz="1000" spc="5">
                <a:latin typeface="Times New Roman"/>
                <a:cs typeface="Times New Roman"/>
              </a:rPr>
              <a:t>it</a:t>
            </a:r>
            <a:r>
              <a:rPr dirty="0" sz="1000" spc="-5">
                <a:latin typeface="Times New Roman"/>
                <a:cs typeface="Times New Roman"/>
              </a:rPr>
              <a:t>h</a:t>
            </a:r>
            <a:r>
              <a:rPr dirty="0" sz="1000" spc="-20">
                <a:latin typeface="Times New Roman"/>
                <a:cs typeface="Times New Roman"/>
              </a:rPr>
              <a:t>e</a:t>
            </a:r>
            <a:r>
              <a:rPr dirty="0" sz="1000">
                <a:latin typeface="Times New Roman"/>
                <a:cs typeface="Times New Roman"/>
              </a:rPr>
              <a:t>r</a:t>
            </a:r>
            <a:r>
              <a:rPr dirty="0" sz="1000" spc="-60">
                <a:latin typeface="Times New Roman"/>
                <a:cs typeface="Times New Roman"/>
              </a:rPr>
              <a:t> </a:t>
            </a:r>
            <a:r>
              <a:rPr dirty="0" sz="1000" spc="-20">
                <a:latin typeface="Times New Roman"/>
                <a:cs typeface="Times New Roman"/>
              </a:rPr>
              <a:t>cle</a:t>
            </a:r>
            <a:r>
              <a:rPr dirty="0" sz="1000" spc="5">
                <a:latin typeface="Times New Roman"/>
                <a:cs typeface="Times New Roman"/>
              </a:rPr>
              <a:t>a</a:t>
            </a:r>
            <a:r>
              <a:rPr dirty="0" sz="1000" spc="-5">
                <a:latin typeface="Times New Roman"/>
                <a:cs typeface="Times New Roman"/>
              </a:rPr>
              <a:t>r</a:t>
            </a:r>
            <a:r>
              <a:rPr dirty="0" sz="1000" spc="5">
                <a:latin typeface="Times New Roman"/>
                <a:cs typeface="Times New Roman"/>
              </a:rPr>
              <a:t>l</a:t>
            </a:r>
            <a:r>
              <a:rPr dirty="0" sz="1000">
                <a:latin typeface="Times New Roman"/>
                <a:cs typeface="Times New Roman"/>
              </a:rPr>
              <a:t>y  </a:t>
            </a:r>
            <a:r>
              <a:rPr dirty="0" sz="1000" spc="-10">
                <a:latin typeface="Times New Roman"/>
                <a:cs typeface="Times New Roman"/>
              </a:rPr>
              <a:t>s</a:t>
            </a:r>
            <a:r>
              <a:rPr dirty="0" sz="1000" spc="-25">
                <a:latin typeface="Times New Roman"/>
                <a:cs typeface="Times New Roman"/>
              </a:rPr>
              <a:t>e</a:t>
            </a:r>
            <a:r>
              <a:rPr dirty="0" sz="1000" spc="30">
                <a:latin typeface="Times New Roman"/>
                <a:cs typeface="Times New Roman"/>
              </a:rPr>
              <a:t>n</a:t>
            </a:r>
            <a:r>
              <a:rPr dirty="0" sz="1000" spc="-10">
                <a:latin typeface="Times New Roman"/>
                <a:cs typeface="Times New Roman"/>
              </a:rPr>
              <a:t>s</a:t>
            </a:r>
            <a:r>
              <a:rPr dirty="0" sz="1000" spc="-25">
                <a:latin typeface="Times New Roman"/>
                <a:cs typeface="Times New Roman"/>
              </a:rPr>
              <a:t>o</a:t>
            </a:r>
            <a:r>
              <a:rPr dirty="0" sz="1000" spc="20">
                <a:latin typeface="Times New Roman"/>
                <a:cs typeface="Times New Roman"/>
              </a:rPr>
              <a:t>r</a:t>
            </a:r>
            <a:r>
              <a:rPr dirty="0" sz="1000">
                <a:latin typeface="Times New Roman"/>
                <a:cs typeface="Times New Roman"/>
              </a:rPr>
              <a:t>y</a:t>
            </a:r>
            <a:r>
              <a:rPr dirty="0" sz="1000" spc="-85">
                <a:latin typeface="Times New Roman"/>
                <a:cs typeface="Times New Roman"/>
              </a:rPr>
              <a:t> </a:t>
            </a:r>
            <a:r>
              <a:rPr dirty="0" sz="1000" spc="20">
                <a:latin typeface="Times New Roman"/>
                <a:cs typeface="Times New Roman"/>
              </a:rPr>
              <a:t>n</a:t>
            </a:r>
            <a:r>
              <a:rPr dirty="0" sz="1000" spc="-25">
                <a:latin typeface="Times New Roman"/>
                <a:cs typeface="Times New Roman"/>
              </a:rPr>
              <a:t>o</a:t>
            </a:r>
            <a:r>
              <a:rPr dirty="0" sz="1000">
                <a:latin typeface="Times New Roman"/>
                <a:cs typeface="Times New Roman"/>
              </a:rPr>
              <a:t>r</a:t>
            </a:r>
            <a:r>
              <a:rPr dirty="0" sz="1000" spc="10">
                <a:latin typeface="Times New Roman"/>
                <a:cs typeface="Times New Roman"/>
              </a:rPr>
              <a:t> </a:t>
            </a:r>
            <a:r>
              <a:rPr dirty="0" sz="1000" spc="10">
                <a:latin typeface="Times New Roman"/>
                <a:cs typeface="Times New Roman"/>
              </a:rPr>
              <a:t>m</a:t>
            </a:r>
            <a:r>
              <a:rPr dirty="0" sz="1000" spc="-25">
                <a:latin typeface="Times New Roman"/>
                <a:cs typeface="Times New Roman"/>
              </a:rPr>
              <a:t>o</a:t>
            </a:r>
            <a:r>
              <a:rPr dirty="0" sz="1000" spc="5">
                <a:latin typeface="Times New Roman"/>
                <a:cs typeface="Times New Roman"/>
              </a:rPr>
              <a:t>t</a:t>
            </a:r>
            <a:r>
              <a:rPr dirty="0" sz="1000" spc="-25">
                <a:latin typeface="Times New Roman"/>
                <a:cs typeface="Times New Roman"/>
              </a:rPr>
              <a:t>o</a:t>
            </a:r>
            <a:r>
              <a:rPr dirty="0" sz="1000">
                <a:latin typeface="Times New Roman"/>
                <a:cs typeface="Times New Roman"/>
              </a:rPr>
              <a:t>r</a:t>
            </a:r>
            <a:r>
              <a:rPr dirty="0" sz="1000" spc="-15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i</a:t>
            </a:r>
            <a:r>
              <a:rPr dirty="0" sz="1000">
                <a:latin typeface="Times New Roman"/>
                <a:cs typeface="Times New Roman"/>
              </a:rPr>
              <a:t>n</a:t>
            </a:r>
            <a:r>
              <a:rPr dirty="0" sz="1000" spc="10">
                <a:latin typeface="Times New Roman"/>
                <a:cs typeface="Times New Roman"/>
              </a:rPr>
              <a:t> </a:t>
            </a:r>
            <a:r>
              <a:rPr dirty="0" sz="1000" spc="-25">
                <a:latin typeface="Times New Roman"/>
                <a:cs typeface="Times New Roman"/>
              </a:rPr>
              <a:t>f</a:t>
            </a:r>
            <a:r>
              <a:rPr dirty="0" sz="1000" spc="-5">
                <a:latin typeface="Times New Roman"/>
                <a:cs typeface="Times New Roman"/>
              </a:rPr>
              <a:t>u</a:t>
            </a:r>
            <a:r>
              <a:rPr dirty="0" sz="1000" spc="20">
                <a:latin typeface="Times New Roman"/>
                <a:cs typeface="Times New Roman"/>
              </a:rPr>
              <a:t>n</a:t>
            </a:r>
            <a:r>
              <a:rPr dirty="0" sz="1000" spc="-25">
                <a:latin typeface="Times New Roman"/>
                <a:cs typeface="Times New Roman"/>
              </a:rPr>
              <a:t>c</a:t>
            </a:r>
            <a:r>
              <a:rPr dirty="0" sz="1000" spc="15">
                <a:latin typeface="Times New Roman"/>
                <a:cs typeface="Times New Roman"/>
              </a:rPr>
              <a:t>t</a:t>
            </a:r>
            <a:r>
              <a:rPr dirty="0" sz="1000" spc="5">
                <a:latin typeface="Times New Roman"/>
                <a:cs typeface="Times New Roman"/>
              </a:rPr>
              <a:t>i</a:t>
            </a:r>
            <a:r>
              <a:rPr dirty="0" sz="1000" spc="-25">
                <a:latin typeface="Times New Roman"/>
                <a:cs typeface="Times New Roman"/>
              </a:rPr>
              <a:t>o</a:t>
            </a:r>
            <a:r>
              <a:rPr dirty="0" sz="1000" spc="20">
                <a:latin typeface="Times New Roman"/>
                <a:cs typeface="Times New Roman"/>
              </a:rPr>
              <a:t>n</a:t>
            </a:r>
            <a:r>
              <a:rPr dirty="0" sz="1000">
                <a:latin typeface="Times New Roman"/>
                <a:cs typeface="Times New Roman"/>
              </a:rPr>
              <a:t>.</a:t>
            </a:r>
            <a:endParaRPr sz="1000">
              <a:latin typeface="Times New Roman"/>
              <a:cs typeface="Times New Roman"/>
            </a:endParaRPr>
          </a:p>
          <a:p>
            <a:pPr algn="just" marL="299085" marR="8255">
              <a:lnSpc>
                <a:spcPct val="100000"/>
              </a:lnSpc>
            </a:pPr>
            <a:r>
              <a:rPr dirty="0" sz="1000" spc="-5" b="1">
                <a:latin typeface="Times New Roman"/>
                <a:cs typeface="Times New Roman"/>
              </a:rPr>
              <a:t>Reason: </a:t>
            </a:r>
            <a:r>
              <a:rPr dirty="0" sz="1000" spc="-5">
                <a:latin typeface="Times New Roman"/>
                <a:cs typeface="Times New Roman"/>
              </a:rPr>
              <a:t>Association </a:t>
            </a:r>
            <a:r>
              <a:rPr dirty="0" sz="1000" spc="5">
                <a:latin typeface="Times New Roman"/>
                <a:cs typeface="Times New Roman"/>
              </a:rPr>
              <a:t>areas </a:t>
            </a:r>
            <a:r>
              <a:rPr dirty="0" sz="1000" spc="10">
                <a:latin typeface="Times New Roman"/>
                <a:cs typeface="Times New Roman"/>
              </a:rPr>
              <a:t>are </a:t>
            </a:r>
            <a:r>
              <a:rPr dirty="0" sz="1000">
                <a:latin typeface="Times New Roman"/>
                <a:cs typeface="Times New Roman"/>
              </a:rPr>
              <a:t>responsible </a:t>
            </a:r>
            <a:r>
              <a:rPr dirty="0" sz="1000" spc="-25">
                <a:latin typeface="Times New Roman"/>
                <a:cs typeface="Times New Roman"/>
              </a:rPr>
              <a:t>for </a:t>
            </a:r>
            <a:r>
              <a:rPr dirty="0" sz="1000" spc="-20">
                <a:latin typeface="Times New Roman"/>
                <a:cs typeface="Times New Roman"/>
              </a:rPr>
              <a:t> </a:t>
            </a:r>
            <a:r>
              <a:rPr dirty="0" sz="1000" spc="55">
                <a:latin typeface="Times New Roman"/>
                <a:cs typeface="Times New Roman"/>
              </a:rPr>
              <a:t>complex</a:t>
            </a:r>
            <a:r>
              <a:rPr dirty="0" sz="1000" spc="365">
                <a:latin typeface="Times New Roman"/>
                <a:cs typeface="Times New Roman"/>
              </a:rPr>
              <a:t> </a:t>
            </a:r>
            <a:r>
              <a:rPr dirty="0" sz="1000" spc="55">
                <a:latin typeface="Times New Roman"/>
                <a:cs typeface="Times New Roman"/>
              </a:rPr>
              <a:t>functions</a:t>
            </a:r>
            <a:r>
              <a:rPr dirty="0" sz="1000" spc="365">
                <a:latin typeface="Times New Roman"/>
                <a:cs typeface="Times New Roman"/>
              </a:rPr>
              <a:t> </a:t>
            </a:r>
            <a:r>
              <a:rPr dirty="0" sz="1000" spc="50">
                <a:latin typeface="Times New Roman"/>
                <a:cs typeface="Times New Roman"/>
              </a:rPr>
              <a:t>like</a:t>
            </a:r>
            <a:r>
              <a:rPr dirty="0" sz="1000" spc="55">
                <a:latin typeface="Times New Roman"/>
                <a:cs typeface="Times New Roman"/>
              </a:rPr>
              <a:t> </a:t>
            </a:r>
            <a:r>
              <a:rPr dirty="0" sz="1000" spc="60">
                <a:latin typeface="Times New Roman"/>
                <a:cs typeface="Times New Roman"/>
              </a:rPr>
              <a:t>intersensory </a:t>
            </a:r>
            <a:r>
              <a:rPr dirty="0" sz="1000" spc="65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a</a:t>
            </a:r>
            <a:r>
              <a:rPr dirty="0" sz="1000" spc="-10">
                <a:latin typeface="Times New Roman"/>
                <a:cs typeface="Times New Roman"/>
              </a:rPr>
              <a:t>s</a:t>
            </a:r>
            <a:r>
              <a:rPr dirty="0" sz="1000" spc="-35">
                <a:latin typeface="Times New Roman"/>
                <a:cs typeface="Times New Roman"/>
              </a:rPr>
              <a:t>s</a:t>
            </a:r>
            <a:r>
              <a:rPr dirty="0" sz="1000" spc="-25">
                <a:latin typeface="Times New Roman"/>
                <a:cs typeface="Times New Roman"/>
              </a:rPr>
              <a:t>o</a:t>
            </a:r>
            <a:r>
              <a:rPr dirty="0" sz="1000" spc="-20">
                <a:latin typeface="Times New Roman"/>
                <a:cs typeface="Times New Roman"/>
              </a:rPr>
              <a:t>c</a:t>
            </a:r>
            <a:r>
              <a:rPr dirty="0" sz="1000" spc="5">
                <a:latin typeface="Times New Roman"/>
                <a:cs typeface="Times New Roman"/>
              </a:rPr>
              <a:t>ia</a:t>
            </a:r>
            <a:r>
              <a:rPr dirty="0" sz="1000" spc="-20">
                <a:latin typeface="Times New Roman"/>
                <a:cs typeface="Times New Roman"/>
              </a:rPr>
              <a:t>t</a:t>
            </a:r>
            <a:r>
              <a:rPr dirty="0" sz="1000" spc="5">
                <a:latin typeface="Times New Roman"/>
                <a:cs typeface="Times New Roman"/>
              </a:rPr>
              <a:t>i</a:t>
            </a:r>
            <a:r>
              <a:rPr dirty="0" sz="1000" spc="-25">
                <a:latin typeface="Times New Roman"/>
                <a:cs typeface="Times New Roman"/>
              </a:rPr>
              <a:t>o</a:t>
            </a:r>
            <a:r>
              <a:rPr dirty="0" sz="1000" spc="20">
                <a:latin typeface="Times New Roman"/>
                <a:cs typeface="Times New Roman"/>
              </a:rPr>
              <a:t>n</a:t>
            </a:r>
            <a:r>
              <a:rPr dirty="0" sz="1000" spc="-35">
                <a:latin typeface="Times New Roman"/>
                <a:cs typeface="Times New Roman"/>
              </a:rPr>
              <a:t>s</a:t>
            </a:r>
            <a:r>
              <a:rPr dirty="0" sz="1000">
                <a:latin typeface="Times New Roman"/>
                <a:cs typeface="Times New Roman"/>
              </a:rPr>
              <a:t>,</a:t>
            </a:r>
            <a:r>
              <a:rPr dirty="0" sz="1000" spc="-45">
                <a:latin typeface="Times New Roman"/>
                <a:cs typeface="Times New Roman"/>
              </a:rPr>
              <a:t> </a:t>
            </a:r>
            <a:r>
              <a:rPr dirty="0" sz="1000" spc="10">
                <a:latin typeface="Times New Roman"/>
                <a:cs typeface="Times New Roman"/>
              </a:rPr>
              <a:t>m</a:t>
            </a:r>
            <a:r>
              <a:rPr dirty="0" sz="1000" spc="-20">
                <a:latin typeface="Times New Roman"/>
                <a:cs typeface="Times New Roman"/>
              </a:rPr>
              <a:t>em</a:t>
            </a:r>
            <a:r>
              <a:rPr dirty="0" sz="1000" spc="-25">
                <a:latin typeface="Times New Roman"/>
                <a:cs typeface="Times New Roman"/>
              </a:rPr>
              <a:t>o</a:t>
            </a:r>
            <a:r>
              <a:rPr dirty="0" sz="1000" spc="20">
                <a:latin typeface="Times New Roman"/>
                <a:cs typeface="Times New Roman"/>
              </a:rPr>
              <a:t>r</a:t>
            </a:r>
            <a:r>
              <a:rPr dirty="0" sz="1000">
                <a:latin typeface="Times New Roman"/>
                <a:cs typeface="Times New Roman"/>
              </a:rPr>
              <a:t>y</a:t>
            </a:r>
            <a:r>
              <a:rPr dirty="0" sz="1000" spc="-85">
                <a:latin typeface="Times New Roman"/>
                <a:cs typeface="Times New Roman"/>
              </a:rPr>
              <a:t> </a:t>
            </a:r>
            <a:r>
              <a:rPr dirty="0" sz="1000" spc="-20">
                <a:latin typeface="Times New Roman"/>
                <a:cs typeface="Times New Roman"/>
              </a:rPr>
              <a:t>a</a:t>
            </a:r>
            <a:r>
              <a:rPr dirty="0" sz="1000" spc="20">
                <a:latin typeface="Times New Roman"/>
                <a:cs typeface="Times New Roman"/>
              </a:rPr>
              <a:t>n</a:t>
            </a:r>
            <a:r>
              <a:rPr dirty="0" sz="1000">
                <a:latin typeface="Times New Roman"/>
                <a:cs typeface="Times New Roman"/>
              </a:rPr>
              <a:t>d</a:t>
            </a:r>
            <a:r>
              <a:rPr dirty="0" sz="1000" spc="-60">
                <a:latin typeface="Times New Roman"/>
                <a:cs typeface="Times New Roman"/>
              </a:rPr>
              <a:t> </a:t>
            </a:r>
            <a:r>
              <a:rPr dirty="0" sz="1000" spc="-20">
                <a:latin typeface="Times New Roman"/>
                <a:cs typeface="Times New Roman"/>
              </a:rPr>
              <a:t>c</a:t>
            </a:r>
            <a:r>
              <a:rPr dirty="0" sz="1000" spc="-50">
                <a:latin typeface="Times New Roman"/>
                <a:cs typeface="Times New Roman"/>
              </a:rPr>
              <a:t>o</a:t>
            </a:r>
            <a:r>
              <a:rPr dirty="0" sz="1000" spc="10">
                <a:latin typeface="Times New Roman"/>
                <a:cs typeface="Times New Roman"/>
              </a:rPr>
              <a:t>mmu</a:t>
            </a:r>
            <a:r>
              <a:rPr dirty="0" sz="1000" spc="-10">
                <a:latin typeface="Times New Roman"/>
                <a:cs typeface="Times New Roman"/>
              </a:rPr>
              <a:t>n</a:t>
            </a:r>
            <a:r>
              <a:rPr dirty="0" sz="1000" spc="5">
                <a:latin typeface="Times New Roman"/>
                <a:cs typeface="Times New Roman"/>
              </a:rPr>
              <a:t>i</a:t>
            </a:r>
            <a:r>
              <a:rPr dirty="0" sz="1000" spc="-20">
                <a:latin typeface="Times New Roman"/>
                <a:cs typeface="Times New Roman"/>
              </a:rPr>
              <a:t>c</a:t>
            </a:r>
            <a:r>
              <a:rPr dirty="0" sz="1000" spc="5">
                <a:latin typeface="Times New Roman"/>
                <a:cs typeface="Times New Roman"/>
              </a:rPr>
              <a:t>at</a:t>
            </a:r>
            <a:r>
              <a:rPr dirty="0" sz="1000" spc="-20">
                <a:latin typeface="Times New Roman"/>
                <a:cs typeface="Times New Roman"/>
              </a:rPr>
              <a:t>i</a:t>
            </a:r>
            <a:r>
              <a:rPr dirty="0" sz="1000" spc="-25">
                <a:latin typeface="Times New Roman"/>
                <a:cs typeface="Times New Roman"/>
              </a:rPr>
              <a:t>o</a:t>
            </a:r>
            <a:r>
              <a:rPr dirty="0" sz="1000" spc="20">
                <a:latin typeface="Times New Roman"/>
                <a:cs typeface="Times New Roman"/>
              </a:rPr>
              <a:t>n</a:t>
            </a:r>
            <a:r>
              <a:rPr dirty="0" sz="1000">
                <a:latin typeface="Times New Roman"/>
                <a:cs typeface="Times New Roman"/>
              </a:rPr>
              <a:t>.</a:t>
            </a:r>
            <a:endParaRPr sz="1000">
              <a:latin typeface="Times New Roman"/>
              <a:cs typeface="Times New Roman"/>
            </a:endParaRPr>
          </a:p>
          <a:p>
            <a:pPr algn="just" marL="299085" marR="10795" indent="-287020">
              <a:lnSpc>
                <a:spcPct val="100000"/>
              </a:lnSpc>
              <a:buAutoNum type="arabicPeriod" startAt="30"/>
              <a:tabLst>
                <a:tab pos="299720" algn="l"/>
              </a:tabLst>
            </a:pPr>
            <a:r>
              <a:rPr dirty="0" sz="1000" spc="5" b="1">
                <a:latin typeface="Times New Roman"/>
                <a:cs typeface="Times New Roman"/>
              </a:rPr>
              <a:t>A</a:t>
            </a:r>
            <a:r>
              <a:rPr dirty="0" sz="1000" spc="-20" b="1">
                <a:latin typeface="Times New Roman"/>
                <a:cs typeface="Times New Roman"/>
              </a:rPr>
              <a:t>s</a:t>
            </a:r>
            <a:r>
              <a:rPr dirty="0" sz="1000" b="1">
                <a:latin typeface="Times New Roman"/>
                <a:cs typeface="Times New Roman"/>
              </a:rPr>
              <a:t>sert</a:t>
            </a:r>
            <a:r>
              <a:rPr dirty="0" sz="1000" spc="15" b="1">
                <a:latin typeface="Times New Roman"/>
                <a:cs typeface="Times New Roman"/>
              </a:rPr>
              <a:t>i</a:t>
            </a:r>
            <a:r>
              <a:rPr dirty="0" sz="1000" spc="-25" b="1">
                <a:latin typeface="Times New Roman"/>
                <a:cs typeface="Times New Roman"/>
              </a:rPr>
              <a:t>o</a:t>
            </a:r>
            <a:r>
              <a:rPr dirty="0" sz="1000" spc="-5" b="1">
                <a:latin typeface="Times New Roman"/>
                <a:cs typeface="Times New Roman"/>
              </a:rPr>
              <a:t>n</a:t>
            </a:r>
            <a:r>
              <a:rPr dirty="0" sz="1000" b="1">
                <a:latin typeface="Times New Roman"/>
                <a:cs typeface="Times New Roman"/>
              </a:rPr>
              <a:t>:</a:t>
            </a:r>
            <a:r>
              <a:rPr dirty="0" sz="1000" spc="-40" b="1">
                <a:latin typeface="Times New Roman"/>
                <a:cs typeface="Times New Roman"/>
              </a:rPr>
              <a:t> </a:t>
            </a:r>
            <a:r>
              <a:rPr dirty="0" sz="1000" spc="-20">
                <a:latin typeface="Times New Roman"/>
                <a:cs typeface="Times New Roman"/>
              </a:rPr>
              <a:t>R</a:t>
            </a:r>
            <a:r>
              <a:rPr dirty="0" sz="1000" spc="-20">
                <a:latin typeface="Times New Roman"/>
                <a:cs typeface="Times New Roman"/>
              </a:rPr>
              <a:t>e</a:t>
            </a:r>
            <a:r>
              <a:rPr dirty="0" sz="1000" spc="-25">
                <a:latin typeface="Times New Roman"/>
                <a:cs typeface="Times New Roman"/>
              </a:rPr>
              <a:t>f</a:t>
            </a:r>
            <a:r>
              <a:rPr dirty="0" sz="1000" spc="5">
                <a:latin typeface="Times New Roman"/>
                <a:cs typeface="Times New Roman"/>
              </a:rPr>
              <a:t>l</a:t>
            </a:r>
            <a:r>
              <a:rPr dirty="0" sz="1000" spc="-20">
                <a:latin typeface="Times New Roman"/>
                <a:cs typeface="Times New Roman"/>
              </a:rPr>
              <a:t>e</a:t>
            </a:r>
            <a:r>
              <a:rPr dirty="0" sz="1000">
                <a:latin typeface="Times New Roman"/>
                <a:cs typeface="Times New Roman"/>
              </a:rPr>
              <a:t>x</a:t>
            </a:r>
            <a:r>
              <a:rPr dirty="0" sz="1000" spc="-35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ar</a:t>
            </a:r>
            <a:r>
              <a:rPr dirty="0" sz="1000">
                <a:latin typeface="Times New Roman"/>
                <a:cs typeface="Times New Roman"/>
              </a:rPr>
              <a:t>c</a:t>
            </a:r>
            <a:r>
              <a:rPr dirty="0" sz="1000" spc="-30">
                <a:latin typeface="Times New Roman"/>
                <a:cs typeface="Times New Roman"/>
              </a:rPr>
              <a:t> </a:t>
            </a:r>
            <a:r>
              <a:rPr dirty="0" sz="1000" spc="-25">
                <a:latin typeface="Times New Roman"/>
                <a:cs typeface="Times New Roman"/>
              </a:rPr>
              <a:t>co</a:t>
            </a:r>
            <a:r>
              <a:rPr dirty="0" sz="1000" spc="5">
                <a:latin typeface="Times New Roman"/>
                <a:cs typeface="Times New Roman"/>
              </a:rPr>
              <a:t>mpris</a:t>
            </a:r>
            <a:r>
              <a:rPr dirty="0" sz="1000" spc="-25">
                <a:latin typeface="Times New Roman"/>
                <a:cs typeface="Times New Roman"/>
              </a:rPr>
              <a:t>e</a:t>
            </a:r>
            <a:r>
              <a:rPr dirty="0" sz="1000">
                <a:latin typeface="Times New Roman"/>
                <a:cs typeface="Times New Roman"/>
              </a:rPr>
              <a:t>s</a:t>
            </a:r>
            <a:r>
              <a:rPr dirty="0" sz="1000" spc="-70">
                <a:latin typeface="Times New Roman"/>
                <a:cs typeface="Times New Roman"/>
              </a:rPr>
              <a:t> </a:t>
            </a:r>
            <a:r>
              <a:rPr dirty="0" sz="1000" spc="-25">
                <a:latin typeface="Times New Roman"/>
                <a:cs typeface="Times New Roman"/>
              </a:rPr>
              <a:t>o</a:t>
            </a:r>
            <a:r>
              <a:rPr dirty="0" sz="1000">
                <a:latin typeface="Times New Roman"/>
                <a:cs typeface="Times New Roman"/>
              </a:rPr>
              <a:t>f</a:t>
            </a:r>
            <a:r>
              <a:rPr dirty="0" sz="1000" spc="-60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a</a:t>
            </a:r>
            <a:r>
              <a:rPr dirty="0" sz="1000">
                <a:latin typeface="Times New Roman"/>
                <a:cs typeface="Times New Roman"/>
              </a:rPr>
              <a:t>t</a:t>
            </a:r>
            <a:r>
              <a:rPr dirty="0" sz="1000" spc="-30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l</a:t>
            </a:r>
            <a:r>
              <a:rPr dirty="0" sz="1000" spc="-15">
                <a:latin typeface="Times New Roman"/>
                <a:cs typeface="Times New Roman"/>
              </a:rPr>
              <a:t>e</a:t>
            </a:r>
            <a:r>
              <a:rPr dirty="0" sz="1000" spc="5">
                <a:latin typeface="Times New Roman"/>
                <a:cs typeface="Times New Roman"/>
              </a:rPr>
              <a:t>a</a:t>
            </a:r>
            <a:r>
              <a:rPr dirty="0" sz="1000" spc="-10">
                <a:latin typeface="Times New Roman"/>
                <a:cs typeface="Times New Roman"/>
              </a:rPr>
              <a:t>s</a:t>
            </a:r>
            <a:r>
              <a:rPr dirty="0" sz="1000">
                <a:latin typeface="Times New Roman"/>
                <a:cs typeface="Times New Roman"/>
              </a:rPr>
              <a:t>t</a:t>
            </a:r>
            <a:r>
              <a:rPr dirty="0" sz="1000" spc="-30">
                <a:latin typeface="Times New Roman"/>
                <a:cs typeface="Times New Roman"/>
              </a:rPr>
              <a:t> </a:t>
            </a:r>
            <a:r>
              <a:rPr dirty="0" sz="1000" spc="-25">
                <a:latin typeface="Times New Roman"/>
                <a:cs typeface="Times New Roman"/>
              </a:rPr>
              <a:t>o</a:t>
            </a:r>
            <a:r>
              <a:rPr dirty="0" sz="1000" spc="20">
                <a:latin typeface="Times New Roman"/>
                <a:cs typeface="Times New Roman"/>
              </a:rPr>
              <a:t>n</a:t>
            </a:r>
            <a:r>
              <a:rPr dirty="0" sz="1000">
                <a:latin typeface="Times New Roman"/>
                <a:cs typeface="Times New Roman"/>
              </a:rPr>
              <a:t>e  </a:t>
            </a:r>
            <a:r>
              <a:rPr dirty="0" sz="1000" spc="-5">
                <a:latin typeface="Times New Roman"/>
                <a:cs typeface="Times New Roman"/>
              </a:rPr>
              <a:t>afferent</a:t>
            </a:r>
            <a:r>
              <a:rPr dirty="0" sz="1000" spc="-15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neuron,</a:t>
            </a:r>
            <a:r>
              <a:rPr dirty="0" sz="1000" spc="-15">
                <a:latin typeface="Times New Roman"/>
                <a:cs typeface="Times New Roman"/>
              </a:rPr>
              <a:t> </a:t>
            </a:r>
            <a:r>
              <a:rPr dirty="0" sz="1000" spc="-5">
                <a:latin typeface="Times New Roman"/>
                <a:cs typeface="Times New Roman"/>
              </a:rPr>
              <a:t>one</a:t>
            </a:r>
            <a:r>
              <a:rPr dirty="0" sz="1000" spc="-45">
                <a:latin typeface="Times New Roman"/>
                <a:cs typeface="Times New Roman"/>
              </a:rPr>
              <a:t> </a:t>
            </a:r>
            <a:r>
              <a:rPr dirty="0" sz="1000" spc="-10">
                <a:latin typeface="Times New Roman"/>
                <a:cs typeface="Times New Roman"/>
              </a:rPr>
              <a:t>efferent</a:t>
            </a:r>
            <a:r>
              <a:rPr dirty="0" sz="1000" spc="-55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neuron</a:t>
            </a:r>
            <a:r>
              <a:rPr dirty="0" sz="1000" spc="-10">
                <a:latin typeface="Times New Roman"/>
                <a:cs typeface="Times New Roman"/>
              </a:rPr>
              <a:t> </a:t>
            </a:r>
            <a:r>
              <a:rPr dirty="0" sz="1000" spc="15">
                <a:latin typeface="Times New Roman"/>
                <a:cs typeface="Times New Roman"/>
              </a:rPr>
              <a:t>and</a:t>
            </a:r>
            <a:r>
              <a:rPr dirty="0" sz="1000" spc="-50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a</a:t>
            </a:r>
            <a:r>
              <a:rPr dirty="0" sz="1000" spc="-15">
                <a:latin typeface="Times New Roman"/>
                <a:cs typeface="Times New Roman"/>
              </a:rPr>
              <a:t> </a:t>
            </a:r>
            <a:r>
              <a:rPr dirty="0" sz="1000" spc="10">
                <a:latin typeface="Times New Roman"/>
                <a:cs typeface="Times New Roman"/>
              </a:rPr>
              <a:t>part </a:t>
            </a:r>
            <a:r>
              <a:rPr dirty="0" sz="1000" spc="-235">
                <a:latin typeface="Times New Roman"/>
                <a:cs typeface="Times New Roman"/>
              </a:rPr>
              <a:t> </a:t>
            </a:r>
            <a:r>
              <a:rPr dirty="0" sz="1000" spc="-25">
                <a:latin typeface="Times New Roman"/>
                <a:cs typeface="Times New Roman"/>
              </a:rPr>
              <a:t>of</a:t>
            </a:r>
            <a:r>
              <a:rPr dirty="0" sz="1000" spc="-114">
                <a:latin typeface="Times New Roman"/>
                <a:cs typeface="Times New Roman"/>
              </a:rPr>
              <a:t> </a:t>
            </a:r>
            <a:r>
              <a:rPr dirty="0" sz="1000" spc="-15">
                <a:latin typeface="Times New Roman"/>
                <a:cs typeface="Times New Roman"/>
              </a:rPr>
              <a:t>PNS.</a:t>
            </a:r>
            <a:endParaRPr sz="1000">
              <a:latin typeface="Times New Roman"/>
              <a:cs typeface="Times New Roman"/>
            </a:endParaRPr>
          </a:p>
          <a:p>
            <a:pPr algn="just" marL="299085" marR="11430">
              <a:lnSpc>
                <a:spcPct val="101000"/>
              </a:lnSpc>
              <a:spcBef>
                <a:spcPts val="15"/>
              </a:spcBef>
            </a:pPr>
            <a:r>
              <a:rPr dirty="0" sz="1000" spc="-5" b="1">
                <a:latin typeface="Times New Roman"/>
                <a:cs typeface="Times New Roman"/>
              </a:rPr>
              <a:t>Reason: </a:t>
            </a:r>
            <a:r>
              <a:rPr dirty="0" sz="1000" spc="15">
                <a:latin typeface="Times New Roman"/>
                <a:cs typeface="Times New Roman"/>
              </a:rPr>
              <a:t>The </a:t>
            </a:r>
            <a:r>
              <a:rPr dirty="0" sz="1000" spc="-10">
                <a:latin typeface="Times New Roman"/>
                <a:cs typeface="Times New Roman"/>
              </a:rPr>
              <a:t>efferent </a:t>
            </a:r>
            <a:r>
              <a:rPr dirty="0" sz="1000">
                <a:latin typeface="Times New Roman"/>
                <a:cs typeface="Times New Roman"/>
              </a:rPr>
              <a:t>neuron </a:t>
            </a:r>
            <a:r>
              <a:rPr dirty="0" sz="1000" spc="-10">
                <a:latin typeface="Times New Roman"/>
                <a:cs typeface="Times New Roman"/>
              </a:rPr>
              <a:t>receives </a:t>
            </a:r>
            <a:r>
              <a:rPr dirty="0" sz="1000" spc="5">
                <a:latin typeface="Times New Roman"/>
                <a:cs typeface="Times New Roman"/>
              </a:rPr>
              <a:t>signal </a:t>
            </a:r>
            <a:r>
              <a:rPr dirty="0" sz="1000" spc="10">
                <a:latin typeface="Times New Roman"/>
                <a:cs typeface="Times New Roman"/>
              </a:rPr>
              <a:t> </a:t>
            </a:r>
            <a:r>
              <a:rPr dirty="0" sz="1000" spc="-25">
                <a:latin typeface="Times New Roman"/>
                <a:cs typeface="Times New Roman"/>
              </a:rPr>
              <a:t>f</a:t>
            </a:r>
            <a:r>
              <a:rPr dirty="0" sz="1000" spc="20">
                <a:latin typeface="Times New Roman"/>
                <a:cs typeface="Times New Roman"/>
              </a:rPr>
              <a:t>r</a:t>
            </a:r>
            <a:r>
              <a:rPr dirty="0" sz="1000" spc="-50">
                <a:latin typeface="Times New Roman"/>
                <a:cs typeface="Times New Roman"/>
              </a:rPr>
              <a:t>o</a:t>
            </a:r>
            <a:r>
              <a:rPr dirty="0" sz="1000" spc="5">
                <a:latin typeface="Times New Roman"/>
                <a:cs typeface="Times New Roman"/>
              </a:rPr>
              <a:t>m</a:t>
            </a:r>
            <a:r>
              <a:rPr dirty="0" sz="1000" spc="-45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a</a:t>
            </a:r>
            <a:r>
              <a:rPr dirty="0" sz="1000" spc="-45">
                <a:latin typeface="Times New Roman"/>
                <a:cs typeface="Times New Roman"/>
              </a:rPr>
              <a:t> </a:t>
            </a:r>
            <a:r>
              <a:rPr dirty="0" sz="1000" spc="-25">
                <a:latin typeface="Times New Roman"/>
                <a:cs typeface="Times New Roman"/>
              </a:rPr>
              <a:t>s</a:t>
            </a:r>
            <a:r>
              <a:rPr dirty="0" sz="1000" spc="-20">
                <a:latin typeface="Times New Roman"/>
                <a:cs typeface="Times New Roman"/>
              </a:rPr>
              <a:t>e</a:t>
            </a:r>
            <a:r>
              <a:rPr dirty="0" sz="1000" spc="20">
                <a:latin typeface="Times New Roman"/>
                <a:cs typeface="Times New Roman"/>
              </a:rPr>
              <a:t>n</a:t>
            </a:r>
            <a:r>
              <a:rPr dirty="0" sz="1000" spc="-10">
                <a:latin typeface="Times New Roman"/>
                <a:cs typeface="Times New Roman"/>
              </a:rPr>
              <a:t>s</a:t>
            </a:r>
            <a:r>
              <a:rPr dirty="0" sz="1000" spc="-25">
                <a:latin typeface="Times New Roman"/>
                <a:cs typeface="Times New Roman"/>
              </a:rPr>
              <a:t>o</a:t>
            </a:r>
            <a:r>
              <a:rPr dirty="0" sz="1000" spc="5">
                <a:latin typeface="Times New Roman"/>
                <a:cs typeface="Times New Roman"/>
              </a:rPr>
              <a:t>r</a:t>
            </a:r>
            <a:r>
              <a:rPr dirty="0" sz="1000">
                <a:latin typeface="Times New Roman"/>
                <a:cs typeface="Times New Roman"/>
              </a:rPr>
              <a:t>y</a:t>
            </a:r>
            <a:r>
              <a:rPr dirty="0" sz="1000" spc="-114">
                <a:latin typeface="Times New Roman"/>
                <a:cs typeface="Times New Roman"/>
              </a:rPr>
              <a:t> </a:t>
            </a:r>
            <a:r>
              <a:rPr dirty="0" sz="1000" spc="-25">
                <a:latin typeface="Times New Roman"/>
                <a:cs typeface="Times New Roman"/>
              </a:rPr>
              <a:t>o</a:t>
            </a:r>
            <a:r>
              <a:rPr dirty="0" sz="1000" spc="20">
                <a:latin typeface="Times New Roman"/>
                <a:cs typeface="Times New Roman"/>
              </a:rPr>
              <a:t>r</a:t>
            </a:r>
            <a:r>
              <a:rPr dirty="0" sz="1000" spc="-25">
                <a:latin typeface="Times New Roman"/>
                <a:cs typeface="Times New Roman"/>
              </a:rPr>
              <a:t>g</a:t>
            </a:r>
            <a:r>
              <a:rPr dirty="0" sz="1000" spc="5">
                <a:latin typeface="Times New Roman"/>
                <a:cs typeface="Times New Roman"/>
              </a:rPr>
              <a:t>a</a:t>
            </a:r>
            <a:r>
              <a:rPr dirty="0" sz="1000">
                <a:latin typeface="Times New Roman"/>
                <a:cs typeface="Times New Roman"/>
              </a:rPr>
              <a:t>n</a:t>
            </a:r>
            <a:r>
              <a:rPr dirty="0" sz="1000" spc="-45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an</a:t>
            </a:r>
            <a:r>
              <a:rPr dirty="0" sz="1000">
                <a:latin typeface="Times New Roman"/>
                <a:cs typeface="Times New Roman"/>
              </a:rPr>
              <a:t>d</a:t>
            </a:r>
            <a:r>
              <a:rPr dirty="0" sz="1000" spc="-45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tr</a:t>
            </a:r>
            <a:r>
              <a:rPr dirty="0" sz="1000" spc="-15">
                <a:latin typeface="Times New Roman"/>
                <a:cs typeface="Times New Roman"/>
              </a:rPr>
              <a:t>a</a:t>
            </a:r>
            <a:r>
              <a:rPr dirty="0" sz="1000" spc="20">
                <a:latin typeface="Times New Roman"/>
                <a:cs typeface="Times New Roman"/>
              </a:rPr>
              <a:t>n</a:t>
            </a:r>
            <a:r>
              <a:rPr dirty="0" sz="1000" spc="-10">
                <a:latin typeface="Times New Roman"/>
                <a:cs typeface="Times New Roman"/>
              </a:rPr>
              <a:t>s</a:t>
            </a:r>
            <a:r>
              <a:rPr dirty="0" sz="1000" spc="5">
                <a:latin typeface="Times New Roman"/>
                <a:cs typeface="Times New Roman"/>
              </a:rPr>
              <a:t>mi</a:t>
            </a:r>
            <a:r>
              <a:rPr dirty="0" sz="1000" spc="-20">
                <a:latin typeface="Times New Roman"/>
                <a:cs typeface="Times New Roman"/>
              </a:rPr>
              <a:t>t</a:t>
            </a:r>
            <a:r>
              <a:rPr dirty="0" sz="1000">
                <a:latin typeface="Times New Roman"/>
                <a:cs typeface="Times New Roman"/>
              </a:rPr>
              <a:t>s</a:t>
            </a:r>
            <a:r>
              <a:rPr dirty="0" sz="1000" spc="-45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t</a:t>
            </a:r>
            <a:r>
              <a:rPr dirty="0" sz="1000" spc="20">
                <a:latin typeface="Times New Roman"/>
                <a:cs typeface="Times New Roman"/>
              </a:rPr>
              <a:t>h</a:t>
            </a:r>
            <a:r>
              <a:rPr dirty="0" sz="1000">
                <a:latin typeface="Times New Roman"/>
                <a:cs typeface="Times New Roman"/>
              </a:rPr>
              <a:t>e</a:t>
            </a:r>
            <a:r>
              <a:rPr dirty="0" sz="1000" spc="-100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imp</a:t>
            </a:r>
            <a:r>
              <a:rPr dirty="0" sz="1000" spc="-35">
                <a:latin typeface="Times New Roman"/>
                <a:cs typeface="Times New Roman"/>
              </a:rPr>
              <a:t>u</a:t>
            </a:r>
            <a:r>
              <a:rPr dirty="0" sz="1000" spc="5">
                <a:latin typeface="Times New Roman"/>
                <a:cs typeface="Times New Roman"/>
              </a:rPr>
              <a:t>l</a:t>
            </a:r>
            <a:r>
              <a:rPr dirty="0" sz="1000" spc="-10">
                <a:latin typeface="Times New Roman"/>
                <a:cs typeface="Times New Roman"/>
              </a:rPr>
              <a:t>s</a:t>
            </a:r>
            <a:r>
              <a:rPr dirty="0" sz="1000">
                <a:latin typeface="Times New Roman"/>
                <a:cs typeface="Times New Roman"/>
              </a:rPr>
              <a:t>e  </a:t>
            </a:r>
            <a:r>
              <a:rPr dirty="0" sz="1000" spc="-25">
                <a:latin typeface="Times New Roman"/>
                <a:cs typeface="Times New Roman"/>
              </a:rPr>
              <a:t>v</a:t>
            </a:r>
            <a:r>
              <a:rPr dirty="0" sz="1000" spc="5">
                <a:latin typeface="Times New Roman"/>
                <a:cs typeface="Times New Roman"/>
              </a:rPr>
              <a:t>i</a:t>
            </a:r>
            <a:r>
              <a:rPr dirty="0" sz="1000">
                <a:latin typeface="Times New Roman"/>
                <a:cs typeface="Times New Roman"/>
              </a:rPr>
              <a:t>a</a:t>
            </a:r>
            <a:r>
              <a:rPr dirty="0" sz="1000" spc="-40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a</a:t>
            </a:r>
            <a:r>
              <a:rPr dirty="0" sz="1000" spc="-40">
                <a:latin typeface="Times New Roman"/>
                <a:cs typeface="Times New Roman"/>
              </a:rPr>
              <a:t> </a:t>
            </a:r>
            <a:r>
              <a:rPr dirty="0" sz="1000" spc="-30">
                <a:latin typeface="Times New Roman"/>
                <a:cs typeface="Times New Roman"/>
              </a:rPr>
              <a:t>v</a:t>
            </a:r>
            <a:r>
              <a:rPr dirty="0" sz="1000" spc="-20">
                <a:latin typeface="Times New Roman"/>
                <a:cs typeface="Times New Roman"/>
              </a:rPr>
              <a:t>e</a:t>
            </a:r>
            <a:r>
              <a:rPr dirty="0" sz="1000" spc="20">
                <a:latin typeface="Times New Roman"/>
                <a:cs typeface="Times New Roman"/>
              </a:rPr>
              <a:t>n</a:t>
            </a:r>
            <a:r>
              <a:rPr dirty="0" sz="1000" spc="5">
                <a:latin typeface="Times New Roman"/>
                <a:cs typeface="Times New Roman"/>
              </a:rPr>
              <a:t>t</a:t>
            </a:r>
            <a:r>
              <a:rPr dirty="0" sz="1000" spc="20">
                <a:latin typeface="Times New Roman"/>
                <a:cs typeface="Times New Roman"/>
              </a:rPr>
              <a:t>r</a:t>
            </a:r>
            <a:r>
              <a:rPr dirty="0" sz="1000" spc="5">
                <a:latin typeface="Times New Roman"/>
                <a:cs typeface="Times New Roman"/>
              </a:rPr>
              <a:t>a</a:t>
            </a:r>
            <a:r>
              <a:rPr dirty="0" sz="1000">
                <a:latin typeface="Times New Roman"/>
                <a:cs typeface="Times New Roman"/>
              </a:rPr>
              <a:t>l</a:t>
            </a:r>
            <a:r>
              <a:rPr dirty="0" sz="1000" spc="-40">
                <a:latin typeface="Times New Roman"/>
                <a:cs typeface="Times New Roman"/>
              </a:rPr>
              <a:t> </a:t>
            </a:r>
            <a:r>
              <a:rPr dirty="0" sz="1000" spc="30">
                <a:latin typeface="Times New Roman"/>
                <a:cs typeface="Times New Roman"/>
              </a:rPr>
              <a:t>n</a:t>
            </a:r>
            <a:r>
              <a:rPr dirty="0" sz="1000" spc="-20">
                <a:latin typeface="Times New Roman"/>
                <a:cs typeface="Times New Roman"/>
              </a:rPr>
              <a:t>e</a:t>
            </a:r>
            <a:r>
              <a:rPr dirty="0" sz="1000" spc="20">
                <a:latin typeface="Times New Roman"/>
                <a:cs typeface="Times New Roman"/>
              </a:rPr>
              <a:t>r</a:t>
            </a:r>
            <a:r>
              <a:rPr dirty="0" sz="1000" spc="-25">
                <a:latin typeface="Times New Roman"/>
                <a:cs typeface="Times New Roman"/>
              </a:rPr>
              <a:t>v</a:t>
            </a:r>
            <a:r>
              <a:rPr dirty="0" sz="1000">
                <a:latin typeface="Times New Roman"/>
                <a:cs typeface="Times New Roman"/>
              </a:rPr>
              <a:t>e</a:t>
            </a:r>
            <a:r>
              <a:rPr dirty="0" sz="1000" spc="-75">
                <a:latin typeface="Times New Roman"/>
                <a:cs typeface="Times New Roman"/>
              </a:rPr>
              <a:t> </a:t>
            </a:r>
            <a:r>
              <a:rPr dirty="0" sz="1000" spc="20">
                <a:latin typeface="Times New Roman"/>
                <a:cs typeface="Times New Roman"/>
              </a:rPr>
              <a:t>r</a:t>
            </a:r>
            <a:r>
              <a:rPr dirty="0" sz="1000" spc="-25">
                <a:latin typeface="Times New Roman"/>
                <a:cs typeface="Times New Roman"/>
              </a:rPr>
              <a:t>oo</a:t>
            </a:r>
            <a:r>
              <a:rPr dirty="0" sz="1000">
                <a:latin typeface="Times New Roman"/>
                <a:cs typeface="Times New Roman"/>
              </a:rPr>
              <a:t>t</a:t>
            </a:r>
            <a:r>
              <a:rPr dirty="0" sz="1000" spc="-40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i</a:t>
            </a:r>
            <a:r>
              <a:rPr dirty="0" sz="1000" spc="30">
                <a:latin typeface="Times New Roman"/>
                <a:cs typeface="Times New Roman"/>
              </a:rPr>
              <a:t>n</a:t>
            </a:r>
            <a:r>
              <a:rPr dirty="0" sz="1000" spc="5">
                <a:latin typeface="Times New Roman"/>
                <a:cs typeface="Times New Roman"/>
              </a:rPr>
              <a:t>t</a:t>
            </a:r>
            <a:r>
              <a:rPr dirty="0" sz="1000">
                <a:latin typeface="Times New Roman"/>
                <a:cs typeface="Times New Roman"/>
              </a:rPr>
              <a:t>o</a:t>
            </a:r>
            <a:r>
              <a:rPr dirty="0" sz="1000" spc="-85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t</a:t>
            </a:r>
            <a:r>
              <a:rPr dirty="0" sz="1000" spc="20">
                <a:latin typeface="Times New Roman"/>
                <a:cs typeface="Times New Roman"/>
              </a:rPr>
              <a:t>h</a:t>
            </a:r>
            <a:r>
              <a:rPr dirty="0" sz="1000">
                <a:latin typeface="Times New Roman"/>
                <a:cs typeface="Times New Roman"/>
              </a:rPr>
              <a:t>e</a:t>
            </a:r>
            <a:r>
              <a:rPr dirty="0" sz="1000" spc="-40">
                <a:latin typeface="Times New Roman"/>
                <a:cs typeface="Times New Roman"/>
              </a:rPr>
              <a:t> </a:t>
            </a:r>
            <a:r>
              <a:rPr dirty="0" sz="1000" spc="-25">
                <a:latin typeface="Times New Roman"/>
                <a:cs typeface="Times New Roman"/>
              </a:rPr>
              <a:t>P</a:t>
            </a:r>
            <a:r>
              <a:rPr dirty="0" sz="1000" spc="-5">
                <a:latin typeface="Times New Roman"/>
                <a:cs typeface="Times New Roman"/>
              </a:rPr>
              <a:t>NS</a:t>
            </a:r>
            <a:r>
              <a:rPr dirty="0" sz="1000">
                <a:latin typeface="Times New Roman"/>
                <a:cs typeface="Times New Roman"/>
              </a:rPr>
              <a:t>.</a:t>
            </a:r>
            <a:endParaRPr sz="1000">
              <a:latin typeface="Times New Roman"/>
              <a:cs typeface="Times New Roman"/>
            </a:endParaRPr>
          </a:p>
          <a:p>
            <a:pPr algn="just" marL="299085" marR="6985" indent="-287020">
              <a:lnSpc>
                <a:spcPct val="102000"/>
              </a:lnSpc>
              <a:buAutoNum type="arabicPeriod" startAt="31"/>
              <a:tabLst>
                <a:tab pos="299720" algn="l"/>
              </a:tabLst>
            </a:pPr>
            <a:r>
              <a:rPr dirty="0" sz="1000" spc="5" b="1">
                <a:latin typeface="Times New Roman"/>
                <a:cs typeface="Times New Roman"/>
              </a:rPr>
              <a:t>A</a:t>
            </a:r>
            <a:r>
              <a:rPr dirty="0" sz="1000" spc="-20" b="1">
                <a:latin typeface="Times New Roman"/>
                <a:cs typeface="Times New Roman"/>
              </a:rPr>
              <a:t>s</a:t>
            </a:r>
            <a:r>
              <a:rPr dirty="0" sz="1000" spc="-35" b="1">
                <a:latin typeface="Times New Roman"/>
                <a:cs typeface="Times New Roman"/>
              </a:rPr>
              <a:t>s</a:t>
            </a:r>
            <a:r>
              <a:rPr dirty="0" sz="1000" b="1">
                <a:latin typeface="Times New Roman"/>
                <a:cs typeface="Times New Roman"/>
              </a:rPr>
              <a:t>e</a:t>
            </a:r>
            <a:r>
              <a:rPr dirty="0" sz="1000" spc="15" b="1">
                <a:latin typeface="Times New Roman"/>
                <a:cs typeface="Times New Roman"/>
              </a:rPr>
              <a:t>r</a:t>
            </a:r>
            <a:r>
              <a:rPr dirty="0" sz="1000" b="1">
                <a:latin typeface="Times New Roman"/>
                <a:cs typeface="Times New Roman"/>
              </a:rPr>
              <a:t>ti</a:t>
            </a:r>
            <a:r>
              <a:rPr dirty="0" sz="1000" spc="-20" b="1">
                <a:latin typeface="Times New Roman"/>
                <a:cs typeface="Times New Roman"/>
              </a:rPr>
              <a:t>o</a:t>
            </a:r>
            <a:r>
              <a:rPr dirty="0" sz="1000" spc="-35" b="1">
                <a:latin typeface="Times New Roman"/>
                <a:cs typeface="Times New Roman"/>
              </a:rPr>
              <a:t>n</a:t>
            </a:r>
            <a:r>
              <a:rPr dirty="0" sz="1000" b="1">
                <a:latin typeface="Times New Roman"/>
                <a:cs typeface="Times New Roman"/>
              </a:rPr>
              <a:t>:</a:t>
            </a:r>
            <a:r>
              <a:rPr dirty="0" sz="1000" spc="-35" b="1">
                <a:latin typeface="Times New Roman"/>
                <a:cs typeface="Times New Roman"/>
              </a:rPr>
              <a:t> </a:t>
            </a:r>
            <a:r>
              <a:rPr dirty="0" sz="1000" spc="-20">
                <a:latin typeface="Times New Roman"/>
                <a:cs typeface="Times New Roman"/>
              </a:rPr>
              <a:t>R</a:t>
            </a:r>
            <a:r>
              <a:rPr dirty="0" sz="1000" spc="5">
                <a:latin typeface="Times New Roman"/>
                <a:cs typeface="Times New Roman"/>
              </a:rPr>
              <a:t>a</a:t>
            </a:r>
            <a:r>
              <a:rPr dirty="0" sz="1000" spc="-50">
                <a:latin typeface="Times New Roman"/>
                <a:cs typeface="Times New Roman"/>
              </a:rPr>
              <a:t>b</a:t>
            </a:r>
            <a:r>
              <a:rPr dirty="0" sz="1000" spc="5">
                <a:latin typeface="Times New Roman"/>
                <a:cs typeface="Times New Roman"/>
              </a:rPr>
              <a:t>i</a:t>
            </a:r>
            <a:r>
              <a:rPr dirty="0" sz="1000" spc="-20">
                <a:latin typeface="Times New Roman"/>
                <a:cs typeface="Times New Roman"/>
              </a:rPr>
              <a:t>e</a:t>
            </a:r>
            <a:r>
              <a:rPr dirty="0" sz="1000">
                <a:latin typeface="Times New Roman"/>
                <a:cs typeface="Times New Roman"/>
              </a:rPr>
              <a:t>s</a:t>
            </a:r>
            <a:r>
              <a:rPr dirty="0" sz="1000" spc="-60">
                <a:latin typeface="Times New Roman"/>
                <a:cs typeface="Times New Roman"/>
              </a:rPr>
              <a:t> </a:t>
            </a:r>
            <a:r>
              <a:rPr dirty="0" sz="1000" spc="-30">
                <a:latin typeface="Times New Roman"/>
                <a:cs typeface="Times New Roman"/>
              </a:rPr>
              <a:t>i</a:t>
            </a:r>
            <a:r>
              <a:rPr dirty="0" sz="1000">
                <a:latin typeface="Times New Roman"/>
                <a:cs typeface="Times New Roman"/>
              </a:rPr>
              <a:t>s</a:t>
            </a:r>
            <a:r>
              <a:rPr dirty="0" sz="1000" spc="-60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a</a:t>
            </a:r>
            <a:r>
              <a:rPr dirty="0" sz="1000">
                <a:latin typeface="Times New Roman"/>
                <a:cs typeface="Times New Roman"/>
              </a:rPr>
              <a:t>n</a:t>
            </a:r>
            <a:r>
              <a:rPr dirty="0" sz="1000" spc="-55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a</a:t>
            </a:r>
            <a:r>
              <a:rPr dirty="0" sz="1000" spc="-30">
                <a:latin typeface="Times New Roman"/>
                <a:cs typeface="Times New Roman"/>
              </a:rPr>
              <a:t>c</a:t>
            </a:r>
            <a:r>
              <a:rPr dirty="0" sz="1000" spc="5">
                <a:latin typeface="Times New Roman"/>
                <a:cs typeface="Times New Roman"/>
              </a:rPr>
              <a:t>ut</a:t>
            </a:r>
            <a:r>
              <a:rPr dirty="0" sz="1000">
                <a:latin typeface="Times New Roman"/>
                <a:cs typeface="Times New Roman"/>
              </a:rPr>
              <a:t>e</a:t>
            </a:r>
            <a:r>
              <a:rPr dirty="0" sz="1000" spc="-110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i</a:t>
            </a:r>
            <a:r>
              <a:rPr dirty="0" sz="1000" spc="20">
                <a:latin typeface="Times New Roman"/>
                <a:cs typeface="Times New Roman"/>
              </a:rPr>
              <a:t>n</a:t>
            </a:r>
            <a:r>
              <a:rPr dirty="0" sz="1000" spc="-25">
                <a:latin typeface="Times New Roman"/>
                <a:cs typeface="Times New Roman"/>
              </a:rPr>
              <a:t>f</a:t>
            </a:r>
            <a:r>
              <a:rPr dirty="0" sz="1000" spc="-20">
                <a:latin typeface="Times New Roman"/>
                <a:cs typeface="Times New Roman"/>
              </a:rPr>
              <a:t>e</a:t>
            </a:r>
            <a:r>
              <a:rPr dirty="0" sz="1000" spc="-40">
                <a:latin typeface="Times New Roman"/>
                <a:cs typeface="Times New Roman"/>
              </a:rPr>
              <a:t>c</a:t>
            </a:r>
            <a:r>
              <a:rPr dirty="0" sz="1000" spc="5">
                <a:latin typeface="Times New Roman"/>
                <a:cs typeface="Times New Roman"/>
              </a:rPr>
              <a:t>ti</a:t>
            </a:r>
            <a:r>
              <a:rPr dirty="0" sz="1000" spc="-25">
                <a:latin typeface="Times New Roman"/>
                <a:cs typeface="Times New Roman"/>
              </a:rPr>
              <a:t>o</a:t>
            </a:r>
            <a:r>
              <a:rPr dirty="0" sz="1000" spc="5">
                <a:latin typeface="Times New Roman"/>
                <a:cs typeface="Times New Roman"/>
              </a:rPr>
              <a:t>u</a:t>
            </a:r>
            <a:r>
              <a:rPr dirty="0" sz="1000">
                <a:latin typeface="Times New Roman"/>
                <a:cs typeface="Times New Roman"/>
              </a:rPr>
              <a:t>s</a:t>
            </a:r>
            <a:r>
              <a:rPr dirty="0" sz="1000" spc="-100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di</a:t>
            </a:r>
            <a:r>
              <a:rPr dirty="0" sz="1000" spc="-20">
                <a:latin typeface="Times New Roman"/>
                <a:cs typeface="Times New Roman"/>
              </a:rPr>
              <a:t>s</a:t>
            </a:r>
            <a:r>
              <a:rPr dirty="0" sz="1000" spc="-40">
                <a:latin typeface="Times New Roman"/>
                <a:cs typeface="Times New Roman"/>
              </a:rPr>
              <a:t>e</a:t>
            </a:r>
            <a:r>
              <a:rPr dirty="0" sz="1000" spc="5">
                <a:latin typeface="Times New Roman"/>
                <a:cs typeface="Times New Roman"/>
              </a:rPr>
              <a:t>a</a:t>
            </a:r>
            <a:r>
              <a:rPr dirty="0" sz="1000" spc="-10">
                <a:latin typeface="Times New Roman"/>
                <a:cs typeface="Times New Roman"/>
              </a:rPr>
              <a:t>s</a:t>
            </a:r>
            <a:r>
              <a:rPr dirty="0" sz="1000">
                <a:latin typeface="Times New Roman"/>
                <a:cs typeface="Times New Roman"/>
              </a:rPr>
              <a:t>e  </a:t>
            </a:r>
            <a:r>
              <a:rPr dirty="0" sz="1000" spc="-10">
                <a:latin typeface="Times New Roman"/>
                <a:cs typeface="Times New Roman"/>
              </a:rPr>
              <a:t>of </a:t>
            </a:r>
            <a:r>
              <a:rPr dirty="0" sz="1000">
                <a:latin typeface="Times New Roman"/>
                <a:cs typeface="Times New Roman"/>
              </a:rPr>
              <a:t>warm </a:t>
            </a:r>
            <a:r>
              <a:rPr dirty="0" sz="1000" spc="-10">
                <a:latin typeface="Times New Roman"/>
                <a:cs typeface="Times New Roman"/>
              </a:rPr>
              <a:t>blooded </a:t>
            </a:r>
            <a:r>
              <a:rPr dirty="0" sz="1000" spc="5">
                <a:latin typeface="Times New Roman"/>
                <a:cs typeface="Times New Roman"/>
              </a:rPr>
              <a:t>mammals characterized </a:t>
            </a:r>
            <a:r>
              <a:rPr dirty="0" sz="1000" spc="-10">
                <a:latin typeface="Times New Roman"/>
                <a:cs typeface="Times New Roman"/>
              </a:rPr>
              <a:t>by </a:t>
            </a:r>
            <a:r>
              <a:rPr dirty="0" sz="1000" spc="-5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in</a:t>
            </a:r>
            <a:r>
              <a:rPr dirty="0" sz="1000" spc="-35">
                <a:latin typeface="Times New Roman"/>
                <a:cs typeface="Times New Roman"/>
              </a:rPr>
              <a:t>v</a:t>
            </a:r>
            <a:r>
              <a:rPr dirty="0" sz="1000" spc="-50">
                <a:latin typeface="Times New Roman"/>
                <a:cs typeface="Times New Roman"/>
              </a:rPr>
              <a:t>o</a:t>
            </a:r>
            <a:r>
              <a:rPr dirty="0" sz="1000" spc="5">
                <a:latin typeface="Times New Roman"/>
                <a:cs typeface="Times New Roman"/>
              </a:rPr>
              <a:t>l</a:t>
            </a:r>
            <a:r>
              <a:rPr dirty="0" sz="1000" spc="-25">
                <a:latin typeface="Times New Roman"/>
                <a:cs typeface="Times New Roman"/>
              </a:rPr>
              <a:t>v</a:t>
            </a:r>
            <a:r>
              <a:rPr dirty="0" sz="1000" spc="-40">
                <a:latin typeface="Times New Roman"/>
                <a:cs typeface="Times New Roman"/>
              </a:rPr>
              <a:t>e</a:t>
            </a:r>
            <a:r>
              <a:rPr dirty="0" sz="1000" spc="10">
                <a:latin typeface="Times New Roman"/>
                <a:cs typeface="Times New Roman"/>
              </a:rPr>
              <a:t>m</a:t>
            </a:r>
            <a:r>
              <a:rPr dirty="0" sz="1000" spc="-40">
                <a:latin typeface="Times New Roman"/>
                <a:cs typeface="Times New Roman"/>
              </a:rPr>
              <a:t>e</a:t>
            </a:r>
            <a:r>
              <a:rPr dirty="0" sz="1000" spc="20">
                <a:latin typeface="Times New Roman"/>
                <a:cs typeface="Times New Roman"/>
              </a:rPr>
              <a:t>n</a:t>
            </a:r>
            <a:r>
              <a:rPr dirty="0" sz="1000">
                <a:latin typeface="Times New Roman"/>
                <a:cs typeface="Times New Roman"/>
              </a:rPr>
              <a:t>t</a:t>
            </a:r>
            <a:r>
              <a:rPr dirty="0" sz="1000" spc="-60">
                <a:latin typeface="Times New Roman"/>
                <a:cs typeface="Times New Roman"/>
              </a:rPr>
              <a:t> </a:t>
            </a:r>
            <a:r>
              <a:rPr dirty="0" sz="1000" spc="-40">
                <a:latin typeface="Times New Roman"/>
                <a:cs typeface="Times New Roman"/>
              </a:rPr>
              <a:t>o</a:t>
            </a:r>
            <a:r>
              <a:rPr dirty="0" sz="1000">
                <a:latin typeface="Times New Roman"/>
                <a:cs typeface="Times New Roman"/>
              </a:rPr>
              <a:t>f</a:t>
            </a:r>
            <a:r>
              <a:rPr dirty="0" sz="1000" spc="-110">
                <a:latin typeface="Times New Roman"/>
                <a:cs typeface="Times New Roman"/>
              </a:rPr>
              <a:t> </a:t>
            </a:r>
            <a:r>
              <a:rPr dirty="0" sz="1000" spc="-20">
                <a:latin typeface="Times New Roman"/>
                <a:cs typeface="Times New Roman"/>
              </a:rPr>
              <a:t>c</a:t>
            </a:r>
            <a:r>
              <a:rPr dirty="0" sz="1000" spc="-40">
                <a:latin typeface="Times New Roman"/>
                <a:cs typeface="Times New Roman"/>
              </a:rPr>
              <a:t>e</a:t>
            </a:r>
            <a:r>
              <a:rPr dirty="0" sz="1000" spc="20">
                <a:latin typeface="Times New Roman"/>
                <a:cs typeface="Times New Roman"/>
              </a:rPr>
              <a:t>n</a:t>
            </a:r>
            <a:r>
              <a:rPr dirty="0" sz="1000" spc="5">
                <a:latin typeface="Times New Roman"/>
                <a:cs typeface="Times New Roman"/>
              </a:rPr>
              <a:t>tra</a:t>
            </a:r>
            <a:r>
              <a:rPr dirty="0" sz="1000">
                <a:latin typeface="Times New Roman"/>
                <a:cs typeface="Times New Roman"/>
              </a:rPr>
              <a:t>l</a:t>
            </a:r>
            <a:r>
              <a:rPr dirty="0" sz="1000" spc="-60">
                <a:latin typeface="Times New Roman"/>
                <a:cs typeface="Times New Roman"/>
              </a:rPr>
              <a:t> </a:t>
            </a:r>
            <a:r>
              <a:rPr dirty="0" sz="1000" spc="25">
                <a:latin typeface="Times New Roman"/>
                <a:cs typeface="Times New Roman"/>
              </a:rPr>
              <a:t>n</a:t>
            </a:r>
            <a:r>
              <a:rPr dirty="0" sz="1000" spc="-40">
                <a:latin typeface="Times New Roman"/>
                <a:cs typeface="Times New Roman"/>
              </a:rPr>
              <a:t>e</a:t>
            </a:r>
            <a:r>
              <a:rPr dirty="0" sz="1000" spc="20">
                <a:latin typeface="Times New Roman"/>
                <a:cs typeface="Times New Roman"/>
              </a:rPr>
              <a:t>r</a:t>
            </a:r>
            <a:r>
              <a:rPr dirty="0" sz="1000" spc="-50">
                <a:latin typeface="Times New Roman"/>
                <a:cs typeface="Times New Roman"/>
              </a:rPr>
              <a:t>v</a:t>
            </a:r>
            <a:r>
              <a:rPr dirty="0" sz="1000" spc="-25">
                <a:latin typeface="Times New Roman"/>
                <a:cs typeface="Times New Roman"/>
              </a:rPr>
              <a:t>o</a:t>
            </a:r>
            <a:r>
              <a:rPr dirty="0" sz="1000" spc="5">
                <a:latin typeface="Times New Roman"/>
                <a:cs typeface="Times New Roman"/>
              </a:rPr>
              <a:t>u</a:t>
            </a:r>
            <a:r>
              <a:rPr dirty="0" sz="1000">
                <a:latin typeface="Times New Roman"/>
                <a:cs typeface="Times New Roman"/>
              </a:rPr>
              <a:t>s</a:t>
            </a:r>
            <a:r>
              <a:rPr dirty="0" sz="1000" spc="-100">
                <a:latin typeface="Times New Roman"/>
                <a:cs typeface="Times New Roman"/>
              </a:rPr>
              <a:t> </a:t>
            </a:r>
            <a:r>
              <a:rPr dirty="0" sz="1000" spc="-35">
                <a:latin typeface="Times New Roman"/>
                <a:cs typeface="Times New Roman"/>
              </a:rPr>
              <a:t>s</a:t>
            </a:r>
            <a:r>
              <a:rPr dirty="0" sz="1000" spc="-50">
                <a:latin typeface="Times New Roman"/>
                <a:cs typeface="Times New Roman"/>
              </a:rPr>
              <a:t>y</a:t>
            </a:r>
            <a:r>
              <a:rPr dirty="0" sz="1000" spc="-10">
                <a:latin typeface="Times New Roman"/>
                <a:cs typeface="Times New Roman"/>
              </a:rPr>
              <a:t>s</a:t>
            </a:r>
            <a:r>
              <a:rPr dirty="0" sz="1000" spc="-20">
                <a:latin typeface="Times New Roman"/>
                <a:cs typeface="Times New Roman"/>
              </a:rPr>
              <a:t>te</a:t>
            </a:r>
            <a:r>
              <a:rPr dirty="0" sz="1000" spc="5">
                <a:latin typeface="Times New Roman"/>
                <a:cs typeface="Times New Roman"/>
              </a:rPr>
              <a:t>m</a:t>
            </a:r>
            <a:r>
              <a:rPr dirty="0" sz="1000" spc="-60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r</a:t>
            </a:r>
            <a:r>
              <a:rPr dirty="0" sz="1000" spc="-40">
                <a:latin typeface="Times New Roman"/>
                <a:cs typeface="Times New Roman"/>
              </a:rPr>
              <a:t>e</a:t>
            </a:r>
            <a:r>
              <a:rPr dirty="0" sz="1000" spc="-10">
                <a:latin typeface="Times New Roman"/>
                <a:cs typeface="Times New Roman"/>
              </a:rPr>
              <a:t>s</a:t>
            </a:r>
            <a:r>
              <a:rPr dirty="0" sz="1000" spc="5">
                <a:latin typeface="Times New Roman"/>
                <a:cs typeface="Times New Roman"/>
              </a:rPr>
              <a:t>u</a:t>
            </a:r>
            <a:r>
              <a:rPr dirty="0" sz="1000" spc="-25">
                <a:latin typeface="Times New Roman"/>
                <a:cs typeface="Times New Roman"/>
              </a:rPr>
              <a:t>l</a:t>
            </a:r>
            <a:r>
              <a:rPr dirty="0" sz="1000" spc="5">
                <a:latin typeface="Times New Roman"/>
                <a:cs typeface="Times New Roman"/>
              </a:rPr>
              <a:t>t</a:t>
            </a:r>
            <a:r>
              <a:rPr dirty="0" sz="1000" spc="-20">
                <a:latin typeface="Times New Roman"/>
                <a:cs typeface="Times New Roman"/>
              </a:rPr>
              <a:t>i</a:t>
            </a:r>
            <a:r>
              <a:rPr dirty="0" sz="1000" spc="20">
                <a:latin typeface="Times New Roman"/>
                <a:cs typeface="Times New Roman"/>
              </a:rPr>
              <a:t>n</a:t>
            </a:r>
            <a:r>
              <a:rPr dirty="0" sz="1000">
                <a:latin typeface="Times New Roman"/>
                <a:cs typeface="Times New Roman"/>
              </a:rPr>
              <a:t>g  </a:t>
            </a:r>
            <a:r>
              <a:rPr dirty="0" sz="1000" spc="5">
                <a:latin typeface="Times New Roman"/>
                <a:cs typeface="Times New Roman"/>
              </a:rPr>
              <a:t>i</a:t>
            </a:r>
            <a:r>
              <a:rPr dirty="0" sz="1000">
                <a:latin typeface="Times New Roman"/>
                <a:cs typeface="Times New Roman"/>
              </a:rPr>
              <a:t>n</a:t>
            </a:r>
            <a:r>
              <a:rPr dirty="0" sz="1000" spc="-45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pa</a:t>
            </a:r>
            <a:r>
              <a:rPr dirty="0" sz="1000" spc="25">
                <a:latin typeface="Times New Roman"/>
                <a:cs typeface="Times New Roman"/>
              </a:rPr>
              <a:t>r</a:t>
            </a:r>
            <a:r>
              <a:rPr dirty="0" sz="1000" spc="5">
                <a:latin typeface="Times New Roman"/>
                <a:cs typeface="Times New Roman"/>
              </a:rPr>
              <a:t>a</a:t>
            </a:r>
            <a:r>
              <a:rPr dirty="0" sz="1000" spc="-20">
                <a:latin typeface="Times New Roman"/>
                <a:cs typeface="Times New Roman"/>
              </a:rPr>
              <a:t>l</a:t>
            </a:r>
            <a:r>
              <a:rPr dirty="0" sz="1000" spc="-50">
                <a:latin typeface="Times New Roman"/>
                <a:cs typeface="Times New Roman"/>
              </a:rPr>
              <a:t>y</a:t>
            </a:r>
            <a:r>
              <a:rPr dirty="0" sz="1000" spc="-10">
                <a:latin typeface="Times New Roman"/>
                <a:cs typeface="Times New Roman"/>
              </a:rPr>
              <a:t>s</a:t>
            </a:r>
            <a:r>
              <a:rPr dirty="0" sz="1000" spc="5">
                <a:latin typeface="Times New Roman"/>
                <a:cs typeface="Times New Roman"/>
              </a:rPr>
              <a:t>i</a:t>
            </a:r>
            <a:r>
              <a:rPr dirty="0" sz="1000">
                <a:latin typeface="Times New Roman"/>
                <a:cs typeface="Times New Roman"/>
              </a:rPr>
              <a:t>s</a:t>
            </a:r>
            <a:r>
              <a:rPr dirty="0" sz="1000" spc="-70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a</a:t>
            </a:r>
            <a:r>
              <a:rPr dirty="0" sz="1000" spc="20">
                <a:latin typeface="Times New Roman"/>
                <a:cs typeface="Times New Roman"/>
              </a:rPr>
              <a:t>n</a:t>
            </a:r>
            <a:r>
              <a:rPr dirty="0" sz="1000">
                <a:latin typeface="Times New Roman"/>
                <a:cs typeface="Times New Roman"/>
              </a:rPr>
              <a:t>d</a:t>
            </a:r>
            <a:r>
              <a:rPr dirty="0" sz="1000" spc="-45">
                <a:latin typeface="Times New Roman"/>
                <a:cs typeface="Times New Roman"/>
              </a:rPr>
              <a:t> </a:t>
            </a:r>
            <a:r>
              <a:rPr dirty="0" sz="1000" spc="-15">
                <a:latin typeface="Times New Roman"/>
                <a:cs typeface="Times New Roman"/>
              </a:rPr>
              <a:t>f</a:t>
            </a:r>
            <a:r>
              <a:rPr dirty="0" sz="1000" spc="5">
                <a:latin typeface="Times New Roman"/>
                <a:cs typeface="Times New Roman"/>
              </a:rPr>
              <a:t>i</a:t>
            </a:r>
            <a:r>
              <a:rPr dirty="0" sz="1000" spc="20">
                <a:latin typeface="Times New Roman"/>
                <a:cs typeface="Times New Roman"/>
              </a:rPr>
              <a:t>n</a:t>
            </a:r>
            <a:r>
              <a:rPr dirty="0" sz="1000" spc="5">
                <a:latin typeface="Times New Roman"/>
                <a:cs typeface="Times New Roman"/>
              </a:rPr>
              <a:t>al</a:t>
            </a:r>
            <a:r>
              <a:rPr dirty="0" sz="1000" spc="-20">
                <a:latin typeface="Times New Roman"/>
                <a:cs typeface="Times New Roman"/>
              </a:rPr>
              <a:t>l</a:t>
            </a:r>
            <a:r>
              <a:rPr dirty="0" sz="1000">
                <a:latin typeface="Times New Roman"/>
                <a:cs typeface="Times New Roman"/>
              </a:rPr>
              <a:t>y</a:t>
            </a:r>
            <a:r>
              <a:rPr dirty="0" sz="1000" spc="-110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d</a:t>
            </a:r>
            <a:r>
              <a:rPr dirty="0" sz="1000" spc="-25">
                <a:latin typeface="Times New Roman"/>
                <a:cs typeface="Times New Roman"/>
              </a:rPr>
              <a:t>e</a:t>
            </a:r>
            <a:r>
              <a:rPr dirty="0" sz="1000" spc="5">
                <a:latin typeface="Times New Roman"/>
                <a:cs typeface="Times New Roman"/>
              </a:rPr>
              <a:t>at</a:t>
            </a:r>
            <a:r>
              <a:rPr dirty="0" sz="1000" spc="20">
                <a:latin typeface="Times New Roman"/>
                <a:cs typeface="Times New Roman"/>
              </a:rPr>
              <a:t>h</a:t>
            </a:r>
            <a:r>
              <a:rPr dirty="0" sz="1000">
                <a:latin typeface="Times New Roman"/>
                <a:cs typeface="Times New Roman"/>
              </a:rPr>
              <a:t>.</a:t>
            </a:r>
            <a:endParaRPr sz="1000">
              <a:latin typeface="Times New Roman"/>
              <a:cs typeface="Times New Roman"/>
            </a:endParaRPr>
          </a:p>
          <a:p>
            <a:pPr algn="just" marL="299085" marR="8890">
              <a:lnSpc>
                <a:spcPct val="100000"/>
              </a:lnSpc>
              <a:spcBef>
                <a:spcPts val="25"/>
              </a:spcBef>
            </a:pPr>
            <a:r>
              <a:rPr dirty="0" sz="1000" spc="5" b="1">
                <a:latin typeface="Times New Roman"/>
                <a:cs typeface="Times New Roman"/>
              </a:rPr>
              <a:t>Reason: </a:t>
            </a:r>
            <a:r>
              <a:rPr dirty="0" sz="1000" spc="20">
                <a:latin typeface="Times New Roman"/>
                <a:cs typeface="Times New Roman"/>
              </a:rPr>
              <a:t>This </a:t>
            </a:r>
            <a:r>
              <a:rPr dirty="0" sz="1000" spc="10">
                <a:latin typeface="Times New Roman"/>
                <a:cs typeface="Times New Roman"/>
              </a:rPr>
              <a:t>is </a:t>
            </a:r>
            <a:r>
              <a:rPr dirty="0" sz="1000" spc="5">
                <a:latin typeface="Times New Roman"/>
                <a:cs typeface="Times New Roman"/>
              </a:rPr>
              <a:t>caused </a:t>
            </a:r>
            <a:r>
              <a:rPr dirty="0" sz="1000" spc="15">
                <a:latin typeface="Times New Roman"/>
                <a:cs typeface="Times New Roman"/>
              </a:rPr>
              <a:t>due </a:t>
            </a:r>
            <a:r>
              <a:rPr dirty="0" sz="1000" spc="10">
                <a:latin typeface="Times New Roman"/>
                <a:cs typeface="Times New Roman"/>
              </a:rPr>
              <a:t>to </a:t>
            </a:r>
            <a:r>
              <a:rPr dirty="0" sz="1000" spc="20">
                <a:latin typeface="Times New Roman"/>
                <a:cs typeface="Times New Roman"/>
              </a:rPr>
              <a:t>neurotropic </a:t>
            </a:r>
            <a:r>
              <a:rPr dirty="0" sz="1000" spc="25">
                <a:latin typeface="Times New Roman"/>
                <a:cs typeface="Times New Roman"/>
              </a:rPr>
              <a:t> </a:t>
            </a:r>
            <a:r>
              <a:rPr dirty="0" sz="1000" spc="-20">
                <a:latin typeface="Times New Roman"/>
                <a:cs typeface="Times New Roman"/>
              </a:rPr>
              <a:t>fi</a:t>
            </a:r>
            <a:r>
              <a:rPr dirty="0" sz="1000" spc="-5">
                <a:latin typeface="Times New Roman"/>
                <a:cs typeface="Times New Roman"/>
              </a:rPr>
              <a:t>l</a:t>
            </a:r>
            <a:r>
              <a:rPr dirty="0" sz="1000" spc="5">
                <a:latin typeface="Times New Roman"/>
                <a:cs typeface="Times New Roman"/>
              </a:rPr>
              <a:t>t</a:t>
            </a:r>
            <a:r>
              <a:rPr dirty="0" sz="1000" spc="-40">
                <a:latin typeface="Times New Roman"/>
                <a:cs typeface="Times New Roman"/>
              </a:rPr>
              <a:t>e</a:t>
            </a:r>
            <a:r>
              <a:rPr dirty="0" sz="1000" spc="20">
                <a:latin typeface="Times New Roman"/>
                <a:cs typeface="Times New Roman"/>
              </a:rPr>
              <a:t>r</a:t>
            </a:r>
            <a:r>
              <a:rPr dirty="0" sz="1000" spc="-20">
                <a:latin typeface="Times New Roman"/>
                <a:cs typeface="Times New Roman"/>
              </a:rPr>
              <a:t>ab</a:t>
            </a:r>
            <a:r>
              <a:rPr dirty="0" sz="1000" spc="-5">
                <a:latin typeface="Times New Roman"/>
                <a:cs typeface="Times New Roman"/>
              </a:rPr>
              <a:t>l</a:t>
            </a:r>
            <a:r>
              <a:rPr dirty="0" sz="1000">
                <a:latin typeface="Times New Roman"/>
                <a:cs typeface="Times New Roman"/>
              </a:rPr>
              <a:t>e</a:t>
            </a:r>
            <a:r>
              <a:rPr dirty="0" sz="1000" spc="-100">
                <a:latin typeface="Times New Roman"/>
                <a:cs typeface="Times New Roman"/>
              </a:rPr>
              <a:t> </a:t>
            </a:r>
            <a:r>
              <a:rPr dirty="0" sz="1000" spc="-20">
                <a:latin typeface="Times New Roman"/>
                <a:cs typeface="Times New Roman"/>
              </a:rPr>
              <a:t>bacte</a:t>
            </a:r>
            <a:r>
              <a:rPr dirty="0" sz="1000" spc="15">
                <a:latin typeface="Times New Roman"/>
                <a:cs typeface="Times New Roman"/>
              </a:rPr>
              <a:t>r</a:t>
            </a:r>
            <a:r>
              <a:rPr dirty="0" sz="1000" spc="-20">
                <a:latin typeface="Times New Roman"/>
                <a:cs typeface="Times New Roman"/>
              </a:rPr>
              <a:t>i</a:t>
            </a:r>
            <a:r>
              <a:rPr dirty="0" sz="1000">
                <a:latin typeface="Times New Roman"/>
                <a:cs typeface="Times New Roman"/>
              </a:rPr>
              <a:t>a</a:t>
            </a:r>
            <a:r>
              <a:rPr dirty="0" sz="1000" spc="-30">
                <a:latin typeface="Times New Roman"/>
                <a:cs typeface="Times New Roman"/>
              </a:rPr>
              <a:t> </a:t>
            </a:r>
            <a:r>
              <a:rPr dirty="0" sz="1000" spc="-20">
                <a:latin typeface="Times New Roman"/>
                <a:cs typeface="Times New Roman"/>
              </a:rPr>
              <a:t>i</a:t>
            </a:r>
            <a:r>
              <a:rPr dirty="0" sz="1000">
                <a:latin typeface="Times New Roman"/>
                <a:cs typeface="Times New Roman"/>
              </a:rPr>
              <a:t>n</a:t>
            </a:r>
            <a:r>
              <a:rPr dirty="0" sz="1000" spc="-70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s</a:t>
            </a:r>
            <a:r>
              <a:rPr dirty="0" sz="1000" spc="5">
                <a:latin typeface="Times New Roman"/>
                <a:cs typeface="Times New Roman"/>
              </a:rPr>
              <a:t>a</a:t>
            </a:r>
            <a:r>
              <a:rPr dirty="0" sz="1000" spc="-20">
                <a:latin typeface="Times New Roman"/>
                <a:cs typeface="Times New Roman"/>
              </a:rPr>
              <a:t>l</a:t>
            </a:r>
            <a:r>
              <a:rPr dirty="0" sz="1000" spc="5">
                <a:latin typeface="Times New Roman"/>
                <a:cs typeface="Times New Roman"/>
              </a:rPr>
              <a:t>i</a:t>
            </a:r>
            <a:r>
              <a:rPr dirty="0" sz="1000" spc="-20">
                <a:latin typeface="Times New Roman"/>
                <a:cs typeface="Times New Roman"/>
              </a:rPr>
              <a:t>v</a:t>
            </a:r>
            <a:r>
              <a:rPr dirty="0" sz="1000">
                <a:latin typeface="Times New Roman"/>
                <a:cs typeface="Times New Roman"/>
              </a:rPr>
              <a:t>a</a:t>
            </a:r>
            <a:r>
              <a:rPr dirty="0" sz="1000" spc="-70">
                <a:latin typeface="Times New Roman"/>
                <a:cs typeface="Times New Roman"/>
              </a:rPr>
              <a:t> </a:t>
            </a:r>
            <a:r>
              <a:rPr dirty="0" sz="1000" spc="-40">
                <a:latin typeface="Times New Roman"/>
                <a:cs typeface="Times New Roman"/>
              </a:rPr>
              <a:t>o</a:t>
            </a:r>
            <a:r>
              <a:rPr dirty="0" sz="1000">
                <a:latin typeface="Times New Roman"/>
                <a:cs typeface="Times New Roman"/>
              </a:rPr>
              <a:t>f</a:t>
            </a:r>
            <a:r>
              <a:rPr dirty="0" sz="1000" spc="-70">
                <a:latin typeface="Times New Roman"/>
                <a:cs typeface="Times New Roman"/>
              </a:rPr>
              <a:t> </a:t>
            </a:r>
            <a:r>
              <a:rPr dirty="0" sz="1000" spc="-20">
                <a:latin typeface="Times New Roman"/>
                <a:cs typeface="Times New Roman"/>
              </a:rPr>
              <a:t>r</a:t>
            </a:r>
            <a:r>
              <a:rPr dirty="0" sz="1000" spc="10">
                <a:latin typeface="Times New Roman"/>
                <a:cs typeface="Times New Roman"/>
              </a:rPr>
              <a:t>a</a:t>
            </a:r>
            <a:r>
              <a:rPr dirty="0" sz="1000" spc="-20">
                <a:latin typeface="Times New Roman"/>
                <a:cs typeface="Times New Roman"/>
              </a:rPr>
              <a:t>bi</a:t>
            </a:r>
            <a:r>
              <a:rPr dirty="0" sz="1000">
                <a:latin typeface="Times New Roman"/>
                <a:cs typeface="Times New Roman"/>
              </a:rPr>
              <a:t>d</a:t>
            </a:r>
            <a:r>
              <a:rPr dirty="0" sz="1000" spc="-70">
                <a:latin typeface="Times New Roman"/>
                <a:cs typeface="Times New Roman"/>
              </a:rPr>
              <a:t> </a:t>
            </a:r>
            <a:r>
              <a:rPr dirty="0" sz="1000" spc="-20">
                <a:latin typeface="Times New Roman"/>
                <a:cs typeface="Times New Roman"/>
              </a:rPr>
              <a:t>a</a:t>
            </a:r>
            <a:r>
              <a:rPr dirty="0" sz="1000" spc="25">
                <a:latin typeface="Times New Roman"/>
                <a:cs typeface="Times New Roman"/>
              </a:rPr>
              <a:t>n</a:t>
            </a:r>
            <a:r>
              <a:rPr dirty="0" sz="1000" spc="-20">
                <a:latin typeface="Times New Roman"/>
                <a:cs typeface="Times New Roman"/>
              </a:rPr>
              <a:t>i</a:t>
            </a:r>
            <a:r>
              <a:rPr dirty="0" sz="1000" spc="5">
                <a:latin typeface="Times New Roman"/>
                <a:cs typeface="Times New Roman"/>
              </a:rPr>
              <a:t>ma</a:t>
            </a:r>
            <a:r>
              <a:rPr dirty="0" sz="1000" spc="-20">
                <a:latin typeface="Times New Roman"/>
                <a:cs typeface="Times New Roman"/>
              </a:rPr>
              <a:t>ls.</a:t>
            </a:r>
            <a:endParaRPr sz="1000">
              <a:latin typeface="Times New Roman"/>
              <a:cs typeface="Times New Roman"/>
            </a:endParaRPr>
          </a:p>
          <a:p>
            <a:pPr algn="just" marL="299085" marR="6350" indent="-287020">
              <a:lnSpc>
                <a:spcPct val="102000"/>
              </a:lnSpc>
              <a:buAutoNum type="arabicPeriod" startAt="32"/>
              <a:tabLst>
                <a:tab pos="299720" algn="l"/>
              </a:tabLst>
            </a:pPr>
            <a:r>
              <a:rPr dirty="0" sz="1000" b="1">
                <a:latin typeface="Times New Roman"/>
                <a:cs typeface="Times New Roman"/>
              </a:rPr>
              <a:t>Assertion : </a:t>
            </a:r>
            <a:r>
              <a:rPr dirty="0" sz="1000" spc="5">
                <a:latin typeface="Times New Roman"/>
                <a:cs typeface="Times New Roman"/>
              </a:rPr>
              <a:t>Humans can sense </a:t>
            </a:r>
            <a:r>
              <a:rPr dirty="0" sz="1000" spc="10">
                <a:latin typeface="Times New Roman"/>
                <a:cs typeface="Times New Roman"/>
              </a:rPr>
              <a:t>changes </a:t>
            </a:r>
            <a:r>
              <a:rPr dirty="0" sz="1000" spc="5">
                <a:latin typeface="Times New Roman"/>
                <a:cs typeface="Times New Roman"/>
              </a:rPr>
              <a:t>in </a:t>
            </a:r>
            <a:r>
              <a:rPr dirty="0" sz="1000" spc="20">
                <a:latin typeface="Times New Roman"/>
                <a:cs typeface="Times New Roman"/>
              </a:rPr>
              <a:t>the </a:t>
            </a:r>
            <a:r>
              <a:rPr dirty="0" sz="1000" spc="-235">
                <a:latin typeface="Times New Roman"/>
                <a:cs typeface="Times New Roman"/>
              </a:rPr>
              <a:t> </a:t>
            </a:r>
            <a:r>
              <a:rPr dirty="0" sz="1000" spc="-5">
                <a:latin typeface="Times New Roman"/>
                <a:cs typeface="Times New Roman"/>
              </a:rPr>
              <a:t>environment.</a:t>
            </a:r>
            <a:endParaRPr sz="1000">
              <a:latin typeface="Times New Roman"/>
              <a:cs typeface="Times New Roman"/>
            </a:endParaRPr>
          </a:p>
          <a:p>
            <a:pPr algn="just" marL="299085" marR="10160">
              <a:lnSpc>
                <a:spcPct val="102000"/>
              </a:lnSpc>
            </a:pPr>
            <a:r>
              <a:rPr dirty="0" sz="1000" b="1">
                <a:latin typeface="Times New Roman"/>
                <a:cs typeface="Times New Roman"/>
              </a:rPr>
              <a:t>Reason : </a:t>
            </a:r>
            <a:r>
              <a:rPr dirty="0" sz="1000" spc="5">
                <a:latin typeface="Times New Roman"/>
                <a:cs typeface="Times New Roman"/>
              </a:rPr>
              <a:t>Sensory </a:t>
            </a:r>
            <a:r>
              <a:rPr dirty="0" sz="1000" spc="10">
                <a:latin typeface="Times New Roman"/>
                <a:cs typeface="Times New Roman"/>
              </a:rPr>
              <a:t>organs </a:t>
            </a:r>
            <a:r>
              <a:rPr dirty="0" sz="1000" spc="-5">
                <a:latin typeface="Times New Roman"/>
                <a:cs typeface="Times New Roman"/>
              </a:rPr>
              <a:t>detect </a:t>
            </a:r>
            <a:r>
              <a:rPr dirty="0" sz="1000" spc="10">
                <a:latin typeface="Times New Roman"/>
                <a:cs typeface="Times New Roman"/>
              </a:rPr>
              <a:t>all </a:t>
            </a:r>
            <a:r>
              <a:rPr dirty="0" sz="1000" spc="-10">
                <a:latin typeface="Times New Roman"/>
                <a:cs typeface="Times New Roman"/>
              </a:rPr>
              <a:t>types of </a:t>
            </a:r>
            <a:r>
              <a:rPr dirty="0" sz="1000" spc="-5">
                <a:latin typeface="Times New Roman"/>
                <a:cs typeface="Times New Roman"/>
              </a:rPr>
              <a:t> </a:t>
            </a:r>
            <a:r>
              <a:rPr dirty="0" sz="1000" spc="-20">
                <a:latin typeface="Times New Roman"/>
                <a:cs typeface="Times New Roman"/>
              </a:rPr>
              <a:t>c</a:t>
            </a:r>
            <a:r>
              <a:rPr dirty="0" sz="1000" spc="20">
                <a:latin typeface="Times New Roman"/>
                <a:cs typeface="Times New Roman"/>
              </a:rPr>
              <a:t>h</a:t>
            </a:r>
            <a:r>
              <a:rPr dirty="0" sz="1000" spc="5">
                <a:latin typeface="Times New Roman"/>
                <a:cs typeface="Times New Roman"/>
              </a:rPr>
              <a:t>a</a:t>
            </a:r>
            <a:r>
              <a:rPr dirty="0" sz="1000" spc="20">
                <a:latin typeface="Times New Roman"/>
                <a:cs typeface="Times New Roman"/>
              </a:rPr>
              <a:t>n</a:t>
            </a:r>
            <a:r>
              <a:rPr dirty="0" sz="1000" spc="-5">
                <a:latin typeface="Times New Roman"/>
                <a:cs typeface="Times New Roman"/>
              </a:rPr>
              <a:t>g</a:t>
            </a:r>
            <a:r>
              <a:rPr dirty="0" sz="1000" spc="-20">
                <a:latin typeface="Times New Roman"/>
                <a:cs typeface="Times New Roman"/>
              </a:rPr>
              <a:t>e</a:t>
            </a:r>
            <a:r>
              <a:rPr dirty="0" sz="1000">
                <a:latin typeface="Times New Roman"/>
                <a:cs typeface="Times New Roman"/>
              </a:rPr>
              <a:t>s</a:t>
            </a:r>
            <a:r>
              <a:rPr dirty="0" sz="1000" spc="-70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i</a:t>
            </a:r>
            <a:r>
              <a:rPr dirty="0" sz="1000">
                <a:latin typeface="Times New Roman"/>
                <a:cs typeface="Times New Roman"/>
              </a:rPr>
              <a:t>n</a:t>
            </a:r>
            <a:r>
              <a:rPr dirty="0" sz="1000" spc="-25">
                <a:latin typeface="Times New Roman"/>
                <a:cs typeface="Times New Roman"/>
              </a:rPr>
              <a:t> </a:t>
            </a:r>
            <a:r>
              <a:rPr dirty="0" sz="1000" spc="20">
                <a:latin typeface="Times New Roman"/>
                <a:cs typeface="Times New Roman"/>
              </a:rPr>
              <a:t>en</a:t>
            </a:r>
            <a:r>
              <a:rPr dirty="0" sz="1000" spc="-30">
                <a:latin typeface="Times New Roman"/>
                <a:cs typeface="Times New Roman"/>
              </a:rPr>
              <a:t>v</a:t>
            </a:r>
            <a:r>
              <a:rPr dirty="0" sz="1000" spc="5">
                <a:latin typeface="Times New Roman"/>
                <a:cs typeface="Times New Roman"/>
              </a:rPr>
              <a:t>i</a:t>
            </a:r>
            <a:r>
              <a:rPr dirty="0" sz="1000" spc="20">
                <a:latin typeface="Times New Roman"/>
                <a:cs typeface="Times New Roman"/>
              </a:rPr>
              <a:t>r</a:t>
            </a:r>
            <a:r>
              <a:rPr dirty="0" sz="1000" spc="-25">
                <a:latin typeface="Times New Roman"/>
                <a:cs typeface="Times New Roman"/>
              </a:rPr>
              <a:t>o</a:t>
            </a:r>
            <a:r>
              <a:rPr dirty="0" sz="1000" spc="20">
                <a:latin typeface="Times New Roman"/>
                <a:cs typeface="Times New Roman"/>
              </a:rPr>
              <a:t>n</a:t>
            </a:r>
            <a:r>
              <a:rPr dirty="0" sz="1000" spc="10">
                <a:latin typeface="Times New Roman"/>
                <a:cs typeface="Times New Roman"/>
              </a:rPr>
              <a:t>m</a:t>
            </a:r>
            <a:r>
              <a:rPr dirty="0" sz="1000" spc="-20">
                <a:latin typeface="Times New Roman"/>
                <a:cs typeface="Times New Roman"/>
              </a:rPr>
              <a:t>e</a:t>
            </a:r>
            <a:r>
              <a:rPr dirty="0" sz="1000" spc="20">
                <a:latin typeface="Times New Roman"/>
                <a:cs typeface="Times New Roman"/>
              </a:rPr>
              <a:t>n</a:t>
            </a:r>
            <a:r>
              <a:rPr dirty="0" sz="1000" spc="5">
                <a:latin typeface="Times New Roman"/>
                <a:cs typeface="Times New Roman"/>
              </a:rPr>
              <a:t>t</a:t>
            </a:r>
            <a:r>
              <a:rPr dirty="0" sz="1000">
                <a:latin typeface="Times New Roman"/>
                <a:cs typeface="Times New Roman"/>
              </a:rPr>
              <a:t>.</a:t>
            </a:r>
            <a:endParaRPr sz="1000">
              <a:latin typeface="Times New Roman"/>
              <a:cs typeface="Times New Roman"/>
            </a:endParaRPr>
          </a:p>
          <a:p>
            <a:pPr marL="299085" marR="12700" indent="-287020">
              <a:lnSpc>
                <a:spcPct val="101000"/>
              </a:lnSpc>
              <a:spcBef>
                <a:spcPts val="10"/>
              </a:spcBef>
              <a:buAutoNum type="arabicPeriod" startAt="33"/>
              <a:tabLst>
                <a:tab pos="299720" algn="l"/>
              </a:tabLst>
            </a:pPr>
            <a:r>
              <a:rPr dirty="0" sz="1000" b="1">
                <a:latin typeface="Times New Roman"/>
                <a:cs typeface="Times New Roman"/>
              </a:rPr>
              <a:t>Assertion :</a:t>
            </a:r>
            <a:r>
              <a:rPr dirty="0" sz="1000" spc="5" b="1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Tongue</a:t>
            </a:r>
            <a:r>
              <a:rPr dirty="0" sz="1000" spc="5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is</a:t>
            </a:r>
            <a:r>
              <a:rPr dirty="0" sz="1000" spc="-25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a</a:t>
            </a:r>
            <a:r>
              <a:rPr dirty="0" sz="1000" spc="15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gustatoreceptor. </a:t>
            </a:r>
            <a:r>
              <a:rPr dirty="0" sz="1000" spc="5">
                <a:latin typeface="Times New Roman"/>
                <a:cs typeface="Times New Roman"/>
              </a:rPr>
              <a:t> </a:t>
            </a:r>
            <a:r>
              <a:rPr dirty="0" sz="1000" spc="-10" b="1">
                <a:latin typeface="Times New Roman"/>
                <a:cs typeface="Times New Roman"/>
              </a:rPr>
              <a:t>Reason</a:t>
            </a:r>
            <a:r>
              <a:rPr dirty="0" sz="1000" spc="-65" b="1">
                <a:latin typeface="Times New Roman"/>
                <a:cs typeface="Times New Roman"/>
              </a:rPr>
              <a:t> </a:t>
            </a:r>
            <a:r>
              <a:rPr dirty="0" sz="1000" b="1">
                <a:latin typeface="Times New Roman"/>
                <a:cs typeface="Times New Roman"/>
              </a:rPr>
              <a:t>:</a:t>
            </a:r>
            <a:r>
              <a:rPr dirty="0" sz="1000" spc="-30" b="1">
                <a:latin typeface="Times New Roman"/>
                <a:cs typeface="Times New Roman"/>
              </a:rPr>
              <a:t> </a:t>
            </a:r>
            <a:r>
              <a:rPr dirty="0" sz="1000" spc="-15">
                <a:latin typeface="Times New Roman"/>
                <a:cs typeface="Times New Roman"/>
              </a:rPr>
              <a:t>Receptors</a:t>
            </a:r>
            <a:r>
              <a:rPr dirty="0" sz="1000" spc="-65">
                <a:latin typeface="Times New Roman"/>
                <a:cs typeface="Times New Roman"/>
              </a:rPr>
              <a:t> </a:t>
            </a:r>
            <a:r>
              <a:rPr dirty="0" sz="1000" spc="-25">
                <a:latin typeface="Times New Roman"/>
                <a:cs typeface="Times New Roman"/>
              </a:rPr>
              <a:t>for</a:t>
            </a:r>
            <a:r>
              <a:rPr dirty="0" sz="1000" spc="-30">
                <a:latin typeface="Times New Roman"/>
                <a:cs typeface="Times New Roman"/>
              </a:rPr>
              <a:t> </a:t>
            </a:r>
            <a:r>
              <a:rPr dirty="0" sz="1000" spc="-5">
                <a:latin typeface="Times New Roman"/>
                <a:cs typeface="Times New Roman"/>
              </a:rPr>
              <a:t>gustatory</a:t>
            </a:r>
            <a:r>
              <a:rPr dirty="0" sz="1000" spc="-105">
                <a:latin typeface="Times New Roman"/>
                <a:cs typeface="Times New Roman"/>
              </a:rPr>
              <a:t> </a:t>
            </a:r>
            <a:r>
              <a:rPr dirty="0" sz="1000" spc="-5">
                <a:latin typeface="Times New Roman"/>
                <a:cs typeface="Times New Roman"/>
              </a:rPr>
              <a:t>sensations</a:t>
            </a:r>
            <a:r>
              <a:rPr dirty="0" sz="1000" spc="-90">
                <a:latin typeface="Times New Roman"/>
                <a:cs typeface="Times New Roman"/>
              </a:rPr>
              <a:t> </a:t>
            </a:r>
            <a:r>
              <a:rPr dirty="0" sz="1000" spc="10">
                <a:latin typeface="Times New Roman"/>
                <a:cs typeface="Times New Roman"/>
              </a:rPr>
              <a:t>are </a:t>
            </a:r>
            <a:r>
              <a:rPr dirty="0" sz="1000" spc="-235">
                <a:latin typeface="Times New Roman"/>
                <a:cs typeface="Times New Roman"/>
              </a:rPr>
              <a:t> </a:t>
            </a:r>
            <a:r>
              <a:rPr dirty="0" sz="1000" spc="-5">
                <a:latin typeface="Times New Roman"/>
                <a:cs typeface="Times New Roman"/>
              </a:rPr>
              <a:t>located</a:t>
            </a:r>
            <a:r>
              <a:rPr dirty="0" sz="1000" spc="15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in</a:t>
            </a:r>
            <a:r>
              <a:rPr dirty="0" sz="1000" spc="20">
                <a:latin typeface="Times New Roman"/>
                <a:cs typeface="Times New Roman"/>
              </a:rPr>
              <a:t> </a:t>
            </a:r>
            <a:r>
              <a:rPr dirty="0" sz="1000" spc="10">
                <a:latin typeface="Times New Roman"/>
                <a:cs typeface="Times New Roman"/>
              </a:rPr>
              <a:t>the</a:t>
            </a:r>
            <a:r>
              <a:rPr dirty="0" sz="1000" spc="-10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taste</a:t>
            </a:r>
            <a:r>
              <a:rPr dirty="0" sz="1000" spc="-5">
                <a:latin typeface="Times New Roman"/>
                <a:cs typeface="Times New Roman"/>
              </a:rPr>
              <a:t> bud.</a:t>
            </a:r>
            <a:endParaRPr sz="1000">
              <a:latin typeface="Times New Roman"/>
              <a:cs typeface="Times New Roman"/>
            </a:endParaRPr>
          </a:p>
          <a:p>
            <a:pPr marL="299085" marR="13970" indent="-287020">
              <a:lnSpc>
                <a:spcPct val="102000"/>
              </a:lnSpc>
              <a:buAutoNum type="arabicPeriod" startAt="33"/>
              <a:tabLst>
                <a:tab pos="299720" algn="l"/>
              </a:tabLst>
            </a:pPr>
            <a:r>
              <a:rPr dirty="0" sz="1000" spc="5" b="1">
                <a:latin typeface="Times New Roman"/>
                <a:cs typeface="Times New Roman"/>
              </a:rPr>
              <a:t>Assertion</a:t>
            </a:r>
            <a:r>
              <a:rPr dirty="0" sz="1000" spc="140" b="1">
                <a:latin typeface="Times New Roman"/>
                <a:cs typeface="Times New Roman"/>
              </a:rPr>
              <a:t> </a:t>
            </a:r>
            <a:r>
              <a:rPr dirty="0" sz="1000" b="1">
                <a:latin typeface="Times New Roman"/>
                <a:cs typeface="Times New Roman"/>
              </a:rPr>
              <a:t>:</a:t>
            </a:r>
            <a:r>
              <a:rPr dirty="0" sz="1000" spc="185" b="1">
                <a:latin typeface="Times New Roman"/>
                <a:cs typeface="Times New Roman"/>
              </a:rPr>
              <a:t> </a:t>
            </a:r>
            <a:r>
              <a:rPr dirty="0" sz="1000" spc="15">
                <a:latin typeface="Times New Roman"/>
                <a:cs typeface="Times New Roman"/>
              </a:rPr>
              <a:t>Vitamin</a:t>
            </a:r>
            <a:r>
              <a:rPr dirty="0" sz="1000" spc="200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A</a:t>
            </a:r>
            <a:r>
              <a:rPr dirty="0" sz="1000" spc="150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deficiency</a:t>
            </a:r>
            <a:r>
              <a:rPr dirty="0" sz="1000" spc="125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produces </a:t>
            </a:r>
            <a:r>
              <a:rPr dirty="0" sz="1000" spc="-235">
                <a:latin typeface="Times New Roman"/>
                <a:cs typeface="Times New Roman"/>
              </a:rPr>
              <a:t> </a:t>
            </a:r>
            <a:r>
              <a:rPr dirty="0" sz="1000" spc="10">
                <a:latin typeface="Times New Roman"/>
                <a:cs typeface="Times New Roman"/>
              </a:rPr>
              <a:t>night</a:t>
            </a:r>
            <a:r>
              <a:rPr dirty="0" sz="1000" spc="-10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blindness.</a:t>
            </a:r>
            <a:endParaRPr sz="1000">
              <a:latin typeface="Times New Roman"/>
              <a:cs typeface="Times New Roman"/>
            </a:endParaRPr>
          </a:p>
          <a:p>
            <a:pPr marL="299085" marR="12065">
              <a:lnSpc>
                <a:spcPct val="102000"/>
              </a:lnSpc>
            </a:pPr>
            <a:r>
              <a:rPr dirty="0" sz="1000" spc="-5" b="1">
                <a:latin typeface="Times New Roman"/>
                <a:cs typeface="Times New Roman"/>
              </a:rPr>
              <a:t>Reason</a:t>
            </a:r>
            <a:r>
              <a:rPr dirty="0" sz="1000" spc="5" b="1">
                <a:latin typeface="Times New Roman"/>
                <a:cs typeface="Times New Roman"/>
              </a:rPr>
              <a:t> </a:t>
            </a:r>
            <a:r>
              <a:rPr dirty="0" sz="1000" b="1">
                <a:latin typeface="Times New Roman"/>
                <a:cs typeface="Times New Roman"/>
              </a:rPr>
              <a:t>:</a:t>
            </a:r>
            <a:r>
              <a:rPr dirty="0" sz="1000" spc="15" b="1">
                <a:latin typeface="Times New Roman"/>
                <a:cs typeface="Times New Roman"/>
              </a:rPr>
              <a:t> </a:t>
            </a:r>
            <a:r>
              <a:rPr dirty="0" sz="1000" spc="-5">
                <a:latin typeface="Times New Roman"/>
                <a:cs typeface="Times New Roman"/>
              </a:rPr>
              <a:t>Photosensitive </a:t>
            </a:r>
            <a:r>
              <a:rPr dirty="0" sz="1000">
                <a:latin typeface="Times New Roman"/>
                <a:cs typeface="Times New Roman"/>
              </a:rPr>
              <a:t>pigment rhodopsin</a:t>
            </a:r>
            <a:r>
              <a:rPr dirty="0" sz="1000" spc="40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is </a:t>
            </a:r>
            <a:r>
              <a:rPr dirty="0" sz="1000" spc="-235">
                <a:latin typeface="Times New Roman"/>
                <a:cs typeface="Times New Roman"/>
              </a:rPr>
              <a:t> </a:t>
            </a:r>
            <a:r>
              <a:rPr dirty="0" sz="1000" spc="-10">
                <a:latin typeface="Times New Roman"/>
                <a:cs typeface="Times New Roman"/>
              </a:rPr>
              <a:t>s</a:t>
            </a:r>
            <a:r>
              <a:rPr dirty="0" sz="1000" spc="-50">
                <a:latin typeface="Times New Roman"/>
                <a:cs typeface="Times New Roman"/>
              </a:rPr>
              <a:t>y</a:t>
            </a:r>
            <a:r>
              <a:rPr dirty="0" sz="1000" spc="20">
                <a:latin typeface="Times New Roman"/>
                <a:cs typeface="Times New Roman"/>
              </a:rPr>
              <a:t>n</a:t>
            </a:r>
            <a:r>
              <a:rPr dirty="0" sz="1000" spc="5">
                <a:latin typeface="Times New Roman"/>
                <a:cs typeface="Times New Roman"/>
              </a:rPr>
              <a:t>t</a:t>
            </a:r>
            <a:r>
              <a:rPr dirty="0" sz="1000" spc="20">
                <a:latin typeface="Times New Roman"/>
                <a:cs typeface="Times New Roman"/>
              </a:rPr>
              <a:t>h</a:t>
            </a:r>
            <a:r>
              <a:rPr dirty="0" sz="1000" spc="-20">
                <a:latin typeface="Times New Roman"/>
                <a:cs typeface="Times New Roman"/>
              </a:rPr>
              <a:t>e</a:t>
            </a:r>
            <a:r>
              <a:rPr dirty="0" sz="1000" spc="-10">
                <a:latin typeface="Times New Roman"/>
                <a:cs typeface="Times New Roman"/>
              </a:rPr>
              <a:t>s</a:t>
            </a:r>
            <a:r>
              <a:rPr dirty="0" sz="1000" spc="5">
                <a:latin typeface="Times New Roman"/>
                <a:cs typeface="Times New Roman"/>
              </a:rPr>
              <a:t>i</a:t>
            </a:r>
            <a:r>
              <a:rPr dirty="0" sz="1000" spc="-10">
                <a:latin typeface="Times New Roman"/>
                <a:cs typeface="Times New Roman"/>
              </a:rPr>
              <a:t>s</a:t>
            </a:r>
            <a:r>
              <a:rPr dirty="0" sz="1000" spc="-20">
                <a:latin typeface="Times New Roman"/>
                <a:cs typeface="Times New Roman"/>
              </a:rPr>
              <a:t>e</a:t>
            </a:r>
            <a:r>
              <a:rPr dirty="0" sz="1000">
                <a:latin typeface="Times New Roman"/>
                <a:cs typeface="Times New Roman"/>
              </a:rPr>
              <a:t>d</a:t>
            </a:r>
            <a:r>
              <a:rPr dirty="0" sz="1000" spc="-60">
                <a:latin typeface="Times New Roman"/>
                <a:cs typeface="Times New Roman"/>
              </a:rPr>
              <a:t> </a:t>
            </a:r>
            <a:r>
              <a:rPr dirty="0" sz="1000" spc="-25">
                <a:latin typeface="Times New Roman"/>
                <a:cs typeface="Times New Roman"/>
              </a:rPr>
              <a:t>f</a:t>
            </a:r>
            <a:r>
              <a:rPr dirty="0" sz="1000" spc="20">
                <a:latin typeface="Times New Roman"/>
                <a:cs typeface="Times New Roman"/>
              </a:rPr>
              <a:t>r</a:t>
            </a:r>
            <a:r>
              <a:rPr dirty="0" sz="1000" spc="-25">
                <a:latin typeface="Times New Roman"/>
                <a:cs typeface="Times New Roman"/>
              </a:rPr>
              <a:t>o</a:t>
            </a:r>
            <a:r>
              <a:rPr dirty="0" sz="1000" spc="5">
                <a:latin typeface="Times New Roman"/>
                <a:cs typeface="Times New Roman"/>
              </a:rPr>
              <a:t>m</a:t>
            </a:r>
            <a:r>
              <a:rPr dirty="0" sz="1000" spc="-30">
                <a:latin typeface="Times New Roman"/>
                <a:cs typeface="Times New Roman"/>
              </a:rPr>
              <a:t> </a:t>
            </a:r>
            <a:r>
              <a:rPr dirty="0" sz="1000" spc="-25">
                <a:latin typeface="Times New Roman"/>
                <a:cs typeface="Times New Roman"/>
              </a:rPr>
              <a:t>v</a:t>
            </a:r>
            <a:r>
              <a:rPr dirty="0" sz="1000" spc="5">
                <a:latin typeface="Times New Roman"/>
                <a:cs typeface="Times New Roman"/>
              </a:rPr>
              <a:t>itami</a:t>
            </a:r>
            <a:r>
              <a:rPr dirty="0" sz="1000">
                <a:latin typeface="Times New Roman"/>
                <a:cs typeface="Times New Roman"/>
              </a:rPr>
              <a:t>n</a:t>
            </a:r>
            <a:r>
              <a:rPr dirty="0" sz="1000" spc="-45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A.</a:t>
            </a:r>
            <a:endParaRPr sz="1000">
              <a:latin typeface="Times New Roman"/>
              <a:cs typeface="Times New Roman"/>
            </a:endParaRPr>
          </a:p>
          <a:p>
            <a:pPr marL="299085" marR="10795" indent="-287020">
              <a:lnSpc>
                <a:spcPts val="1220"/>
              </a:lnSpc>
              <a:spcBef>
                <a:spcPts val="25"/>
              </a:spcBef>
              <a:buAutoNum type="arabicPeriod" startAt="35"/>
              <a:tabLst>
                <a:tab pos="299720" algn="l"/>
              </a:tabLst>
            </a:pPr>
            <a:r>
              <a:rPr dirty="0" sz="1000" b="1">
                <a:latin typeface="Times New Roman"/>
                <a:cs typeface="Times New Roman"/>
              </a:rPr>
              <a:t>Assertion</a:t>
            </a:r>
            <a:r>
              <a:rPr dirty="0" sz="1000" spc="135" b="1">
                <a:latin typeface="Times New Roman"/>
                <a:cs typeface="Times New Roman"/>
              </a:rPr>
              <a:t> </a:t>
            </a:r>
            <a:r>
              <a:rPr dirty="0" sz="1000" b="1">
                <a:latin typeface="Times New Roman"/>
                <a:cs typeface="Times New Roman"/>
              </a:rPr>
              <a:t>:</a:t>
            </a:r>
            <a:r>
              <a:rPr dirty="0" sz="1000" spc="155" b="1">
                <a:latin typeface="Times New Roman"/>
                <a:cs typeface="Times New Roman"/>
              </a:rPr>
              <a:t> </a:t>
            </a:r>
            <a:r>
              <a:rPr dirty="0" sz="1000" spc="10">
                <a:latin typeface="Times New Roman"/>
                <a:cs typeface="Times New Roman"/>
              </a:rPr>
              <a:t>Circular</a:t>
            </a:r>
            <a:r>
              <a:rPr dirty="0" sz="1000" spc="160">
                <a:latin typeface="Times New Roman"/>
                <a:cs typeface="Times New Roman"/>
              </a:rPr>
              <a:t> </a:t>
            </a:r>
            <a:r>
              <a:rPr dirty="0" sz="1000" spc="-5">
                <a:latin typeface="Times New Roman"/>
                <a:cs typeface="Times New Roman"/>
              </a:rPr>
              <a:t>smooth</a:t>
            </a:r>
            <a:r>
              <a:rPr dirty="0" sz="1000" spc="200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muscles</a:t>
            </a:r>
            <a:r>
              <a:rPr dirty="0" sz="1000" spc="135">
                <a:latin typeface="Times New Roman"/>
                <a:cs typeface="Times New Roman"/>
              </a:rPr>
              <a:t> </a:t>
            </a:r>
            <a:r>
              <a:rPr dirty="0" sz="1000" spc="-10">
                <a:latin typeface="Times New Roman"/>
                <a:cs typeface="Times New Roman"/>
              </a:rPr>
              <a:t>of</a:t>
            </a:r>
            <a:r>
              <a:rPr dirty="0" sz="1000" spc="125">
                <a:latin typeface="Times New Roman"/>
                <a:cs typeface="Times New Roman"/>
              </a:rPr>
              <a:t> </a:t>
            </a:r>
            <a:r>
              <a:rPr dirty="0" sz="1000" spc="15">
                <a:latin typeface="Times New Roman"/>
                <a:cs typeface="Times New Roman"/>
              </a:rPr>
              <a:t>iris </a:t>
            </a:r>
            <a:r>
              <a:rPr dirty="0" sz="1000" spc="-235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contract </a:t>
            </a:r>
            <a:r>
              <a:rPr dirty="0" sz="1000" spc="-5">
                <a:latin typeface="Times New Roman"/>
                <a:cs typeface="Times New Roman"/>
              </a:rPr>
              <a:t>when </a:t>
            </a:r>
            <a:r>
              <a:rPr dirty="0" sz="1000">
                <a:latin typeface="Times New Roman"/>
                <a:cs typeface="Times New Roman"/>
              </a:rPr>
              <a:t>bright </a:t>
            </a:r>
            <a:r>
              <a:rPr dirty="0" sz="1000" spc="5">
                <a:latin typeface="Times New Roman"/>
                <a:cs typeface="Times New Roman"/>
              </a:rPr>
              <a:t>light </a:t>
            </a:r>
            <a:r>
              <a:rPr dirty="0" sz="1000">
                <a:latin typeface="Times New Roman"/>
                <a:cs typeface="Times New Roman"/>
              </a:rPr>
              <a:t>falls </a:t>
            </a:r>
            <a:r>
              <a:rPr dirty="0" sz="1000" spc="-10">
                <a:latin typeface="Times New Roman"/>
                <a:cs typeface="Times New Roman"/>
              </a:rPr>
              <a:t>on </a:t>
            </a:r>
            <a:r>
              <a:rPr dirty="0" sz="1000" spc="10">
                <a:latin typeface="Times New Roman"/>
                <a:cs typeface="Times New Roman"/>
              </a:rPr>
              <a:t>the </a:t>
            </a:r>
            <a:r>
              <a:rPr dirty="0" sz="1000" spc="-20">
                <a:latin typeface="Times New Roman"/>
                <a:cs typeface="Times New Roman"/>
              </a:rPr>
              <a:t>eye. </a:t>
            </a:r>
            <a:r>
              <a:rPr dirty="0" sz="1000" spc="-15">
                <a:latin typeface="Times New Roman"/>
                <a:cs typeface="Times New Roman"/>
              </a:rPr>
              <a:t> </a:t>
            </a:r>
            <a:r>
              <a:rPr dirty="0" sz="1000" spc="45" b="1">
                <a:latin typeface="Times New Roman"/>
                <a:cs typeface="Times New Roman"/>
              </a:rPr>
              <a:t>Reason</a:t>
            </a:r>
            <a:r>
              <a:rPr dirty="0" sz="1000" spc="50" b="1">
                <a:latin typeface="Times New Roman"/>
                <a:cs typeface="Times New Roman"/>
              </a:rPr>
              <a:t> </a:t>
            </a:r>
            <a:r>
              <a:rPr dirty="0" sz="1000" b="1">
                <a:latin typeface="Times New Roman"/>
                <a:cs typeface="Times New Roman"/>
              </a:rPr>
              <a:t>:</a:t>
            </a:r>
            <a:r>
              <a:rPr dirty="0" sz="1000" spc="5" b="1">
                <a:latin typeface="Times New Roman"/>
                <a:cs typeface="Times New Roman"/>
              </a:rPr>
              <a:t> </a:t>
            </a:r>
            <a:r>
              <a:rPr dirty="0" sz="1000" spc="50">
                <a:latin typeface="Times New Roman"/>
                <a:cs typeface="Times New Roman"/>
              </a:rPr>
              <a:t>Pupil</a:t>
            </a:r>
            <a:r>
              <a:rPr dirty="0" sz="1000" spc="55">
                <a:latin typeface="Times New Roman"/>
                <a:cs typeface="Times New Roman"/>
              </a:rPr>
              <a:t> </a:t>
            </a:r>
            <a:r>
              <a:rPr dirty="0" sz="1000" spc="50">
                <a:latin typeface="Times New Roman"/>
                <a:cs typeface="Times New Roman"/>
              </a:rPr>
              <a:t>gets </a:t>
            </a:r>
            <a:r>
              <a:rPr dirty="0" sz="1000" spc="55">
                <a:latin typeface="Times New Roman"/>
                <a:cs typeface="Times New Roman"/>
              </a:rPr>
              <a:t>constricted</a:t>
            </a:r>
            <a:r>
              <a:rPr dirty="0" sz="1000" spc="60">
                <a:latin typeface="Times New Roman"/>
                <a:cs typeface="Times New Roman"/>
              </a:rPr>
              <a:t> </a:t>
            </a:r>
            <a:r>
              <a:rPr dirty="0" sz="1000" spc="25">
                <a:latin typeface="Times New Roman"/>
                <a:cs typeface="Times New Roman"/>
              </a:rPr>
              <a:t>by</a:t>
            </a:r>
            <a:r>
              <a:rPr dirty="0" sz="1000" spc="30">
                <a:latin typeface="Times New Roman"/>
                <a:cs typeface="Times New Roman"/>
              </a:rPr>
              <a:t> </a:t>
            </a:r>
            <a:r>
              <a:rPr dirty="0" sz="1000" spc="60">
                <a:latin typeface="Times New Roman"/>
                <a:cs typeface="Times New Roman"/>
              </a:rPr>
              <a:t>the </a:t>
            </a:r>
            <a:r>
              <a:rPr dirty="0" sz="1000" spc="-235">
                <a:latin typeface="Times New Roman"/>
                <a:cs typeface="Times New Roman"/>
              </a:rPr>
              <a:t> </a:t>
            </a:r>
            <a:r>
              <a:rPr dirty="0" sz="1000" spc="-20">
                <a:latin typeface="Times New Roman"/>
                <a:cs typeface="Times New Roman"/>
              </a:rPr>
              <a:t>c</a:t>
            </a:r>
            <a:r>
              <a:rPr dirty="0" sz="1000" spc="-25">
                <a:latin typeface="Times New Roman"/>
                <a:cs typeface="Times New Roman"/>
              </a:rPr>
              <a:t>o</a:t>
            </a:r>
            <a:r>
              <a:rPr dirty="0" sz="1000" spc="20">
                <a:latin typeface="Times New Roman"/>
                <a:cs typeface="Times New Roman"/>
              </a:rPr>
              <a:t>n</a:t>
            </a:r>
            <a:r>
              <a:rPr dirty="0" sz="1000" spc="5">
                <a:latin typeface="Times New Roman"/>
                <a:cs typeface="Times New Roman"/>
              </a:rPr>
              <a:t>t</a:t>
            </a:r>
            <a:r>
              <a:rPr dirty="0" sz="1000" spc="20">
                <a:latin typeface="Times New Roman"/>
                <a:cs typeface="Times New Roman"/>
              </a:rPr>
              <a:t>r</a:t>
            </a:r>
            <a:r>
              <a:rPr dirty="0" sz="1000" spc="5">
                <a:latin typeface="Times New Roman"/>
                <a:cs typeface="Times New Roman"/>
              </a:rPr>
              <a:t>a</a:t>
            </a:r>
            <a:r>
              <a:rPr dirty="0" sz="1000" spc="-20">
                <a:latin typeface="Times New Roman"/>
                <a:cs typeface="Times New Roman"/>
              </a:rPr>
              <a:t>ct</a:t>
            </a:r>
            <a:r>
              <a:rPr dirty="0" sz="1000" spc="5">
                <a:latin typeface="Times New Roman"/>
                <a:cs typeface="Times New Roman"/>
              </a:rPr>
              <a:t>i</a:t>
            </a:r>
            <a:r>
              <a:rPr dirty="0" sz="1000" spc="-25">
                <a:latin typeface="Times New Roman"/>
                <a:cs typeface="Times New Roman"/>
              </a:rPr>
              <a:t>o</a:t>
            </a:r>
            <a:r>
              <a:rPr dirty="0" sz="1000">
                <a:latin typeface="Times New Roman"/>
                <a:cs typeface="Times New Roman"/>
              </a:rPr>
              <a:t>n</a:t>
            </a:r>
            <a:r>
              <a:rPr dirty="0" sz="1000" spc="-50">
                <a:latin typeface="Times New Roman"/>
                <a:cs typeface="Times New Roman"/>
              </a:rPr>
              <a:t> </a:t>
            </a:r>
            <a:r>
              <a:rPr dirty="0" sz="1000" spc="-15">
                <a:latin typeface="Times New Roman"/>
                <a:cs typeface="Times New Roman"/>
              </a:rPr>
              <a:t>o</a:t>
            </a:r>
            <a:r>
              <a:rPr dirty="0" sz="1000">
                <a:latin typeface="Times New Roman"/>
                <a:cs typeface="Times New Roman"/>
              </a:rPr>
              <a:t>f</a:t>
            </a:r>
            <a:r>
              <a:rPr dirty="0" sz="1000" spc="-50">
                <a:latin typeface="Times New Roman"/>
                <a:cs typeface="Times New Roman"/>
              </a:rPr>
              <a:t> </a:t>
            </a:r>
            <a:r>
              <a:rPr dirty="0" sz="1000" spc="-30">
                <a:latin typeface="Times New Roman"/>
                <a:cs typeface="Times New Roman"/>
              </a:rPr>
              <a:t>c</a:t>
            </a:r>
            <a:r>
              <a:rPr dirty="0" sz="1000" spc="5">
                <a:latin typeface="Times New Roman"/>
                <a:cs typeface="Times New Roman"/>
              </a:rPr>
              <a:t>i</a:t>
            </a:r>
            <a:r>
              <a:rPr dirty="0" sz="1000" spc="20">
                <a:latin typeface="Times New Roman"/>
                <a:cs typeface="Times New Roman"/>
              </a:rPr>
              <a:t>r</a:t>
            </a:r>
            <a:r>
              <a:rPr dirty="0" sz="1000" spc="-20">
                <a:latin typeface="Times New Roman"/>
                <a:cs typeface="Times New Roman"/>
              </a:rPr>
              <a:t>c</a:t>
            </a:r>
            <a:r>
              <a:rPr dirty="0" sz="1000" spc="5">
                <a:latin typeface="Times New Roman"/>
                <a:cs typeface="Times New Roman"/>
              </a:rPr>
              <a:t>ula</a:t>
            </a:r>
            <a:r>
              <a:rPr dirty="0" sz="1000">
                <a:latin typeface="Times New Roman"/>
                <a:cs typeface="Times New Roman"/>
              </a:rPr>
              <a:t>r</a:t>
            </a:r>
            <a:r>
              <a:rPr dirty="0" sz="1000" spc="-65">
                <a:latin typeface="Times New Roman"/>
                <a:cs typeface="Times New Roman"/>
              </a:rPr>
              <a:t> </a:t>
            </a:r>
            <a:r>
              <a:rPr dirty="0" sz="1000" spc="-10">
                <a:latin typeface="Times New Roman"/>
                <a:cs typeface="Times New Roman"/>
              </a:rPr>
              <a:t>s</a:t>
            </a:r>
            <a:r>
              <a:rPr dirty="0" sz="1000" spc="10">
                <a:latin typeface="Times New Roman"/>
                <a:cs typeface="Times New Roman"/>
              </a:rPr>
              <a:t>m</a:t>
            </a:r>
            <a:r>
              <a:rPr dirty="0" sz="1000" spc="-25">
                <a:latin typeface="Times New Roman"/>
                <a:cs typeface="Times New Roman"/>
              </a:rPr>
              <a:t>oo</a:t>
            </a:r>
            <a:r>
              <a:rPr dirty="0" sz="1000" spc="5">
                <a:latin typeface="Times New Roman"/>
                <a:cs typeface="Times New Roman"/>
              </a:rPr>
              <a:t>t</a:t>
            </a:r>
            <a:r>
              <a:rPr dirty="0" sz="1000">
                <a:latin typeface="Times New Roman"/>
                <a:cs typeface="Times New Roman"/>
              </a:rPr>
              <a:t>h</a:t>
            </a:r>
            <a:r>
              <a:rPr dirty="0" sz="1000" spc="-50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mus</a:t>
            </a:r>
            <a:r>
              <a:rPr dirty="0" sz="1000" spc="-30">
                <a:latin typeface="Times New Roman"/>
                <a:cs typeface="Times New Roman"/>
              </a:rPr>
              <a:t>c</a:t>
            </a:r>
            <a:r>
              <a:rPr dirty="0" sz="1000" spc="5">
                <a:latin typeface="Times New Roman"/>
                <a:cs typeface="Times New Roman"/>
              </a:rPr>
              <a:t>l</a:t>
            </a:r>
            <a:r>
              <a:rPr dirty="0" sz="1000" spc="-20">
                <a:latin typeface="Times New Roman"/>
                <a:cs typeface="Times New Roman"/>
              </a:rPr>
              <a:t>e</a:t>
            </a:r>
            <a:r>
              <a:rPr dirty="0" sz="1000">
                <a:latin typeface="Times New Roman"/>
                <a:cs typeface="Times New Roman"/>
              </a:rPr>
              <a:t>s</a:t>
            </a:r>
            <a:r>
              <a:rPr dirty="0" sz="1000" spc="-70">
                <a:latin typeface="Times New Roman"/>
                <a:cs typeface="Times New Roman"/>
              </a:rPr>
              <a:t> </a:t>
            </a:r>
            <a:r>
              <a:rPr dirty="0" sz="1000" spc="-25">
                <a:latin typeface="Times New Roman"/>
                <a:cs typeface="Times New Roman"/>
              </a:rPr>
              <a:t>o</a:t>
            </a:r>
            <a:r>
              <a:rPr dirty="0" sz="1000">
                <a:latin typeface="Times New Roman"/>
                <a:cs typeface="Times New Roman"/>
              </a:rPr>
              <a:t>f</a:t>
            </a:r>
            <a:r>
              <a:rPr dirty="0" sz="1000" spc="-85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i</a:t>
            </a:r>
            <a:r>
              <a:rPr dirty="0" sz="1000" spc="20">
                <a:latin typeface="Times New Roman"/>
                <a:cs typeface="Times New Roman"/>
              </a:rPr>
              <a:t>r</a:t>
            </a:r>
            <a:r>
              <a:rPr dirty="0" sz="1000" spc="5">
                <a:latin typeface="Times New Roman"/>
                <a:cs typeface="Times New Roman"/>
              </a:rPr>
              <a:t>i</a:t>
            </a:r>
            <a:r>
              <a:rPr dirty="0" sz="1000" spc="-10">
                <a:latin typeface="Times New Roman"/>
                <a:cs typeface="Times New Roman"/>
              </a:rPr>
              <a:t>s</a:t>
            </a:r>
            <a:r>
              <a:rPr dirty="0" sz="1000">
                <a:latin typeface="Times New Roman"/>
                <a:cs typeface="Times New Roman"/>
              </a:rPr>
              <a:t>.</a:t>
            </a:r>
            <a:endParaRPr sz="1000">
              <a:latin typeface="Times New Roman"/>
              <a:cs typeface="Times New Roman"/>
            </a:endParaRPr>
          </a:p>
          <a:p>
            <a:pPr marL="299085" indent="-287020">
              <a:lnSpc>
                <a:spcPts val="1190"/>
              </a:lnSpc>
              <a:buAutoNum type="arabicPeriod" startAt="35"/>
              <a:tabLst>
                <a:tab pos="299085" algn="l"/>
              </a:tabLst>
            </a:pPr>
            <a:r>
              <a:rPr dirty="0" sz="1000" spc="-5" b="1">
                <a:latin typeface="Times New Roman"/>
                <a:cs typeface="Times New Roman"/>
              </a:rPr>
              <a:t>A</a:t>
            </a:r>
            <a:r>
              <a:rPr dirty="0" sz="1000" spc="-25" b="1">
                <a:latin typeface="Times New Roman"/>
                <a:cs typeface="Times New Roman"/>
              </a:rPr>
              <a:t>ss</a:t>
            </a:r>
            <a:r>
              <a:rPr dirty="0" sz="1000" spc="10" b="1">
                <a:latin typeface="Times New Roman"/>
                <a:cs typeface="Times New Roman"/>
              </a:rPr>
              <a:t>e</a:t>
            </a:r>
            <a:r>
              <a:rPr dirty="0" sz="1000" spc="5" b="1">
                <a:latin typeface="Times New Roman"/>
                <a:cs typeface="Times New Roman"/>
              </a:rPr>
              <a:t>r</a:t>
            </a:r>
            <a:r>
              <a:rPr dirty="0" sz="1000" spc="-25" b="1">
                <a:latin typeface="Times New Roman"/>
                <a:cs typeface="Times New Roman"/>
              </a:rPr>
              <a:t>t</a:t>
            </a:r>
            <a:r>
              <a:rPr dirty="0" sz="1000" spc="5" b="1">
                <a:latin typeface="Times New Roman"/>
                <a:cs typeface="Times New Roman"/>
              </a:rPr>
              <a:t>i</a:t>
            </a:r>
            <a:r>
              <a:rPr dirty="0" sz="1000" spc="-25" b="1">
                <a:latin typeface="Times New Roman"/>
                <a:cs typeface="Times New Roman"/>
              </a:rPr>
              <a:t>o</a:t>
            </a:r>
            <a:r>
              <a:rPr dirty="0" sz="1000" spc="-10" b="1">
                <a:latin typeface="Times New Roman"/>
                <a:cs typeface="Times New Roman"/>
              </a:rPr>
              <a:t>n</a:t>
            </a:r>
            <a:r>
              <a:rPr dirty="0" sz="1000" b="1">
                <a:latin typeface="Times New Roman"/>
                <a:cs typeface="Times New Roman"/>
              </a:rPr>
              <a:t>:</a:t>
            </a:r>
            <a:r>
              <a:rPr dirty="0" sz="1000" spc="-50" b="1">
                <a:latin typeface="Times New Roman"/>
                <a:cs typeface="Times New Roman"/>
              </a:rPr>
              <a:t> </a:t>
            </a:r>
            <a:r>
              <a:rPr dirty="0" sz="1000" spc="-80">
                <a:latin typeface="Times New Roman"/>
                <a:cs typeface="Times New Roman"/>
              </a:rPr>
              <a:t>V</a:t>
            </a:r>
            <a:r>
              <a:rPr dirty="0" sz="1000" spc="-20">
                <a:latin typeface="Times New Roman"/>
                <a:cs typeface="Times New Roman"/>
              </a:rPr>
              <a:t>is</a:t>
            </a:r>
            <a:r>
              <a:rPr dirty="0" sz="1000" spc="5">
                <a:latin typeface="Times New Roman"/>
                <a:cs typeface="Times New Roman"/>
              </a:rPr>
              <a:t>u</a:t>
            </a:r>
            <a:r>
              <a:rPr dirty="0" sz="1000" spc="-20">
                <a:latin typeface="Times New Roman"/>
                <a:cs typeface="Times New Roman"/>
              </a:rPr>
              <a:t>a</a:t>
            </a:r>
            <a:r>
              <a:rPr dirty="0" sz="1000">
                <a:latin typeface="Times New Roman"/>
                <a:cs typeface="Times New Roman"/>
              </a:rPr>
              <a:t>l</a:t>
            </a:r>
            <a:r>
              <a:rPr dirty="0" sz="1000" spc="-55">
                <a:latin typeface="Times New Roman"/>
                <a:cs typeface="Times New Roman"/>
              </a:rPr>
              <a:t> </a:t>
            </a:r>
            <a:r>
              <a:rPr dirty="0" sz="1000" spc="-20">
                <a:latin typeface="Times New Roman"/>
                <a:cs typeface="Times New Roman"/>
              </a:rPr>
              <a:t>ac</a:t>
            </a:r>
            <a:r>
              <a:rPr dirty="0" sz="1000" spc="-5">
                <a:latin typeface="Times New Roman"/>
                <a:cs typeface="Times New Roman"/>
              </a:rPr>
              <a:t>u</a:t>
            </a:r>
            <a:r>
              <a:rPr dirty="0" sz="1000" spc="-20">
                <a:latin typeface="Times New Roman"/>
                <a:cs typeface="Times New Roman"/>
              </a:rPr>
              <a:t>i</a:t>
            </a:r>
            <a:r>
              <a:rPr dirty="0" sz="1000" spc="5">
                <a:latin typeface="Times New Roman"/>
                <a:cs typeface="Times New Roman"/>
              </a:rPr>
              <a:t>t</a:t>
            </a:r>
            <a:r>
              <a:rPr dirty="0" sz="1000">
                <a:latin typeface="Times New Roman"/>
                <a:cs typeface="Times New Roman"/>
              </a:rPr>
              <a:t>y</a:t>
            </a:r>
            <a:r>
              <a:rPr dirty="0" sz="1000" spc="-130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i</a:t>
            </a:r>
            <a:r>
              <a:rPr dirty="0" sz="1000">
                <a:latin typeface="Times New Roman"/>
                <a:cs typeface="Times New Roman"/>
              </a:rPr>
              <a:t>s</a:t>
            </a:r>
            <a:r>
              <a:rPr dirty="0" sz="1000" spc="-80">
                <a:latin typeface="Times New Roman"/>
                <a:cs typeface="Times New Roman"/>
              </a:rPr>
              <a:t> </a:t>
            </a:r>
            <a:r>
              <a:rPr dirty="0" sz="1000" spc="-20">
                <a:latin typeface="Times New Roman"/>
                <a:cs typeface="Times New Roman"/>
              </a:rPr>
              <a:t>t</a:t>
            </a:r>
            <a:r>
              <a:rPr dirty="0" sz="1000" spc="5">
                <a:latin typeface="Times New Roman"/>
                <a:cs typeface="Times New Roman"/>
              </a:rPr>
              <a:t>h</a:t>
            </a:r>
            <a:r>
              <a:rPr dirty="0" sz="1000">
                <a:latin typeface="Times New Roman"/>
                <a:cs typeface="Times New Roman"/>
              </a:rPr>
              <a:t>e</a:t>
            </a:r>
            <a:r>
              <a:rPr dirty="0" sz="1000" spc="-55">
                <a:latin typeface="Times New Roman"/>
                <a:cs typeface="Times New Roman"/>
              </a:rPr>
              <a:t> </a:t>
            </a:r>
            <a:r>
              <a:rPr dirty="0" sz="1000" spc="-20">
                <a:latin typeface="Times New Roman"/>
                <a:cs typeface="Times New Roman"/>
              </a:rPr>
              <a:t>g</a:t>
            </a:r>
            <a:r>
              <a:rPr dirty="0" sz="1000" spc="10">
                <a:latin typeface="Times New Roman"/>
                <a:cs typeface="Times New Roman"/>
              </a:rPr>
              <a:t>r</a:t>
            </a:r>
            <a:r>
              <a:rPr dirty="0" sz="1000" spc="-20">
                <a:latin typeface="Times New Roman"/>
                <a:cs typeface="Times New Roman"/>
              </a:rPr>
              <a:t>ea</a:t>
            </a:r>
            <a:r>
              <a:rPr dirty="0" sz="1000" spc="5">
                <a:latin typeface="Times New Roman"/>
                <a:cs typeface="Times New Roman"/>
              </a:rPr>
              <a:t>t</a:t>
            </a:r>
            <a:r>
              <a:rPr dirty="0" sz="1000" spc="-20">
                <a:latin typeface="Times New Roman"/>
                <a:cs typeface="Times New Roman"/>
              </a:rPr>
              <a:t>e</a:t>
            </a:r>
            <a:r>
              <a:rPr dirty="0" sz="1000" spc="-35">
                <a:latin typeface="Times New Roman"/>
                <a:cs typeface="Times New Roman"/>
              </a:rPr>
              <a:t>s</a:t>
            </a:r>
            <a:r>
              <a:rPr dirty="0" sz="1000">
                <a:latin typeface="Times New Roman"/>
                <a:cs typeface="Times New Roman"/>
              </a:rPr>
              <a:t>t</a:t>
            </a:r>
            <a:r>
              <a:rPr dirty="0" sz="1000" spc="-55">
                <a:latin typeface="Times New Roman"/>
                <a:cs typeface="Times New Roman"/>
              </a:rPr>
              <a:t> </a:t>
            </a:r>
            <a:r>
              <a:rPr dirty="0" sz="1000" spc="-20">
                <a:latin typeface="Times New Roman"/>
                <a:cs typeface="Times New Roman"/>
              </a:rPr>
              <a:t>a</a:t>
            </a:r>
            <a:r>
              <a:rPr dirty="0" sz="1000">
                <a:latin typeface="Times New Roman"/>
                <a:cs typeface="Times New Roman"/>
              </a:rPr>
              <a:t>t</a:t>
            </a:r>
            <a:r>
              <a:rPr dirty="0" sz="1000" spc="-55">
                <a:latin typeface="Times New Roman"/>
                <a:cs typeface="Times New Roman"/>
              </a:rPr>
              <a:t> </a:t>
            </a:r>
            <a:r>
              <a:rPr dirty="0" sz="1000" spc="-50">
                <a:latin typeface="Times New Roman"/>
                <a:cs typeface="Times New Roman"/>
              </a:rPr>
              <a:t>f</a:t>
            </a:r>
            <a:r>
              <a:rPr dirty="0" sz="1000" spc="-20">
                <a:latin typeface="Times New Roman"/>
                <a:cs typeface="Times New Roman"/>
              </a:rPr>
              <a:t>o</a:t>
            </a:r>
            <a:r>
              <a:rPr dirty="0" sz="1000" spc="-35">
                <a:latin typeface="Times New Roman"/>
                <a:cs typeface="Times New Roman"/>
              </a:rPr>
              <a:t>v</a:t>
            </a:r>
            <a:r>
              <a:rPr dirty="0" sz="1000" spc="-40">
                <a:latin typeface="Times New Roman"/>
                <a:cs typeface="Times New Roman"/>
              </a:rPr>
              <a:t>e</a:t>
            </a:r>
            <a:r>
              <a:rPr dirty="0" sz="1000" spc="5">
                <a:latin typeface="Times New Roman"/>
                <a:cs typeface="Times New Roman"/>
              </a:rPr>
              <a:t>a</a:t>
            </a:r>
            <a:r>
              <a:rPr dirty="0" sz="1000">
                <a:latin typeface="Times New Roman"/>
                <a:cs typeface="Times New Roman"/>
              </a:rPr>
              <a:t>.</a:t>
            </a:r>
            <a:endParaRPr sz="1000">
              <a:latin typeface="Times New Roman"/>
              <a:cs typeface="Times New Roman"/>
            </a:endParaRPr>
          </a:p>
          <a:p>
            <a:pPr marL="299085" marR="15240">
              <a:lnSpc>
                <a:spcPct val="100000"/>
              </a:lnSpc>
              <a:spcBef>
                <a:spcPts val="25"/>
              </a:spcBef>
            </a:pPr>
            <a:r>
              <a:rPr dirty="0" sz="1000" spc="-5" b="1">
                <a:latin typeface="Times New Roman"/>
                <a:cs typeface="Times New Roman"/>
              </a:rPr>
              <a:t>Reason:</a:t>
            </a:r>
            <a:r>
              <a:rPr dirty="0" sz="1000" spc="-20" b="1">
                <a:latin typeface="Times New Roman"/>
                <a:cs typeface="Times New Roman"/>
              </a:rPr>
              <a:t> </a:t>
            </a:r>
            <a:r>
              <a:rPr dirty="0" sz="1000" spc="10">
                <a:latin typeface="Times New Roman"/>
                <a:cs typeface="Times New Roman"/>
              </a:rPr>
              <a:t>The</a:t>
            </a:r>
            <a:r>
              <a:rPr dirty="0" sz="1000" spc="-20">
                <a:latin typeface="Times New Roman"/>
                <a:cs typeface="Times New Roman"/>
              </a:rPr>
              <a:t> fovea</a:t>
            </a:r>
            <a:r>
              <a:rPr dirty="0" sz="1000" spc="-25">
                <a:latin typeface="Times New Roman"/>
                <a:cs typeface="Times New Roman"/>
              </a:rPr>
              <a:t> </a:t>
            </a:r>
            <a:r>
              <a:rPr dirty="0" sz="1000" spc="10">
                <a:latin typeface="Times New Roman"/>
                <a:cs typeface="Times New Roman"/>
              </a:rPr>
              <a:t>is</a:t>
            </a:r>
            <a:r>
              <a:rPr dirty="0" sz="1000" spc="-20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a</a:t>
            </a:r>
            <a:r>
              <a:rPr dirty="0" sz="1000" spc="15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thick</a:t>
            </a:r>
            <a:r>
              <a:rPr dirty="0" sz="1000" spc="-20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area</a:t>
            </a:r>
            <a:r>
              <a:rPr dirty="0" sz="1000" spc="-20">
                <a:latin typeface="Times New Roman"/>
                <a:cs typeface="Times New Roman"/>
              </a:rPr>
              <a:t> </a:t>
            </a:r>
            <a:r>
              <a:rPr dirty="0" sz="1000" spc="-5">
                <a:latin typeface="Times New Roman"/>
                <a:cs typeface="Times New Roman"/>
              </a:rPr>
              <a:t>of</a:t>
            </a:r>
            <a:r>
              <a:rPr dirty="0" sz="1000" spc="-25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the</a:t>
            </a:r>
            <a:r>
              <a:rPr dirty="0" sz="1000" spc="-20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retina </a:t>
            </a:r>
            <a:r>
              <a:rPr dirty="0" sz="1000" spc="-235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where</a:t>
            </a:r>
            <a:r>
              <a:rPr dirty="0" sz="1000" spc="-5">
                <a:latin typeface="Times New Roman"/>
                <a:cs typeface="Times New Roman"/>
              </a:rPr>
              <a:t> </a:t>
            </a:r>
            <a:r>
              <a:rPr dirty="0" sz="1000" spc="-15">
                <a:latin typeface="Times New Roman"/>
                <a:cs typeface="Times New Roman"/>
              </a:rPr>
              <a:t>both</a:t>
            </a:r>
            <a:r>
              <a:rPr dirty="0" sz="1000" spc="35">
                <a:latin typeface="Times New Roman"/>
                <a:cs typeface="Times New Roman"/>
              </a:rPr>
              <a:t> </a:t>
            </a:r>
            <a:r>
              <a:rPr dirty="0" sz="1000" spc="-5">
                <a:latin typeface="Times New Roman"/>
                <a:cs typeface="Times New Roman"/>
              </a:rPr>
              <a:t>rods</a:t>
            </a:r>
            <a:r>
              <a:rPr dirty="0" sz="1000">
                <a:latin typeface="Times New Roman"/>
                <a:cs typeface="Times New Roman"/>
              </a:rPr>
              <a:t> </a:t>
            </a:r>
            <a:r>
              <a:rPr dirty="0" sz="1000" spc="15">
                <a:latin typeface="Times New Roman"/>
                <a:cs typeface="Times New Roman"/>
              </a:rPr>
              <a:t>and</a:t>
            </a:r>
            <a:r>
              <a:rPr dirty="0" sz="1000" spc="30">
                <a:latin typeface="Times New Roman"/>
                <a:cs typeface="Times New Roman"/>
              </a:rPr>
              <a:t> </a:t>
            </a:r>
            <a:r>
              <a:rPr dirty="0" sz="1000" spc="-10">
                <a:latin typeface="Times New Roman"/>
                <a:cs typeface="Times New Roman"/>
              </a:rPr>
              <a:t>cones</a:t>
            </a:r>
            <a:r>
              <a:rPr dirty="0" sz="1000">
                <a:latin typeface="Times New Roman"/>
                <a:cs typeface="Times New Roman"/>
              </a:rPr>
              <a:t> </a:t>
            </a:r>
            <a:r>
              <a:rPr dirty="0" sz="1000" spc="10">
                <a:latin typeface="Times New Roman"/>
                <a:cs typeface="Times New Roman"/>
              </a:rPr>
              <a:t>are</a:t>
            </a:r>
            <a:r>
              <a:rPr dirty="0" sz="1000">
                <a:latin typeface="Times New Roman"/>
                <a:cs typeface="Times New Roman"/>
              </a:rPr>
              <a:t> present.</a:t>
            </a:r>
            <a:endParaRPr sz="1000">
              <a:latin typeface="Times New Roman"/>
              <a:cs typeface="Times New Roman"/>
            </a:endParaRPr>
          </a:p>
          <a:p>
            <a:pPr marL="299085" marR="15240" indent="-287020">
              <a:lnSpc>
                <a:spcPct val="102000"/>
              </a:lnSpc>
              <a:buAutoNum type="arabicPeriod" startAt="37"/>
              <a:tabLst>
                <a:tab pos="299720" algn="l"/>
              </a:tabLst>
            </a:pPr>
            <a:r>
              <a:rPr dirty="0" sz="1000" spc="5" b="1">
                <a:latin typeface="Times New Roman"/>
                <a:cs typeface="Times New Roman"/>
              </a:rPr>
              <a:t>Assertion</a:t>
            </a:r>
            <a:r>
              <a:rPr dirty="0" sz="1000" spc="60" b="1">
                <a:latin typeface="Times New Roman"/>
                <a:cs typeface="Times New Roman"/>
              </a:rPr>
              <a:t> </a:t>
            </a:r>
            <a:r>
              <a:rPr dirty="0" sz="1000" b="1">
                <a:latin typeface="Times New Roman"/>
                <a:cs typeface="Times New Roman"/>
              </a:rPr>
              <a:t>:</a:t>
            </a:r>
            <a:r>
              <a:rPr dirty="0" sz="1000" spc="150" b="1">
                <a:latin typeface="Times New Roman"/>
                <a:cs typeface="Times New Roman"/>
              </a:rPr>
              <a:t> </a:t>
            </a:r>
            <a:r>
              <a:rPr dirty="0" sz="1000" spc="10">
                <a:latin typeface="Times New Roman"/>
                <a:cs typeface="Times New Roman"/>
              </a:rPr>
              <a:t>Astigmatism</a:t>
            </a:r>
            <a:r>
              <a:rPr dirty="0" sz="1000" spc="195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is</a:t>
            </a:r>
            <a:r>
              <a:rPr dirty="0" sz="1000" spc="170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due</a:t>
            </a:r>
            <a:r>
              <a:rPr dirty="0" sz="1000" spc="170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to</a:t>
            </a:r>
            <a:r>
              <a:rPr dirty="0" sz="1000" spc="170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uneven </a:t>
            </a:r>
            <a:r>
              <a:rPr dirty="0" sz="1000" spc="-235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curvature</a:t>
            </a:r>
            <a:r>
              <a:rPr dirty="0" sz="1000" spc="-40">
                <a:latin typeface="Times New Roman"/>
                <a:cs typeface="Times New Roman"/>
              </a:rPr>
              <a:t> </a:t>
            </a:r>
            <a:r>
              <a:rPr dirty="0" sz="1000" spc="-10">
                <a:latin typeface="Times New Roman"/>
                <a:cs typeface="Times New Roman"/>
              </a:rPr>
              <a:t>of</a:t>
            </a:r>
            <a:r>
              <a:rPr dirty="0" sz="1000" spc="-20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lens.</a:t>
            </a:r>
            <a:endParaRPr sz="1000">
              <a:latin typeface="Times New Roman"/>
              <a:cs typeface="Times New Roman"/>
            </a:endParaRPr>
          </a:p>
          <a:p>
            <a:pPr marL="299085">
              <a:lnSpc>
                <a:spcPct val="100000"/>
              </a:lnSpc>
              <a:spcBef>
                <a:spcPts val="20"/>
              </a:spcBef>
            </a:pPr>
            <a:r>
              <a:rPr dirty="0" sz="1000" spc="-5" b="1">
                <a:latin typeface="Times New Roman"/>
                <a:cs typeface="Times New Roman"/>
              </a:rPr>
              <a:t>R</a:t>
            </a:r>
            <a:r>
              <a:rPr dirty="0" sz="1000" spc="5" b="1">
                <a:latin typeface="Times New Roman"/>
                <a:cs typeface="Times New Roman"/>
              </a:rPr>
              <a:t>e</a:t>
            </a:r>
            <a:r>
              <a:rPr dirty="0" sz="1000" spc="-5" b="1">
                <a:latin typeface="Times New Roman"/>
                <a:cs typeface="Times New Roman"/>
              </a:rPr>
              <a:t>a</a:t>
            </a:r>
            <a:r>
              <a:rPr dirty="0" sz="1000" spc="-40" b="1">
                <a:latin typeface="Times New Roman"/>
                <a:cs typeface="Times New Roman"/>
              </a:rPr>
              <a:t>s</a:t>
            </a:r>
            <a:r>
              <a:rPr dirty="0" sz="1000" spc="-25" b="1">
                <a:latin typeface="Times New Roman"/>
                <a:cs typeface="Times New Roman"/>
              </a:rPr>
              <a:t>o</a:t>
            </a:r>
            <a:r>
              <a:rPr dirty="0" sz="1000" b="1">
                <a:latin typeface="Times New Roman"/>
                <a:cs typeface="Times New Roman"/>
              </a:rPr>
              <a:t>n</a:t>
            </a:r>
            <a:r>
              <a:rPr dirty="0" sz="1000" spc="-45" b="1">
                <a:latin typeface="Times New Roman"/>
                <a:cs typeface="Times New Roman"/>
              </a:rPr>
              <a:t> </a:t>
            </a:r>
            <a:r>
              <a:rPr dirty="0" sz="1000" b="1">
                <a:latin typeface="Times New Roman"/>
                <a:cs typeface="Times New Roman"/>
              </a:rPr>
              <a:t>:</a:t>
            </a:r>
            <a:r>
              <a:rPr dirty="0" sz="1000" spc="-55" b="1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I</a:t>
            </a:r>
            <a:r>
              <a:rPr dirty="0" sz="1000">
                <a:latin typeface="Times New Roman"/>
                <a:cs typeface="Times New Roman"/>
              </a:rPr>
              <a:t>t</a:t>
            </a:r>
            <a:r>
              <a:rPr dirty="0" sz="1000" spc="-85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i</a:t>
            </a:r>
            <a:r>
              <a:rPr dirty="0" sz="1000">
                <a:latin typeface="Times New Roman"/>
                <a:cs typeface="Times New Roman"/>
              </a:rPr>
              <a:t>s</a:t>
            </a:r>
            <a:r>
              <a:rPr dirty="0" sz="1000" spc="-70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t</a:t>
            </a:r>
            <a:r>
              <a:rPr dirty="0" sz="1000" spc="20">
                <a:latin typeface="Times New Roman"/>
                <a:cs typeface="Times New Roman"/>
              </a:rPr>
              <a:t>r</a:t>
            </a:r>
            <a:r>
              <a:rPr dirty="0" sz="1000" spc="-40">
                <a:latin typeface="Times New Roman"/>
                <a:cs typeface="Times New Roman"/>
              </a:rPr>
              <a:t>e</a:t>
            </a:r>
            <a:r>
              <a:rPr dirty="0" sz="1000" spc="5">
                <a:latin typeface="Times New Roman"/>
                <a:cs typeface="Times New Roman"/>
              </a:rPr>
              <a:t>at</a:t>
            </a:r>
            <a:r>
              <a:rPr dirty="0" sz="1000" spc="-20">
                <a:latin typeface="Times New Roman"/>
                <a:cs typeface="Times New Roman"/>
              </a:rPr>
              <a:t>e</a:t>
            </a:r>
            <a:r>
              <a:rPr dirty="0" sz="1000">
                <a:latin typeface="Times New Roman"/>
                <a:cs typeface="Times New Roman"/>
              </a:rPr>
              <a:t>d</a:t>
            </a:r>
            <a:r>
              <a:rPr dirty="0" sz="1000" spc="-40">
                <a:latin typeface="Times New Roman"/>
                <a:cs typeface="Times New Roman"/>
              </a:rPr>
              <a:t> </a:t>
            </a:r>
            <a:r>
              <a:rPr dirty="0" sz="1000" spc="-55">
                <a:latin typeface="Times New Roman"/>
                <a:cs typeface="Times New Roman"/>
              </a:rPr>
              <a:t>w</a:t>
            </a:r>
            <a:r>
              <a:rPr dirty="0" sz="1000" spc="5">
                <a:latin typeface="Times New Roman"/>
                <a:cs typeface="Times New Roman"/>
              </a:rPr>
              <a:t>it</a:t>
            </a:r>
            <a:r>
              <a:rPr dirty="0" sz="1000">
                <a:latin typeface="Times New Roman"/>
                <a:cs typeface="Times New Roman"/>
              </a:rPr>
              <a:t>h</a:t>
            </a:r>
            <a:r>
              <a:rPr dirty="0" sz="1000" spc="-35">
                <a:latin typeface="Times New Roman"/>
                <a:cs typeface="Times New Roman"/>
              </a:rPr>
              <a:t> </a:t>
            </a:r>
            <a:r>
              <a:rPr dirty="0" sz="1000" spc="-20">
                <a:latin typeface="Times New Roman"/>
                <a:cs typeface="Times New Roman"/>
              </a:rPr>
              <a:t>c</a:t>
            </a:r>
            <a:r>
              <a:rPr dirty="0" sz="1000" spc="-50">
                <a:latin typeface="Times New Roman"/>
                <a:cs typeface="Times New Roman"/>
              </a:rPr>
              <a:t>y</a:t>
            </a:r>
            <a:r>
              <a:rPr dirty="0" sz="1000" spc="-20">
                <a:latin typeface="Times New Roman"/>
                <a:cs typeface="Times New Roman"/>
              </a:rPr>
              <a:t>l</a:t>
            </a:r>
            <a:r>
              <a:rPr dirty="0" sz="1000" spc="5">
                <a:latin typeface="Times New Roman"/>
                <a:cs typeface="Times New Roman"/>
              </a:rPr>
              <a:t>i</a:t>
            </a:r>
            <a:r>
              <a:rPr dirty="0" sz="1000" spc="20">
                <a:latin typeface="Times New Roman"/>
                <a:cs typeface="Times New Roman"/>
              </a:rPr>
              <a:t>n</a:t>
            </a:r>
            <a:r>
              <a:rPr dirty="0" sz="1000" spc="5">
                <a:latin typeface="Times New Roman"/>
                <a:cs typeface="Times New Roman"/>
              </a:rPr>
              <a:t>dri</a:t>
            </a:r>
            <a:r>
              <a:rPr dirty="0" sz="1000" spc="-35">
                <a:latin typeface="Times New Roman"/>
                <a:cs typeface="Times New Roman"/>
              </a:rPr>
              <a:t>c</a:t>
            </a:r>
            <a:r>
              <a:rPr dirty="0" sz="1000" spc="5">
                <a:latin typeface="Times New Roman"/>
                <a:cs typeface="Times New Roman"/>
              </a:rPr>
              <a:t>a</a:t>
            </a:r>
            <a:r>
              <a:rPr dirty="0" sz="1000">
                <a:latin typeface="Times New Roman"/>
                <a:cs typeface="Times New Roman"/>
              </a:rPr>
              <a:t>l</a:t>
            </a:r>
            <a:r>
              <a:rPr dirty="0" sz="1000" spc="-50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l</a:t>
            </a:r>
            <a:r>
              <a:rPr dirty="0" sz="1000" spc="-20">
                <a:latin typeface="Times New Roman"/>
                <a:cs typeface="Times New Roman"/>
              </a:rPr>
              <a:t>e</a:t>
            </a:r>
            <a:r>
              <a:rPr dirty="0" sz="1000" spc="5">
                <a:latin typeface="Times New Roman"/>
                <a:cs typeface="Times New Roman"/>
              </a:rPr>
              <a:t>n</a:t>
            </a:r>
            <a:r>
              <a:rPr dirty="0" sz="1000" spc="-20">
                <a:latin typeface="Times New Roman"/>
                <a:cs typeface="Times New Roman"/>
              </a:rPr>
              <a:t>se</a:t>
            </a:r>
            <a:r>
              <a:rPr dirty="0" sz="1000" spc="-10">
                <a:latin typeface="Times New Roman"/>
                <a:cs typeface="Times New Roman"/>
              </a:rPr>
              <a:t>s</a:t>
            </a:r>
            <a:r>
              <a:rPr dirty="0" sz="1000">
                <a:latin typeface="Times New Roman"/>
                <a:cs typeface="Times New Roman"/>
              </a:rPr>
              <a:t>.</a:t>
            </a:r>
            <a:endParaRPr sz="1000">
              <a:latin typeface="Times New Roman"/>
              <a:cs typeface="Times New Roman"/>
            </a:endParaRPr>
          </a:p>
          <a:p>
            <a:pPr algn="r" marR="14604">
              <a:lnSpc>
                <a:spcPct val="100000"/>
              </a:lnSpc>
              <a:spcBef>
                <a:spcPts val="25"/>
              </a:spcBef>
            </a:pPr>
            <a:r>
              <a:rPr dirty="0" sz="1000" spc="-25" b="1">
                <a:latin typeface="Times New Roman"/>
                <a:cs typeface="Times New Roman"/>
              </a:rPr>
              <a:t>[A</a:t>
            </a:r>
            <a:r>
              <a:rPr dirty="0" sz="1000" spc="-40" b="1">
                <a:latin typeface="Times New Roman"/>
                <a:cs typeface="Times New Roman"/>
              </a:rPr>
              <a:t>I</a:t>
            </a:r>
            <a:r>
              <a:rPr dirty="0" sz="1000" spc="-20" b="1">
                <a:latin typeface="Times New Roman"/>
                <a:cs typeface="Times New Roman"/>
              </a:rPr>
              <a:t>IM</a:t>
            </a:r>
            <a:r>
              <a:rPr dirty="0" sz="1000" b="1">
                <a:latin typeface="Times New Roman"/>
                <a:cs typeface="Times New Roman"/>
              </a:rPr>
              <a:t>S</a:t>
            </a:r>
            <a:r>
              <a:rPr dirty="0" sz="1000" spc="-110" b="1">
                <a:latin typeface="Times New Roman"/>
                <a:cs typeface="Times New Roman"/>
              </a:rPr>
              <a:t> </a:t>
            </a:r>
            <a:r>
              <a:rPr dirty="0" sz="1000" spc="-25" b="1">
                <a:latin typeface="Times New Roman"/>
                <a:cs typeface="Times New Roman"/>
              </a:rPr>
              <a:t>2007]</a:t>
            </a:r>
            <a:endParaRPr sz="1000">
              <a:latin typeface="Times New Roman"/>
              <a:cs typeface="Times New Roman"/>
            </a:endParaRPr>
          </a:p>
          <a:p>
            <a:pPr algn="just" marL="299085" marR="5080" indent="-287020">
              <a:lnSpc>
                <a:spcPct val="101000"/>
              </a:lnSpc>
              <a:spcBef>
                <a:spcPts val="15"/>
              </a:spcBef>
              <a:buAutoNum type="arabicPeriod" startAt="38"/>
              <a:tabLst>
                <a:tab pos="299720" algn="l"/>
              </a:tabLst>
            </a:pPr>
            <a:r>
              <a:rPr dirty="0" sz="1000" spc="15" b="1">
                <a:latin typeface="Times New Roman"/>
                <a:cs typeface="Times New Roman"/>
              </a:rPr>
              <a:t>Assertion: </a:t>
            </a:r>
            <a:r>
              <a:rPr dirty="0" sz="1000" spc="20">
                <a:latin typeface="Times New Roman"/>
                <a:cs typeface="Times New Roman"/>
              </a:rPr>
              <a:t>Choroid </a:t>
            </a:r>
            <a:r>
              <a:rPr dirty="0" sz="1000" spc="5">
                <a:latin typeface="Times New Roman"/>
                <a:cs typeface="Times New Roman"/>
              </a:rPr>
              <a:t>layer is </a:t>
            </a:r>
            <a:r>
              <a:rPr dirty="0" sz="1000" spc="20">
                <a:latin typeface="Times New Roman"/>
                <a:cs typeface="Times New Roman"/>
              </a:rPr>
              <a:t>thick </a:t>
            </a:r>
            <a:r>
              <a:rPr dirty="0" sz="1000">
                <a:latin typeface="Times New Roman"/>
                <a:cs typeface="Times New Roman"/>
              </a:rPr>
              <a:t>over </a:t>
            </a:r>
            <a:r>
              <a:rPr dirty="0" sz="1000" spc="40">
                <a:latin typeface="Times New Roman"/>
                <a:cs typeface="Times New Roman"/>
              </a:rPr>
              <a:t>the </a:t>
            </a:r>
            <a:r>
              <a:rPr dirty="0" sz="1000" spc="45">
                <a:latin typeface="Times New Roman"/>
                <a:cs typeface="Times New Roman"/>
              </a:rPr>
              <a:t> </a:t>
            </a:r>
            <a:r>
              <a:rPr dirty="0" sz="1000" spc="-5">
                <a:latin typeface="Times New Roman"/>
                <a:cs typeface="Times New Roman"/>
              </a:rPr>
              <a:t>p</a:t>
            </a:r>
            <a:r>
              <a:rPr dirty="0" sz="1000" spc="-50">
                <a:latin typeface="Times New Roman"/>
                <a:cs typeface="Times New Roman"/>
              </a:rPr>
              <a:t>o</a:t>
            </a:r>
            <a:r>
              <a:rPr dirty="0" sz="1000" spc="-10">
                <a:latin typeface="Times New Roman"/>
                <a:cs typeface="Times New Roman"/>
              </a:rPr>
              <a:t>s</a:t>
            </a:r>
            <a:r>
              <a:rPr dirty="0" sz="1000" spc="-25">
                <a:latin typeface="Times New Roman"/>
                <a:cs typeface="Times New Roman"/>
              </a:rPr>
              <a:t>t</a:t>
            </a:r>
            <a:r>
              <a:rPr dirty="0" sz="1000" spc="-10">
                <a:latin typeface="Times New Roman"/>
                <a:cs typeface="Times New Roman"/>
              </a:rPr>
              <a:t>e</a:t>
            </a:r>
            <a:r>
              <a:rPr dirty="0" sz="1000" spc="20">
                <a:latin typeface="Times New Roman"/>
                <a:cs typeface="Times New Roman"/>
              </a:rPr>
              <a:t>r</a:t>
            </a:r>
            <a:r>
              <a:rPr dirty="0" sz="1000" spc="-25">
                <a:latin typeface="Times New Roman"/>
                <a:cs typeface="Times New Roman"/>
              </a:rPr>
              <a:t>io</a:t>
            </a:r>
            <a:r>
              <a:rPr dirty="0" sz="1000">
                <a:latin typeface="Times New Roman"/>
                <a:cs typeface="Times New Roman"/>
              </a:rPr>
              <a:t>r</a:t>
            </a:r>
            <a:r>
              <a:rPr dirty="0" sz="1000" spc="-55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t</a:t>
            </a:r>
            <a:r>
              <a:rPr dirty="0" sz="1000" spc="-55">
                <a:latin typeface="Times New Roman"/>
                <a:cs typeface="Times New Roman"/>
              </a:rPr>
              <a:t>w</a:t>
            </a:r>
            <a:r>
              <a:rPr dirty="0" sz="1000" spc="-25">
                <a:latin typeface="Times New Roman"/>
                <a:cs typeface="Times New Roman"/>
              </a:rPr>
              <a:t>o</a:t>
            </a:r>
            <a:r>
              <a:rPr dirty="0" sz="1000" spc="-5">
                <a:latin typeface="Times New Roman"/>
                <a:cs typeface="Times New Roman"/>
              </a:rPr>
              <a:t>-</a:t>
            </a:r>
            <a:r>
              <a:rPr dirty="0" sz="1000" spc="-25">
                <a:latin typeface="Times New Roman"/>
                <a:cs typeface="Times New Roman"/>
              </a:rPr>
              <a:t>t</a:t>
            </a:r>
            <a:r>
              <a:rPr dirty="0" sz="1000" spc="30">
                <a:latin typeface="Times New Roman"/>
                <a:cs typeface="Times New Roman"/>
              </a:rPr>
              <a:t>h</a:t>
            </a:r>
            <a:r>
              <a:rPr dirty="0" sz="1000" spc="-25">
                <a:latin typeface="Times New Roman"/>
                <a:cs typeface="Times New Roman"/>
              </a:rPr>
              <a:t>i</a:t>
            </a:r>
            <a:r>
              <a:rPr dirty="0" sz="1000" spc="30">
                <a:latin typeface="Times New Roman"/>
                <a:cs typeface="Times New Roman"/>
              </a:rPr>
              <a:t>r</a:t>
            </a:r>
            <a:r>
              <a:rPr dirty="0" sz="1000">
                <a:latin typeface="Times New Roman"/>
                <a:cs typeface="Times New Roman"/>
              </a:rPr>
              <a:t>d</a:t>
            </a:r>
            <a:r>
              <a:rPr dirty="0" sz="1000" spc="-90">
                <a:latin typeface="Times New Roman"/>
                <a:cs typeface="Times New Roman"/>
              </a:rPr>
              <a:t> </a:t>
            </a:r>
            <a:r>
              <a:rPr dirty="0" sz="1000" spc="-25">
                <a:latin typeface="Times New Roman"/>
                <a:cs typeface="Times New Roman"/>
              </a:rPr>
              <a:t>o</a:t>
            </a:r>
            <a:r>
              <a:rPr dirty="0" sz="1000">
                <a:latin typeface="Times New Roman"/>
                <a:cs typeface="Times New Roman"/>
              </a:rPr>
              <a:t>f</a:t>
            </a:r>
            <a:r>
              <a:rPr dirty="0" sz="1000" spc="-90">
                <a:latin typeface="Times New Roman"/>
                <a:cs typeface="Times New Roman"/>
              </a:rPr>
              <a:t> </a:t>
            </a:r>
            <a:r>
              <a:rPr dirty="0" sz="1000" spc="15">
                <a:latin typeface="Times New Roman"/>
                <a:cs typeface="Times New Roman"/>
              </a:rPr>
              <a:t>t</a:t>
            </a:r>
            <a:r>
              <a:rPr dirty="0" sz="1000" spc="-5">
                <a:latin typeface="Times New Roman"/>
                <a:cs typeface="Times New Roman"/>
              </a:rPr>
              <a:t>h</a:t>
            </a:r>
            <a:r>
              <a:rPr dirty="0" sz="1000">
                <a:latin typeface="Times New Roman"/>
                <a:cs typeface="Times New Roman"/>
              </a:rPr>
              <a:t>e</a:t>
            </a:r>
            <a:r>
              <a:rPr dirty="0" sz="1000" spc="-90">
                <a:latin typeface="Times New Roman"/>
                <a:cs typeface="Times New Roman"/>
              </a:rPr>
              <a:t> </a:t>
            </a:r>
            <a:r>
              <a:rPr dirty="0" sz="1000" spc="-25">
                <a:latin typeface="Times New Roman"/>
                <a:cs typeface="Times New Roman"/>
              </a:rPr>
              <a:t>e</a:t>
            </a:r>
            <a:r>
              <a:rPr dirty="0" sz="1000" spc="-50">
                <a:latin typeface="Times New Roman"/>
                <a:cs typeface="Times New Roman"/>
              </a:rPr>
              <a:t>y</a:t>
            </a:r>
            <a:r>
              <a:rPr dirty="0" sz="1000">
                <a:latin typeface="Times New Roman"/>
                <a:cs typeface="Times New Roman"/>
              </a:rPr>
              <a:t>e</a:t>
            </a:r>
            <a:r>
              <a:rPr dirty="0" sz="1000" spc="-90">
                <a:latin typeface="Times New Roman"/>
                <a:cs typeface="Times New Roman"/>
              </a:rPr>
              <a:t> </a:t>
            </a:r>
            <a:r>
              <a:rPr dirty="0" sz="1000" spc="-25">
                <a:latin typeface="Times New Roman"/>
                <a:cs typeface="Times New Roman"/>
              </a:rPr>
              <a:t>ba</a:t>
            </a:r>
            <a:r>
              <a:rPr dirty="0" sz="1000" spc="5">
                <a:latin typeface="Times New Roman"/>
                <a:cs typeface="Times New Roman"/>
              </a:rPr>
              <a:t>l</a:t>
            </a:r>
            <a:r>
              <a:rPr dirty="0" sz="1000">
                <a:latin typeface="Times New Roman"/>
                <a:cs typeface="Times New Roman"/>
              </a:rPr>
              <a:t>l</a:t>
            </a:r>
            <a:r>
              <a:rPr dirty="0" sz="1000" spc="-90">
                <a:latin typeface="Times New Roman"/>
                <a:cs typeface="Times New Roman"/>
              </a:rPr>
              <a:t> </a:t>
            </a:r>
            <a:r>
              <a:rPr dirty="0" sz="1000" spc="-25">
                <a:latin typeface="Times New Roman"/>
                <a:cs typeface="Times New Roman"/>
              </a:rPr>
              <a:t>bu</a:t>
            </a:r>
            <a:r>
              <a:rPr dirty="0" sz="1000">
                <a:latin typeface="Times New Roman"/>
                <a:cs typeface="Times New Roman"/>
              </a:rPr>
              <a:t>t</a:t>
            </a:r>
            <a:r>
              <a:rPr dirty="0" sz="1000" spc="-40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i</a:t>
            </a:r>
            <a:r>
              <a:rPr dirty="0" sz="1000">
                <a:latin typeface="Times New Roman"/>
                <a:cs typeface="Times New Roman"/>
              </a:rPr>
              <a:t>t</a:t>
            </a:r>
            <a:r>
              <a:rPr dirty="0" sz="1000" spc="-90">
                <a:latin typeface="Times New Roman"/>
                <a:cs typeface="Times New Roman"/>
              </a:rPr>
              <a:t> </a:t>
            </a:r>
            <a:r>
              <a:rPr dirty="0" sz="1000" spc="-25">
                <a:latin typeface="Times New Roman"/>
                <a:cs typeface="Times New Roman"/>
              </a:rPr>
              <a:t>b</a:t>
            </a:r>
            <a:r>
              <a:rPr dirty="0" sz="1000" spc="-5">
                <a:latin typeface="Times New Roman"/>
                <a:cs typeface="Times New Roman"/>
              </a:rPr>
              <a:t>e</a:t>
            </a:r>
            <a:r>
              <a:rPr dirty="0" sz="1000" spc="-40">
                <a:latin typeface="Times New Roman"/>
                <a:cs typeface="Times New Roman"/>
              </a:rPr>
              <a:t>c</a:t>
            </a:r>
            <a:r>
              <a:rPr dirty="0" sz="1000" spc="-20">
                <a:latin typeface="Times New Roman"/>
                <a:cs typeface="Times New Roman"/>
              </a:rPr>
              <a:t>om</a:t>
            </a:r>
            <a:r>
              <a:rPr dirty="0" sz="1000" spc="-10">
                <a:latin typeface="Times New Roman"/>
                <a:cs typeface="Times New Roman"/>
              </a:rPr>
              <a:t>e</a:t>
            </a:r>
            <a:r>
              <a:rPr dirty="0" sz="1000">
                <a:latin typeface="Times New Roman"/>
                <a:cs typeface="Times New Roman"/>
              </a:rPr>
              <a:t>s  </a:t>
            </a:r>
            <a:r>
              <a:rPr dirty="0" sz="1000" spc="5">
                <a:latin typeface="Times New Roman"/>
                <a:cs typeface="Times New Roman"/>
              </a:rPr>
              <a:t>thin</a:t>
            </a:r>
            <a:r>
              <a:rPr dirty="0" sz="1000" spc="-50">
                <a:latin typeface="Times New Roman"/>
                <a:cs typeface="Times New Roman"/>
              </a:rPr>
              <a:t> </a:t>
            </a:r>
            <a:r>
              <a:rPr dirty="0" sz="1000" spc="-5">
                <a:latin typeface="Times New Roman"/>
                <a:cs typeface="Times New Roman"/>
              </a:rPr>
              <a:t>in</a:t>
            </a:r>
            <a:r>
              <a:rPr dirty="0" sz="1000" spc="-45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the</a:t>
            </a:r>
            <a:r>
              <a:rPr dirty="0" sz="1000" spc="-45">
                <a:latin typeface="Times New Roman"/>
                <a:cs typeface="Times New Roman"/>
              </a:rPr>
              <a:t> </a:t>
            </a:r>
            <a:r>
              <a:rPr dirty="0" sz="1000" spc="-5">
                <a:latin typeface="Times New Roman"/>
                <a:cs typeface="Times New Roman"/>
              </a:rPr>
              <a:t>anterior</a:t>
            </a:r>
            <a:r>
              <a:rPr dirty="0" sz="1000" spc="-45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part.</a:t>
            </a:r>
            <a:endParaRPr sz="1000">
              <a:latin typeface="Times New Roman"/>
              <a:cs typeface="Times New Roman"/>
            </a:endParaRPr>
          </a:p>
          <a:p>
            <a:pPr algn="just" marL="299085" marR="11430">
              <a:lnSpc>
                <a:spcPct val="102000"/>
              </a:lnSpc>
            </a:pPr>
            <a:r>
              <a:rPr dirty="0" sz="1000" spc="-5" b="1">
                <a:latin typeface="Times New Roman"/>
                <a:cs typeface="Times New Roman"/>
              </a:rPr>
              <a:t>Reason: </a:t>
            </a:r>
            <a:r>
              <a:rPr dirty="0" sz="1000">
                <a:latin typeface="Times New Roman"/>
                <a:cs typeface="Times New Roman"/>
              </a:rPr>
              <a:t>Choroid </a:t>
            </a:r>
            <a:r>
              <a:rPr dirty="0" sz="1000" spc="-10">
                <a:latin typeface="Times New Roman"/>
                <a:cs typeface="Times New Roman"/>
              </a:rPr>
              <a:t>layer </a:t>
            </a:r>
            <a:r>
              <a:rPr dirty="0" sz="1000">
                <a:latin typeface="Times New Roman"/>
                <a:cs typeface="Times New Roman"/>
              </a:rPr>
              <a:t>lacks </a:t>
            </a:r>
            <a:r>
              <a:rPr dirty="0" sz="1000" spc="-10">
                <a:latin typeface="Times New Roman"/>
                <a:cs typeface="Times New Roman"/>
              </a:rPr>
              <a:t>blood vessels. </a:t>
            </a:r>
            <a:r>
              <a:rPr dirty="0" sz="1000" spc="-5">
                <a:latin typeface="Times New Roman"/>
                <a:cs typeface="Times New Roman"/>
              </a:rPr>
              <a:t>It </a:t>
            </a:r>
            <a:r>
              <a:rPr dirty="0" sz="1000">
                <a:latin typeface="Times New Roman"/>
                <a:cs typeface="Times New Roman"/>
              </a:rPr>
              <a:t> </a:t>
            </a:r>
            <a:r>
              <a:rPr dirty="0" sz="1000" spc="-25">
                <a:latin typeface="Times New Roman"/>
                <a:cs typeface="Times New Roman"/>
              </a:rPr>
              <a:t>fo</a:t>
            </a:r>
            <a:r>
              <a:rPr dirty="0" sz="1000" spc="20">
                <a:latin typeface="Times New Roman"/>
                <a:cs typeface="Times New Roman"/>
              </a:rPr>
              <a:t>r</a:t>
            </a:r>
            <a:r>
              <a:rPr dirty="0" sz="1000" spc="-15">
                <a:latin typeface="Times New Roman"/>
                <a:cs typeface="Times New Roman"/>
              </a:rPr>
              <a:t>m</a:t>
            </a:r>
            <a:r>
              <a:rPr dirty="0" sz="1000">
                <a:latin typeface="Times New Roman"/>
                <a:cs typeface="Times New Roman"/>
              </a:rPr>
              <a:t>s</a:t>
            </a:r>
            <a:r>
              <a:rPr dirty="0" sz="1000" spc="-70">
                <a:latin typeface="Times New Roman"/>
                <a:cs typeface="Times New Roman"/>
              </a:rPr>
              <a:t> </a:t>
            </a:r>
            <a:r>
              <a:rPr dirty="0" sz="1000" spc="-20">
                <a:latin typeface="Times New Roman"/>
                <a:cs typeface="Times New Roman"/>
              </a:rPr>
              <a:t>c</a:t>
            </a:r>
            <a:r>
              <a:rPr dirty="0" sz="1000" spc="5">
                <a:latin typeface="Times New Roman"/>
                <a:cs typeface="Times New Roman"/>
              </a:rPr>
              <a:t>il</a:t>
            </a:r>
            <a:r>
              <a:rPr dirty="0" sz="1000" spc="-20">
                <a:latin typeface="Times New Roman"/>
                <a:cs typeface="Times New Roman"/>
              </a:rPr>
              <a:t>i</a:t>
            </a:r>
            <a:r>
              <a:rPr dirty="0" sz="1000" spc="5">
                <a:latin typeface="Times New Roman"/>
                <a:cs typeface="Times New Roman"/>
              </a:rPr>
              <a:t>a</a:t>
            </a:r>
            <a:r>
              <a:rPr dirty="0" sz="1000" spc="20">
                <a:latin typeface="Times New Roman"/>
                <a:cs typeface="Times New Roman"/>
              </a:rPr>
              <a:t>r</a:t>
            </a:r>
            <a:r>
              <a:rPr dirty="0" sz="1000">
                <a:latin typeface="Times New Roman"/>
                <a:cs typeface="Times New Roman"/>
              </a:rPr>
              <a:t>y</a:t>
            </a:r>
            <a:r>
              <a:rPr dirty="0" sz="1000" spc="-110">
                <a:latin typeface="Times New Roman"/>
                <a:cs typeface="Times New Roman"/>
              </a:rPr>
              <a:t> </a:t>
            </a:r>
            <a:r>
              <a:rPr dirty="0" sz="1000" spc="-25">
                <a:latin typeface="Times New Roman"/>
                <a:cs typeface="Times New Roman"/>
              </a:rPr>
              <a:t>b</a:t>
            </a:r>
            <a:r>
              <a:rPr dirty="0" sz="1000" spc="-50">
                <a:latin typeface="Times New Roman"/>
                <a:cs typeface="Times New Roman"/>
              </a:rPr>
              <a:t>o</a:t>
            </a:r>
            <a:r>
              <a:rPr dirty="0" sz="1000" spc="5">
                <a:latin typeface="Times New Roman"/>
                <a:cs typeface="Times New Roman"/>
              </a:rPr>
              <a:t>d</a:t>
            </a:r>
            <a:r>
              <a:rPr dirty="0" sz="1000">
                <a:latin typeface="Times New Roman"/>
                <a:cs typeface="Times New Roman"/>
              </a:rPr>
              <a:t>y</a:t>
            </a:r>
            <a:r>
              <a:rPr dirty="0" sz="1000" spc="-90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i</a:t>
            </a:r>
            <a:r>
              <a:rPr dirty="0" sz="1000">
                <a:latin typeface="Times New Roman"/>
                <a:cs typeface="Times New Roman"/>
              </a:rPr>
              <a:t>n</a:t>
            </a:r>
            <a:r>
              <a:rPr dirty="0" sz="1000" spc="-50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th</a:t>
            </a:r>
            <a:r>
              <a:rPr dirty="0" sz="1000">
                <a:latin typeface="Times New Roman"/>
                <a:cs typeface="Times New Roman"/>
              </a:rPr>
              <a:t>e</a:t>
            </a:r>
            <a:r>
              <a:rPr dirty="0" sz="1000" spc="-50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a</a:t>
            </a:r>
            <a:r>
              <a:rPr dirty="0" sz="1000" spc="-15">
                <a:latin typeface="Times New Roman"/>
                <a:cs typeface="Times New Roman"/>
              </a:rPr>
              <a:t>n</a:t>
            </a:r>
            <a:r>
              <a:rPr dirty="0" sz="1000" spc="5">
                <a:latin typeface="Times New Roman"/>
                <a:cs typeface="Times New Roman"/>
              </a:rPr>
              <a:t>t</a:t>
            </a:r>
            <a:r>
              <a:rPr dirty="0" sz="1000" spc="-20">
                <a:latin typeface="Times New Roman"/>
                <a:cs typeface="Times New Roman"/>
              </a:rPr>
              <a:t>e</a:t>
            </a:r>
            <a:r>
              <a:rPr dirty="0" sz="1000" spc="20">
                <a:latin typeface="Times New Roman"/>
                <a:cs typeface="Times New Roman"/>
              </a:rPr>
              <a:t>r</a:t>
            </a:r>
            <a:r>
              <a:rPr dirty="0" sz="1000" spc="5">
                <a:latin typeface="Times New Roman"/>
                <a:cs typeface="Times New Roman"/>
              </a:rPr>
              <a:t>i</a:t>
            </a:r>
            <a:r>
              <a:rPr dirty="0" sz="1000" spc="-25">
                <a:latin typeface="Times New Roman"/>
                <a:cs typeface="Times New Roman"/>
              </a:rPr>
              <a:t>o</a:t>
            </a:r>
            <a:r>
              <a:rPr dirty="0" sz="1000">
                <a:latin typeface="Times New Roman"/>
                <a:cs typeface="Times New Roman"/>
              </a:rPr>
              <a:t>r</a:t>
            </a:r>
            <a:r>
              <a:rPr dirty="0" sz="1000" spc="-55">
                <a:latin typeface="Times New Roman"/>
                <a:cs typeface="Times New Roman"/>
              </a:rPr>
              <a:t> </a:t>
            </a:r>
            <a:r>
              <a:rPr dirty="0" sz="1000" spc="-10">
                <a:latin typeface="Times New Roman"/>
                <a:cs typeface="Times New Roman"/>
              </a:rPr>
              <a:t>p</a:t>
            </a:r>
            <a:r>
              <a:rPr dirty="0" sz="1000" spc="5">
                <a:latin typeface="Times New Roman"/>
                <a:cs typeface="Times New Roman"/>
              </a:rPr>
              <a:t>a</a:t>
            </a:r>
            <a:r>
              <a:rPr dirty="0" sz="1000" spc="20">
                <a:latin typeface="Times New Roman"/>
                <a:cs typeface="Times New Roman"/>
              </a:rPr>
              <a:t>r</a:t>
            </a:r>
            <a:r>
              <a:rPr dirty="0" sz="1000">
                <a:latin typeface="Times New Roman"/>
                <a:cs typeface="Times New Roman"/>
              </a:rPr>
              <a:t>t</a:t>
            </a:r>
            <a:r>
              <a:rPr dirty="0" sz="1000" spc="-50">
                <a:latin typeface="Times New Roman"/>
                <a:cs typeface="Times New Roman"/>
              </a:rPr>
              <a:t> </a:t>
            </a:r>
            <a:r>
              <a:rPr dirty="0" sz="1000" spc="-25">
                <a:latin typeface="Times New Roman"/>
                <a:cs typeface="Times New Roman"/>
              </a:rPr>
              <a:t>o</a:t>
            </a:r>
            <a:r>
              <a:rPr dirty="0" sz="1000">
                <a:latin typeface="Times New Roman"/>
                <a:cs typeface="Times New Roman"/>
              </a:rPr>
              <a:t>f</a:t>
            </a:r>
            <a:r>
              <a:rPr dirty="0" sz="1000" spc="-85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t</a:t>
            </a:r>
            <a:r>
              <a:rPr dirty="0" sz="1000" spc="20">
                <a:latin typeface="Times New Roman"/>
                <a:cs typeface="Times New Roman"/>
              </a:rPr>
              <a:t>h</a:t>
            </a:r>
            <a:r>
              <a:rPr dirty="0" sz="1000">
                <a:latin typeface="Times New Roman"/>
                <a:cs typeface="Times New Roman"/>
              </a:rPr>
              <a:t>e</a:t>
            </a:r>
            <a:r>
              <a:rPr dirty="0" sz="1000" spc="-100">
                <a:latin typeface="Times New Roman"/>
                <a:cs typeface="Times New Roman"/>
              </a:rPr>
              <a:t> </a:t>
            </a:r>
            <a:r>
              <a:rPr dirty="0" sz="1000" spc="-20">
                <a:latin typeface="Times New Roman"/>
                <a:cs typeface="Times New Roman"/>
              </a:rPr>
              <a:t>e</a:t>
            </a:r>
            <a:r>
              <a:rPr dirty="0" sz="1000" spc="-50">
                <a:latin typeface="Times New Roman"/>
                <a:cs typeface="Times New Roman"/>
              </a:rPr>
              <a:t>y</a:t>
            </a:r>
            <a:r>
              <a:rPr dirty="0" sz="1000">
                <a:latin typeface="Times New Roman"/>
                <a:cs typeface="Times New Roman"/>
              </a:rPr>
              <a:t>e  </a:t>
            </a:r>
            <a:r>
              <a:rPr dirty="0" sz="1000" spc="-30">
                <a:latin typeface="Times New Roman"/>
                <a:cs typeface="Times New Roman"/>
              </a:rPr>
              <a:t>ball.</a:t>
            </a:r>
            <a:endParaRPr sz="1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146035" y="1139951"/>
            <a:ext cx="314325" cy="274320"/>
            <a:chOff x="1146035" y="1139951"/>
            <a:chExt cx="314325" cy="274320"/>
          </a:xfrm>
        </p:grpSpPr>
        <p:sp>
          <p:nvSpPr>
            <p:cNvPr id="3" name="object 3"/>
            <p:cNvSpPr/>
            <p:nvPr/>
          </p:nvSpPr>
          <p:spPr>
            <a:xfrm>
              <a:off x="1146022" y="1139951"/>
              <a:ext cx="295910" cy="253365"/>
            </a:xfrm>
            <a:custGeom>
              <a:avLst/>
              <a:gdLst/>
              <a:ahLst/>
              <a:cxnLst/>
              <a:rect l="l" t="t" r="r" b="b"/>
              <a:pathLst>
                <a:path w="295909" h="253365">
                  <a:moveTo>
                    <a:pt x="295656" y="0"/>
                  </a:moveTo>
                  <a:lnTo>
                    <a:pt x="0" y="0"/>
                  </a:lnTo>
                  <a:lnTo>
                    <a:pt x="0" y="252971"/>
                  </a:lnTo>
                  <a:lnTo>
                    <a:pt x="295656" y="252971"/>
                  </a:lnTo>
                  <a:lnTo>
                    <a:pt x="295656" y="228600"/>
                  </a:lnTo>
                  <a:lnTo>
                    <a:pt x="29565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182611" y="1179576"/>
              <a:ext cx="256540" cy="216535"/>
            </a:xfrm>
            <a:custGeom>
              <a:avLst/>
              <a:gdLst/>
              <a:ahLst/>
              <a:cxnLst/>
              <a:rect l="l" t="t" r="r" b="b"/>
              <a:pathLst>
                <a:path w="256540" h="216534">
                  <a:moveTo>
                    <a:pt x="256031" y="0"/>
                  </a:moveTo>
                  <a:lnTo>
                    <a:pt x="0" y="0"/>
                  </a:lnTo>
                  <a:lnTo>
                    <a:pt x="0" y="216395"/>
                  </a:lnTo>
                  <a:lnTo>
                    <a:pt x="256031" y="216395"/>
                  </a:lnTo>
                  <a:lnTo>
                    <a:pt x="256031" y="0"/>
                  </a:lnTo>
                  <a:close/>
                </a:path>
              </a:pathLst>
            </a:custGeom>
            <a:solidFill>
              <a:srgbClr val="4B4B4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164323" y="1161300"/>
              <a:ext cx="295910" cy="253365"/>
            </a:xfrm>
            <a:custGeom>
              <a:avLst/>
              <a:gdLst/>
              <a:ahLst/>
              <a:cxnLst/>
              <a:rect l="l" t="t" r="r" b="b"/>
              <a:pathLst>
                <a:path w="295909" h="253365">
                  <a:moveTo>
                    <a:pt x="295656" y="0"/>
                  </a:moveTo>
                  <a:lnTo>
                    <a:pt x="0" y="0"/>
                  </a:lnTo>
                  <a:lnTo>
                    <a:pt x="0" y="252971"/>
                  </a:lnTo>
                  <a:lnTo>
                    <a:pt x="295656" y="252971"/>
                  </a:lnTo>
                  <a:lnTo>
                    <a:pt x="295656" y="228600"/>
                  </a:lnTo>
                  <a:lnTo>
                    <a:pt x="24396" y="228600"/>
                  </a:lnTo>
                  <a:lnTo>
                    <a:pt x="24396" y="24371"/>
                  </a:lnTo>
                  <a:lnTo>
                    <a:pt x="292732" y="24371"/>
                  </a:lnTo>
                  <a:lnTo>
                    <a:pt x="295656" y="0"/>
                  </a:lnTo>
                  <a:close/>
                </a:path>
                <a:path w="295909" h="253365">
                  <a:moveTo>
                    <a:pt x="292732" y="24371"/>
                  </a:moveTo>
                  <a:lnTo>
                    <a:pt x="268236" y="24371"/>
                  </a:lnTo>
                  <a:lnTo>
                    <a:pt x="268236" y="228600"/>
                  </a:lnTo>
                  <a:lnTo>
                    <a:pt x="292732" y="24371"/>
                  </a:lnTo>
                  <a:close/>
                </a:path>
                <a:path w="295909" h="253365">
                  <a:moveTo>
                    <a:pt x="295656" y="0"/>
                  </a:moveTo>
                  <a:lnTo>
                    <a:pt x="268236" y="228600"/>
                  </a:lnTo>
                  <a:lnTo>
                    <a:pt x="295656" y="228600"/>
                  </a:lnTo>
                  <a:lnTo>
                    <a:pt x="29565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1182611" y="1179575"/>
            <a:ext cx="256540" cy="216535"/>
          </a:xfrm>
          <a:prstGeom prst="rect">
            <a:avLst/>
          </a:prstGeom>
        </p:spPr>
        <p:txBody>
          <a:bodyPr wrap="square" lIns="0" tIns="29209" rIns="0" bIns="0" rtlCol="0" vert="horz">
            <a:spAutoFit/>
          </a:bodyPr>
          <a:lstStyle/>
          <a:p>
            <a:pPr marL="39370">
              <a:lnSpc>
                <a:spcPct val="100000"/>
              </a:lnSpc>
              <a:spcBef>
                <a:spcPts val="229"/>
              </a:spcBef>
            </a:pPr>
            <a:r>
              <a:rPr dirty="0" sz="850" spc="50" b="1">
                <a:solidFill>
                  <a:srgbClr val="FFFFFF"/>
                </a:solidFill>
                <a:latin typeface="Palatino Linotype"/>
                <a:cs typeface="Palatino Linotype"/>
              </a:rPr>
              <a:t>144</a:t>
            </a:r>
            <a:endParaRPr sz="850">
              <a:latin typeface="Palatino Linotype"/>
              <a:cs typeface="Palatino Linotyp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733010" y="1191247"/>
            <a:ext cx="1910714" cy="1790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00" b="1" i="1">
                <a:latin typeface="Palatino Linotype"/>
                <a:cs typeface="Palatino Linotype"/>
              </a:rPr>
              <a:t>Assertion</a:t>
            </a:r>
            <a:r>
              <a:rPr dirty="0" sz="1000" spc="-40" b="1" i="1">
                <a:latin typeface="Palatino Linotype"/>
                <a:cs typeface="Palatino Linotype"/>
              </a:rPr>
              <a:t> </a:t>
            </a:r>
            <a:r>
              <a:rPr dirty="0" sz="1000" spc="5" b="1" i="1">
                <a:latin typeface="Palatino Linotype"/>
                <a:cs typeface="Palatino Linotype"/>
              </a:rPr>
              <a:t>Reason</a:t>
            </a:r>
            <a:r>
              <a:rPr dirty="0" sz="1000" spc="-50" b="1" i="1">
                <a:latin typeface="Palatino Linotype"/>
                <a:cs typeface="Palatino Linotype"/>
              </a:rPr>
              <a:t> </a:t>
            </a:r>
            <a:r>
              <a:rPr dirty="0" sz="1000" spc="5" b="1" i="1">
                <a:latin typeface="Palatino Linotype"/>
                <a:cs typeface="Palatino Linotype"/>
              </a:rPr>
              <a:t>Question</a:t>
            </a:r>
            <a:r>
              <a:rPr dirty="0" sz="1000" spc="-40" b="1" i="1">
                <a:latin typeface="Palatino Linotype"/>
                <a:cs typeface="Palatino Linotype"/>
              </a:rPr>
              <a:t> </a:t>
            </a:r>
            <a:r>
              <a:rPr dirty="0" sz="1000" b="1" i="1">
                <a:latin typeface="Palatino Linotype"/>
                <a:cs typeface="Palatino Linotype"/>
              </a:rPr>
              <a:t>Bank</a:t>
            </a:r>
            <a:endParaRPr sz="1000">
              <a:latin typeface="Palatino Linotype"/>
              <a:cs typeface="Palatino Linotype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438655" y="1289303"/>
            <a:ext cx="3267710" cy="24765"/>
          </a:xfrm>
          <a:custGeom>
            <a:avLst/>
            <a:gdLst/>
            <a:ahLst/>
            <a:cxnLst/>
            <a:rect l="l" t="t" r="r" b="b"/>
            <a:pathLst>
              <a:path w="3267710" h="24765">
                <a:moveTo>
                  <a:pt x="3267443" y="0"/>
                </a:moveTo>
                <a:lnTo>
                  <a:pt x="0" y="0"/>
                </a:lnTo>
                <a:lnTo>
                  <a:pt x="0" y="24383"/>
                </a:lnTo>
                <a:lnTo>
                  <a:pt x="3267443" y="24383"/>
                </a:lnTo>
                <a:lnTo>
                  <a:pt x="3267443" y="0"/>
                </a:lnTo>
                <a:close/>
              </a:path>
            </a:pathLst>
          </a:custGeom>
          <a:solidFill>
            <a:srgbClr val="4B4B4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1130287" y="1463763"/>
            <a:ext cx="2689225" cy="448183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301625" marR="15875" indent="-289560">
              <a:lnSpc>
                <a:spcPct val="108000"/>
              </a:lnSpc>
              <a:spcBef>
                <a:spcPts val="95"/>
              </a:spcBef>
            </a:pPr>
            <a:r>
              <a:rPr dirty="0" sz="1000" b="1">
                <a:latin typeface="Times New Roman"/>
                <a:cs typeface="Times New Roman"/>
              </a:rPr>
              <a:t>39.  </a:t>
            </a:r>
            <a:r>
              <a:rPr dirty="0" sz="1000" spc="5" b="1">
                <a:latin typeface="Times New Roman"/>
                <a:cs typeface="Times New Roman"/>
              </a:rPr>
              <a:t> </a:t>
            </a:r>
            <a:r>
              <a:rPr dirty="0" sz="1000" b="1">
                <a:latin typeface="Times New Roman"/>
                <a:cs typeface="Times New Roman"/>
              </a:rPr>
              <a:t>Assertion: </a:t>
            </a:r>
            <a:r>
              <a:rPr dirty="0" sz="1000" spc="-5">
                <a:latin typeface="Times New Roman"/>
                <a:cs typeface="Times New Roman"/>
              </a:rPr>
              <a:t>When </a:t>
            </a:r>
            <a:r>
              <a:rPr dirty="0" sz="1000" spc="5">
                <a:latin typeface="Times New Roman"/>
                <a:cs typeface="Times New Roman"/>
              </a:rPr>
              <a:t>all </a:t>
            </a:r>
            <a:r>
              <a:rPr dirty="0" sz="1000" spc="10">
                <a:latin typeface="Times New Roman"/>
                <a:cs typeface="Times New Roman"/>
              </a:rPr>
              <a:t>the </a:t>
            </a:r>
            <a:r>
              <a:rPr dirty="0" sz="1000" spc="5">
                <a:latin typeface="Times New Roman"/>
                <a:cs typeface="Times New Roman"/>
              </a:rPr>
              <a:t>three </a:t>
            </a:r>
            <a:r>
              <a:rPr dirty="0" sz="1000" spc="-15">
                <a:latin typeface="Times New Roman"/>
                <a:cs typeface="Times New Roman"/>
              </a:rPr>
              <a:t>types </a:t>
            </a:r>
            <a:r>
              <a:rPr dirty="0" sz="1000" spc="-10">
                <a:latin typeface="Times New Roman"/>
                <a:cs typeface="Times New Roman"/>
              </a:rPr>
              <a:t>of </a:t>
            </a:r>
            <a:r>
              <a:rPr dirty="0" sz="1000" spc="-15">
                <a:latin typeface="Times New Roman"/>
                <a:cs typeface="Times New Roman"/>
              </a:rPr>
              <a:t>cones </a:t>
            </a:r>
            <a:r>
              <a:rPr dirty="0" sz="1000" spc="-10">
                <a:latin typeface="Times New Roman"/>
                <a:cs typeface="Times New Roman"/>
              </a:rPr>
              <a:t> </a:t>
            </a:r>
            <a:r>
              <a:rPr dirty="0" sz="1000" spc="10">
                <a:latin typeface="Times New Roman"/>
                <a:cs typeface="Times New Roman"/>
              </a:rPr>
              <a:t>are </a:t>
            </a:r>
            <a:r>
              <a:rPr dirty="0" sz="1000">
                <a:latin typeface="Times New Roman"/>
                <a:cs typeface="Times New Roman"/>
              </a:rPr>
              <a:t>stimulated </a:t>
            </a:r>
            <a:r>
              <a:rPr dirty="0" sz="1000" spc="-15">
                <a:latin typeface="Times New Roman"/>
                <a:cs typeface="Times New Roman"/>
              </a:rPr>
              <a:t>equally, </a:t>
            </a:r>
            <a:r>
              <a:rPr dirty="0" sz="1000">
                <a:latin typeface="Times New Roman"/>
                <a:cs typeface="Times New Roman"/>
              </a:rPr>
              <a:t>a mosaic </a:t>
            </a:r>
            <a:r>
              <a:rPr dirty="0" sz="1000" spc="-10">
                <a:latin typeface="Times New Roman"/>
                <a:cs typeface="Times New Roman"/>
              </a:rPr>
              <a:t>of </a:t>
            </a:r>
            <a:r>
              <a:rPr dirty="0" sz="1000">
                <a:latin typeface="Times New Roman"/>
                <a:cs typeface="Times New Roman"/>
              </a:rPr>
              <a:t>red, green </a:t>
            </a:r>
            <a:r>
              <a:rPr dirty="0" sz="1000" spc="5">
                <a:latin typeface="Times New Roman"/>
                <a:cs typeface="Times New Roman"/>
              </a:rPr>
              <a:t> </a:t>
            </a:r>
            <a:r>
              <a:rPr dirty="0" sz="1000" spc="10">
                <a:latin typeface="Times New Roman"/>
                <a:cs typeface="Times New Roman"/>
              </a:rPr>
              <a:t>and</a:t>
            </a:r>
            <a:r>
              <a:rPr dirty="0" sz="1000" spc="-10">
                <a:latin typeface="Times New Roman"/>
                <a:cs typeface="Times New Roman"/>
              </a:rPr>
              <a:t> blue</a:t>
            </a:r>
            <a:r>
              <a:rPr dirty="0" sz="1000" spc="-5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lights</a:t>
            </a:r>
            <a:r>
              <a:rPr dirty="0" sz="1000" spc="10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is</a:t>
            </a:r>
            <a:r>
              <a:rPr dirty="0" sz="1000" spc="-5">
                <a:latin typeface="Times New Roman"/>
                <a:cs typeface="Times New Roman"/>
              </a:rPr>
              <a:t> produced.</a:t>
            </a:r>
            <a:endParaRPr sz="1000">
              <a:latin typeface="Times New Roman"/>
              <a:cs typeface="Times New Roman"/>
            </a:endParaRPr>
          </a:p>
          <a:p>
            <a:pPr algn="just" marL="301625" marR="19050">
              <a:lnSpc>
                <a:spcPct val="108000"/>
              </a:lnSpc>
            </a:pPr>
            <a:r>
              <a:rPr dirty="0" sz="1000" spc="-15" b="1">
                <a:latin typeface="Times New Roman"/>
                <a:cs typeface="Times New Roman"/>
              </a:rPr>
              <a:t>Reason:</a:t>
            </a:r>
            <a:r>
              <a:rPr dirty="0" sz="1000" spc="-70" b="1">
                <a:latin typeface="Times New Roman"/>
                <a:cs typeface="Times New Roman"/>
              </a:rPr>
              <a:t> </a:t>
            </a:r>
            <a:r>
              <a:rPr dirty="0" sz="1000" spc="-15">
                <a:latin typeface="Times New Roman"/>
                <a:cs typeface="Times New Roman"/>
              </a:rPr>
              <a:t>Twilight</a:t>
            </a:r>
            <a:r>
              <a:rPr dirty="0" sz="1000" spc="-50">
                <a:latin typeface="Times New Roman"/>
                <a:cs typeface="Times New Roman"/>
              </a:rPr>
              <a:t> </a:t>
            </a:r>
            <a:r>
              <a:rPr dirty="0" sz="1000" spc="-10">
                <a:latin typeface="Times New Roman"/>
                <a:cs typeface="Times New Roman"/>
              </a:rPr>
              <a:t>or</a:t>
            </a:r>
            <a:r>
              <a:rPr dirty="0" sz="1000" spc="-55">
                <a:latin typeface="Times New Roman"/>
                <a:cs typeface="Times New Roman"/>
              </a:rPr>
              <a:t> </a:t>
            </a:r>
            <a:r>
              <a:rPr dirty="0" sz="1000" spc="-15">
                <a:latin typeface="Times New Roman"/>
                <a:cs typeface="Times New Roman"/>
              </a:rPr>
              <a:t>scotopic</a:t>
            </a:r>
            <a:r>
              <a:rPr dirty="0" sz="1000" spc="-90">
                <a:latin typeface="Times New Roman"/>
                <a:cs typeface="Times New Roman"/>
              </a:rPr>
              <a:t> </a:t>
            </a:r>
            <a:r>
              <a:rPr dirty="0" sz="1000" spc="-20">
                <a:latin typeface="Times New Roman"/>
                <a:cs typeface="Times New Roman"/>
              </a:rPr>
              <a:t>vision</a:t>
            </a:r>
            <a:r>
              <a:rPr dirty="0" sz="1000" spc="-10">
                <a:latin typeface="Times New Roman"/>
                <a:cs typeface="Times New Roman"/>
              </a:rPr>
              <a:t> is</a:t>
            </a:r>
            <a:r>
              <a:rPr dirty="0" sz="1000" spc="-55">
                <a:latin typeface="Times New Roman"/>
                <a:cs typeface="Times New Roman"/>
              </a:rPr>
              <a:t> </a:t>
            </a:r>
            <a:r>
              <a:rPr dirty="0" sz="1000" spc="-20">
                <a:latin typeface="Times New Roman"/>
                <a:cs typeface="Times New Roman"/>
              </a:rPr>
              <a:t>produced </a:t>
            </a:r>
            <a:r>
              <a:rPr dirty="0" sz="1000" spc="-240">
                <a:latin typeface="Times New Roman"/>
                <a:cs typeface="Times New Roman"/>
              </a:rPr>
              <a:t> </a:t>
            </a:r>
            <a:r>
              <a:rPr dirty="0" sz="1000" spc="-10">
                <a:latin typeface="Times New Roman"/>
                <a:cs typeface="Times New Roman"/>
              </a:rPr>
              <a:t>by</a:t>
            </a:r>
            <a:r>
              <a:rPr dirty="0" sz="1000" spc="125">
                <a:latin typeface="Times New Roman"/>
                <a:cs typeface="Times New Roman"/>
              </a:rPr>
              <a:t> </a:t>
            </a:r>
            <a:r>
              <a:rPr dirty="0" sz="1000" spc="-5">
                <a:latin typeface="Times New Roman"/>
                <a:cs typeface="Times New Roman"/>
              </a:rPr>
              <a:t>cones.</a:t>
            </a:r>
            <a:endParaRPr sz="1000">
              <a:latin typeface="Times New Roman"/>
              <a:cs typeface="Times New Roman"/>
            </a:endParaRPr>
          </a:p>
          <a:p>
            <a:pPr algn="just" marL="301625" marR="10795" indent="-289560">
              <a:lnSpc>
                <a:spcPct val="108000"/>
              </a:lnSpc>
              <a:spcBef>
                <a:spcPts val="25"/>
              </a:spcBef>
              <a:buAutoNum type="arabicPeriod" startAt="41"/>
              <a:tabLst>
                <a:tab pos="302260" algn="l"/>
              </a:tabLst>
            </a:pPr>
            <a:r>
              <a:rPr dirty="0" sz="1000" b="1">
                <a:latin typeface="Times New Roman"/>
                <a:cs typeface="Times New Roman"/>
              </a:rPr>
              <a:t>A</a:t>
            </a:r>
            <a:r>
              <a:rPr dirty="0" sz="1000" spc="-20" b="1">
                <a:latin typeface="Times New Roman"/>
                <a:cs typeface="Times New Roman"/>
              </a:rPr>
              <a:t>s</a:t>
            </a:r>
            <a:r>
              <a:rPr dirty="0" sz="1000" spc="-5" b="1">
                <a:latin typeface="Times New Roman"/>
                <a:cs typeface="Times New Roman"/>
              </a:rPr>
              <a:t>ser</a:t>
            </a:r>
            <a:r>
              <a:rPr dirty="0" sz="1000" spc="-20" b="1">
                <a:latin typeface="Times New Roman"/>
                <a:cs typeface="Times New Roman"/>
              </a:rPr>
              <a:t>t</a:t>
            </a:r>
            <a:r>
              <a:rPr dirty="0" sz="1000" b="1">
                <a:latin typeface="Times New Roman"/>
                <a:cs typeface="Times New Roman"/>
              </a:rPr>
              <a:t>i</a:t>
            </a:r>
            <a:r>
              <a:rPr dirty="0" sz="1000" spc="-20" b="1">
                <a:latin typeface="Times New Roman"/>
                <a:cs typeface="Times New Roman"/>
              </a:rPr>
              <a:t>o</a:t>
            </a:r>
            <a:r>
              <a:rPr dirty="0" sz="1000" spc="-5" b="1">
                <a:latin typeface="Times New Roman"/>
                <a:cs typeface="Times New Roman"/>
              </a:rPr>
              <a:t>n</a:t>
            </a:r>
            <a:r>
              <a:rPr dirty="0" sz="1000" b="1">
                <a:latin typeface="Times New Roman"/>
                <a:cs typeface="Times New Roman"/>
              </a:rPr>
              <a:t>:</a:t>
            </a:r>
            <a:r>
              <a:rPr dirty="0" sz="1000" spc="-45" b="1">
                <a:latin typeface="Times New Roman"/>
                <a:cs typeface="Times New Roman"/>
              </a:rPr>
              <a:t> </a:t>
            </a:r>
            <a:r>
              <a:rPr dirty="0" sz="1000" spc="-10">
                <a:latin typeface="Times New Roman"/>
                <a:cs typeface="Times New Roman"/>
              </a:rPr>
              <a:t>Spa</a:t>
            </a:r>
            <a:r>
              <a:rPr dirty="0" sz="1000" spc="20">
                <a:latin typeface="Times New Roman"/>
                <a:cs typeface="Times New Roman"/>
              </a:rPr>
              <a:t>rr</a:t>
            </a:r>
            <a:r>
              <a:rPr dirty="0" sz="1000" spc="-25">
                <a:latin typeface="Times New Roman"/>
                <a:cs typeface="Times New Roman"/>
              </a:rPr>
              <a:t>o</a:t>
            </a:r>
            <a:r>
              <a:rPr dirty="0" sz="1000" spc="-30">
                <a:latin typeface="Times New Roman"/>
                <a:cs typeface="Times New Roman"/>
              </a:rPr>
              <a:t>w</a:t>
            </a:r>
            <a:r>
              <a:rPr dirty="0" sz="1000">
                <a:latin typeface="Times New Roman"/>
                <a:cs typeface="Times New Roman"/>
              </a:rPr>
              <a:t>s</a:t>
            </a:r>
            <a:r>
              <a:rPr dirty="0" sz="1000" spc="-95">
                <a:latin typeface="Times New Roman"/>
                <a:cs typeface="Times New Roman"/>
              </a:rPr>
              <a:t> </a:t>
            </a:r>
            <a:r>
              <a:rPr dirty="0" sz="1000" spc="-10">
                <a:latin typeface="Times New Roman"/>
                <a:cs typeface="Times New Roman"/>
              </a:rPr>
              <a:t>posse</a:t>
            </a:r>
            <a:r>
              <a:rPr dirty="0" sz="1000" spc="-50">
                <a:latin typeface="Times New Roman"/>
                <a:cs typeface="Times New Roman"/>
              </a:rPr>
              <a:t>s</a:t>
            </a:r>
            <a:r>
              <a:rPr dirty="0" sz="1000">
                <a:latin typeface="Times New Roman"/>
                <a:cs typeface="Times New Roman"/>
              </a:rPr>
              <a:t>s</a:t>
            </a:r>
            <a:r>
              <a:rPr dirty="0" sz="1000" spc="-75">
                <a:latin typeface="Times New Roman"/>
                <a:cs typeface="Times New Roman"/>
              </a:rPr>
              <a:t> </a:t>
            </a:r>
            <a:r>
              <a:rPr dirty="0" sz="1000" spc="-10">
                <a:latin typeface="Times New Roman"/>
                <a:cs typeface="Times New Roman"/>
              </a:rPr>
              <a:t>po</a:t>
            </a:r>
            <a:r>
              <a:rPr dirty="0" sz="1000" spc="-50">
                <a:latin typeface="Times New Roman"/>
                <a:cs typeface="Times New Roman"/>
              </a:rPr>
              <a:t>o</a:t>
            </a:r>
            <a:r>
              <a:rPr dirty="0" sz="1000">
                <a:latin typeface="Times New Roman"/>
                <a:cs typeface="Times New Roman"/>
              </a:rPr>
              <a:t>r</a:t>
            </a:r>
            <a:r>
              <a:rPr dirty="0" sz="1000" spc="-35">
                <a:latin typeface="Times New Roman"/>
                <a:cs typeface="Times New Roman"/>
              </a:rPr>
              <a:t> </a:t>
            </a:r>
            <a:r>
              <a:rPr dirty="0" sz="1000" spc="20">
                <a:latin typeface="Times New Roman"/>
                <a:cs typeface="Times New Roman"/>
              </a:rPr>
              <a:t>n</a:t>
            </a:r>
            <a:r>
              <a:rPr dirty="0" sz="1000" spc="5">
                <a:latin typeface="Times New Roman"/>
                <a:cs typeface="Times New Roman"/>
              </a:rPr>
              <a:t>i</a:t>
            </a:r>
            <a:r>
              <a:rPr dirty="0" sz="1000" spc="-10">
                <a:latin typeface="Times New Roman"/>
                <a:cs typeface="Times New Roman"/>
              </a:rPr>
              <a:t>g</a:t>
            </a:r>
            <a:r>
              <a:rPr dirty="0" sz="1000" spc="5">
                <a:latin typeface="Times New Roman"/>
                <a:cs typeface="Times New Roman"/>
              </a:rPr>
              <a:t>h</a:t>
            </a:r>
            <a:r>
              <a:rPr dirty="0" sz="1000">
                <a:latin typeface="Times New Roman"/>
                <a:cs typeface="Times New Roman"/>
              </a:rPr>
              <a:t>t</a:t>
            </a:r>
            <a:r>
              <a:rPr dirty="0" sz="1000" spc="-55">
                <a:latin typeface="Times New Roman"/>
                <a:cs typeface="Times New Roman"/>
              </a:rPr>
              <a:t> </a:t>
            </a:r>
            <a:r>
              <a:rPr dirty="0" sz="1000" spc="-25">
                <a:latin typeface="Times New Roman"/>
                <a:cs typeface="Times New Roman"/>
              </a:rPr>
              <a:t>v</a:t>
            </a:r>
            <a:r>
              <a:rPr dirty="0" sz="1000" spc="5">
                <a:latin typeface="Times New Roman"/>
                <a:cs typeface="Times New Roman"/>
              </a:rPr>
              <a:t>i</a:t>
            </a:r>
            <a:r>
              <a:rPr dirty="0" sz="1000" spc="-10">
                <a:latin typeface="Times New Roman"/>
                <a:cs typeface="Times New Roman"/>
              </a:rPr>
              <a:t>si</a:t>
            </a:r>
            <a:r>
              <a:rPr dirty="0" sz="1000" spc="-35">
                <a:latin typeface="Times New Roman"/>
                <a:cs typeface="Times New Roman"/>
              </a:rPr>
              <a:t>o</a:t>
            </a:r>
            <a:r>
              <a:rPr dirty="0" sz="1000" spc="20">
                <a:latin typeface="Times New Roman"/>
                <a:cs typeface="Times New Roman"/>
              </a:rPr>
              <a:t>n</a:t>
            </a:r>
            <a:r>
              <a:rPr dirty="0" sz="1000">
                <a:latin typeface="Times New Roman"/>
                <a:cs typeface="Times New Roman"/>
              </a:rPr>
              <a:t>.  </a:t>
            </a:r>
            <a:r>
              <a:rPr dirty="0" sz="1000" spc="40" b="1">
                <a:latin typeface="Times New Roman"/>
                <a:cs typeface="Times New Roman"/>
              </a:rPr>
              <a:t>Reason: </a:t>
            </a:r>
            <a:r>
              <a:rPr dirty="0" sz="1000" spc="50">
                <a:latin typeface="Times New Roman"/>
                <a:cs typeface="Times New Roman"/>
              </a:rPr>
              <a:t>Sparrows </a:t>
            </a:r>
            <a:r>
              <a:rPr dirty="0" sz="1000" spc="25">
                <a:latin typeface="Times New Roman"/>
                <a:cs typeface="Times New Roman"/>
              </a:rPr>
              <a:t>eyes </a:t>
            </a:r>
            <a:r>
              <a:rPr dirty="0" sz="1000" spc="50">
                <a:latin typeface="Times New Roman"/>
                <a:cs typeface="Times New Roman"/>
              </a:rPr>
              <a:t>are made </a:t>
            </a:r>
            <a:r>
              <a:rPr dirty="0" sz="1000" spc="35">
                <a:latin typeface="Times New Roman"/>
                <a:cs typeface="Times New Roman"/>
              </a:rPr>
              <a:t>up </a:t>
            </a:r>
            <a:r>
              <a:rPr dirty="0" sz="1000" spc="15">
                <a:latin typeface="Times New Roman"/>
                <a:cs typeface="Times New Roman"/>
              </a:rPr>
              <a:t>of </a:t>
            </a:r>
            <a:r>
              <a:rPr dirty="0" sz="1000" spc="20">
                <a:latin typeface="Times New Roman"/>
                <a:cs typeface="Times New Roman"/>
              </a:rPr>
              <a:t> </a:t>
            </a:r>
            <a:r>
              <a:rPr dirty="0" sz="1000" spc="-35">
                <a:latin typeface="Times New Roman"/>
                <a:cs typeface="Times New Roman"/>
              </a:rPr>
              <a:t>ommatidia.</a:t>
            </a:r>
            <a:endParaRPr sz="1000">
              <a:latin typeface="Times New Roman"/>
              <a:cs typeface="Times New Roman"/>
            </a:endParaRPr>
          </a:p>
          <a:p>
            <a:pPr algn="just" marL="302260" marR="10160" indent="-290195">
              <a:lnSpc>
                <a:spcPct val="108000"/>
              </a:lnSpc>
              <a:buAutoNum type="arabicPeriod" startAt="41"/>
              <a:tabLst>
                <a:tab pos="302260" algn="l"/>
              </a:tabLst>
            </a:pPr>
            <a:r>
              <a:rPr dirty="0" sz="1000" b="1">
                <a:latin typeface="Times New Roman"/>
                <a:cs typeface="Times New Roman"/>
              </a:rPr>
              <a:t>Assertion: </a:t>
            </a:r>
            <a:r>
              <a:rPr dirty="0" sz="1000" spc="10">
                <a:latin typeface="Times New Roman"/>
                <a:cs typeface="Times New Roman"/>
              </a:rPr>
              <a:t>The </a:t>
            </a:r>
            <a:r>
              <a:rPr dirty="0" sz="1000" spc="-20">
                <a:latin typeface="Times New Roman"/>
                <a:cs typeface="Times New Roman"/>
              </a:rPr>
              <a:t>eye </a:t>
            </a:r>
            <a:r>
              <a:rPr dirty="0" sz="1000" spc="5">
                <a:latin typeface="Times New Roman"/>
                <a:cs typeface="Times New Roman"/>
              </a:rPr>
              <a:t>is </a:t>
            </a:r>
            <a:r>
              <a:rPr dirty="0" sz="1000">
                <a:latin typeface="Times New Roman"/>
                <a:cs typeface="Times New Roman"/>
              </a:rPr>
              <a:t>said </a:t>
            </a:r>
            <a:r>
              <a:rPr dirty="0" sz="1000" spc="5">
                <a:latin typeface="Times New Roman"/>
                <a:cs typeface="Times New Roman"/>
              </a:rPr>
              <a:t>to </a:t>
            </a:r>
            <a:r>
              <a:rPr dirty="0" sz="1000">
                <a:latin typeface="Times New Roman"/>
                <a:cs typeface="Times New Roman"/>
              </a:rPr>
              <a:t>have </a:t>
            </a:r>
            <a:r>
              <a:rPr dirty="0" sz="1000" spc="-15">
                <a:latin typeface="Times New Roman"/>
                <a:cs typeface="Times New Roman"/>
              </a:rPr>
              <a:t>power </a:t>
            </a:r>
            <a:r>
              <a:rPr dirty="0" sz="1000" spc="-10">
                <a:latin typeface="Times New Roman"/>
                <a:cs typeface="Times New Roman"/>
              </a:rPr>
              <a:t>of </a:t>
            </a:r>
            <a:r>
              <a:rPr dirty="0" sz="1000" spc="-5">
                <a:latin typeface="Times New Roman"/>
                <a:cs typeface="Times New Roman"/>
              </a:rPr>
              <a:t> accomodation.</a:t>
            </a:r>
            <a:endParaRPr sz="1000">
              <a:latin typeface="Times New Roman"/>
              <a:cs typeface="Times New Roman"/>
            </a:endParaRPr>
          </a:p>
          <a:p>
            <a:pPr algn="r" marL="302260" marR="12065">
              <a:lnSpc>
                <a:spcPts val="1320"/>
              </a:lnSpc>
              <a:spcBef>
                <a:spcPts val="40"/>
              </a:spcBef>
            </a:pPr>
            <a:r>
              <a:rPr dirty="0" sz="1000" b="1">
                <a:latin typeface="Times New Roman"/>
                <a:cs typeface="Times New Roman"/>
              </a:rPr>
              <a:t>Reas</a:t>
            </a:r>
            <a:r>
              <a:rPr dirty="0" sz="1000" spc="-35" b="1">
                <a:latin typeface="Times New Roman"/>
                <a:cs typeface="Times New Roman"/>
              </a:rPr>
              <a:t>o</a:t>
            </a:r>
            <a:r>
              <a:rPr dirty="0" sz="1000" spc="-5" b="1">
                <a:latin typeface="Times New Roman"/>
                <a:cs typeface="Times New Roman"/>
              </a:rPr>
              <a:t>n</a:t>
            </a:r>
            <a:r>
              <a:rPr dirty="0" sz="1000" b="1">
                <a:latin typeface="Times New Roman"/>
                <a:cs typeface="Times New Roman"/>
              </a:rPr>
              <a:t>:</a:t>
            </a:r>
            <a:r>
              <a:rPr dirty="0" sz="1000" spc="-45" b="1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Ciliar</a:t>
            </a:r>
            <a:r>
              <a:rPr dirty="0" sz="1000">
                <a:latin typeface="Times New Roman"/>
                <a:cs typeface="Times New Roman"/>
              </a:rPr>
              <a:t>y</a:t>
            </a:r>
            <a:r>
              <a:rPr dirty="0" sz="1000" spc="-100">
                <a:latin typeface="Times New Roman"/>
                <a:cs typeface="Times New Roman"/>
              </a:rPr>
              <a:t> </a:t>
            </a:r>
            <a:r>
              <a:rPr dirty="0" sz="1000" spc="10">
                <a:latin typeface="Times New Roman"/>
                <a:cs typeface="Times New Roman"/>
              </a:rPr>
              <a:t>mu</a:t>
            </a:r>
            <a:r>
              <a:rPr dirty="0" sz="1000" spc="-20">
                <a:latin typeface="Times New Roman"/>
                <a:cs typeface="Times New Roman"/>
              </a:rPr>
              <a:t>sc</a:t>
            </a:r>
            <a:r>
              <a:rPr dirty="0" sz="1000" spc="5">
                <a:latin typeface="Times New Roman"/>
                <a:cs typeface="Times New Roman"/>
              </a:rPr>
              <a:t>l</a:t>
            </a:r>
            <a:r>
              <a:rPr dirty="0" sz="1000" spc="-20">
                <a:latin typeface="Times New Roman"/>
                <a:cs typeface="Times New Roman"/>
              </a:rPr>
              <a:t>e</a:t>
            </a:r>
            <a:r>
              <a:rPr dirty="0" sz="1000">
                <a:latin typeface="Times New Roman"/>
                <a:cs typeface="Times New Roman"/>
              </a:rPr>
              <a:t>s</a:t>
            </a:r>
            <a:r>
              <a:rPr dirty="0" sz="1000" spc="-70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al</a:t>
            </a:r>
            <a:r>
              <a:rPr dirty="0" sz="1000" spc="-20">
                <a:latin typeface="Times New Roman"/>
                <a:cs typeface="Times New Roman"/>
              </a:rPr>
              <a:t>te</a:t>
            </a:r>
            <a:r>
              <a:rPr dirty="0" sz="1000" spc="20">
                <a:latin typeface="Times New Roman"/>
                <a:cs typeface="Times New Roman"/>
              </a:rPr>
              <a:t>r</a:t>
            </a:r>
            <a:r>
              <a:rPr dirty="0" sz="1000">
                <a:latin typeface="Times New Roman"/>
                <a:cs typeface="Times New Roman"/>
              </a:rPr>
              <a:t>s</a:t>
            </a:r>
            <a:r>
              <a:rPr dirty="0" sz="1000" spc="-70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t</a:t>
            </a:r>
            <a:r>
              <a:rPr dirty="0" sz="1000" spc="20">
                <a:latin typeface="Times New Roman"/>
                <a:cs typeface="Times New Roman"/>
              </a:rPr>
              <a:t>h</a:t>
            </a:r>
            <a:r>
              <a:rPr dirty="0" sz="1000">
                <a:latin typeface="Times New Roman"/>
                <a:cs typeface="Times New Roman"/>
              </a:rPr>
              <a:t>e</a:t>
            </a:r>
            <a:r>
              <a:rPr dirty="0" sz="1000" spc="-50">
                <a:latin typeface="Times New Roman"/>
                <a:cs typeface="Times New Roman"/>
              </a:rPr>
              <a:t> </a:t>
            </a:r>
            <a:r>
              <a:rPr dirty="0" sz="1000" spc="-15">
                <a:latin typeface="Times New Roman"/>
                <a:cs typeface="Times New Roman"/>
              </a:rPr>
              <a:t>s</a:t>
            </a:r>
            <a:r>
              <a:rPr dirty="0" sz="1000" spc="20">
                <a:latin typeface="Times New Roman"/>
                <a:cs typeface="Times New Roman"/>
              </a:rPr>
              <a:t>h</a:t>
            </a:r>
            <a:r>
              <a:rPr dirty="0" sz="1000" spc="5">
                <a:latin typeface="Times New Roman"/>
                <a:cs typeface="Times New Roman"/>
              </a:rPr>
              <a:t>ap</a:t>
            </a:r>
            <a:r>
              <a:rPr dirty="0" sz="1000">
                <a:latin typeface="Times New Roman"/>
                <a:cs typeface="Times New Roman"/>
              </a:rPr>
              <a:t>e</a:t>
            </a:r>
            <a:r>
              <a:rPr dirty="0" sz="1000" spc="-85">
                <a:latin typeface="Times New Roman"/>
                <a:cs typeface="Times New Roman"/>
              </a:rPr>
              <a:t> </a:t>
            </a:r>
            <a:r>
              <a:rPr dirty="0" sz="1000" spc="-25">
                <a:latin typeface="Times New Roman"/>
                <a:cs typeface="Times New Roman"/>
              </a:rPr>
              <a:t>o</a:t>
            </a:r>
            <a:r>
              <a:rPr dirty="0" sz="1000">
                <a:latin typeface="Times New Roman"/>
                <a:cs typeface="Times New Roman"/>
              </a:rPr>
              <a:t>f</a:t>
            </a:r>
            <a:r>
              <a:rPr dirty="0" sz="1000" spc="-85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t</a:t>
            </a:r>
            <a:r>
              <a:rPr dirty="0" sz="1000" spc="20">
                <a:latin typeface="Times New Roman"/>
                <a:cs typeface="Times New Roman"/>
              </a:rPr>
              <a:t>h</a:t>
            </a:r>
            <a:r>
              <a:rPr dirty="0" sz="1000">
                <a:latin typeface="Times New Roman"/>
                <a:cs typeface="Times New Roman"/>
              </a:rPr>
              <a:t>e  </a:t>
            </a:r>
            <a:r>
              <a:rPr dirty="0" sz="1000" spc="5">
                <a:latin typeface="Times New Roman"/>
                <a:cs typeface="Times New Roman"/>
              </a:rPr>
              <a:t>l</a:t>
            </a:r>
            <a:r>
              <a:rPr dirty="0" sz="1000" spc="-40">
                <a:latin typeface="Times New Roman"/>
                <a:cs typeface="Times New Roman"/>
              </a:rPr>
              <a:t>e</a:t>
            </a:r>
            <a:r>
              <a:rPr dirty="0" sz="1000" spc="20">
                <a:latin typeface="Times New Roman"/>
                <a:cs typeface="Times New Roman"/>
              </a:rPr>
              <a:t>n</a:t>
            </a:r>
            <a:r>
              <a:rPr dirty="0" sz="1000">
                <a:latin typeface="Times New Roman"/>
                <a:cs typeface="Times New Roman"/>
              </a:rPr>
              <a:t>s</a:t>
            </a:r>
            <a:r>
              <a:rPr dirty="0" sz="1000" spc="-70">
                <a:latin typeface="Times New Roman"/>
                <a:cs typeface="Times New Roman"/>
              </a:rPr>
              <a:t> </a:t>
            </a:r>
            <a:r>
              <a:rPr dirty="0" sz="1000" spc="-50">
                <a:latin typeface="Times New Roman"/>
                <a:cs typeface="Times New Roman"/>
              </a:rPr>
              <a:t>f</a:t>
            </a:r>
            <a:r>
              <a:rPr dirty="0" sz="1000" spc="-25">
                <a:latin typeface="Times New Roman"/>
                <a:cs typeface="Times New Roman"/>
              </a:rPr>
              <a:t>o</a:t>
            </a:r>
            <a:r>
              <a:rPr dirty="0" sz="1000">
                <a:latin typeface="Times New Roman"/>
                <a:cs typeface="Times New Roman"/>
              </a:rPr>
              <a:t>r</a:t>
            </a:r>
            <a:r>
              <a:rPr dirty="0" sz="1000" spc="-15">
                <a:latin typeface="Times New Roman"/>
                <a:cs typeface="Times New Roman"/>
              </a:rPr>
              <a:t> </a:t>
            </a:r>
            <a:r>
              <a:rPr dirty="0" sz="1000" spc="-5">
                <a:latin typeface="Times New Roman"/>
                <a:cs typeface="Times New Roman"/>
              </a:rPr>
              <a:t>n</a:t>
            </a:r>
            <a:r>
              <a:rPr dirty="0" sz="1000" spc="-25">
                <a:latin typeface="Times New Roman"/>
                <a:cs typeface="Times New Roman"/>
              </a:rPr>
              <a:t>e</a:t>
            </a:r>
            <a:r>
              <a:rPr dirty="0" sz="1000" spc="15">
                <a:latin typeface="Times New Roman"/>
                <a:cs typeface="Times New Roman"/>
              </a:rPr>
              <a:t>a</a:t>
            </a:r>
            <a:r>
              <a:rPr dirty="0" sz="1000">
                <a:latin typeface="Times New Roman"/>
                <a:cs typeface="Times New Roman"/>
              </a:rPr>
              <a:t>r</a:t>
            </a:r>
            <a:r>
              <a:rPr dirty="0" sz="1000" spc="-60">
                <a:latin typeface="Times New Roman"/>
                <a:cs typeface="Times New Roman"/>
              </a:rPr>
              <a:t> </a:t>
            </a:r>
            <a:r>
              <a:rPr dirty="0" sz="1000" spc="-25">
                <a:latin typeface="Times New Roman"/>
                <a:cs typeface="Times New Roman"/>
              </a:rPr>
              <a:t>o</a:t>
            </a:r>
            <a:r>
              <a:rPr dirty="0" sz="1000">
                <a:latin typeface="Times New Roman"/>
                <a:cs typeface="Times New Roman"/>
              </a:rPr>
              <a:t>r</a:t>
            </a:r>
            <a:r>
              <a:rPr dirty="0" sz="1000" spc="-60">
                <a:latin typeface="Times New Roman"/>
                <a:cs typeface="Times New Roman"/>
              </a:rPr>
              <a:t> </a:t>
            </a:r>
            <a:r>
              <a:rPr dirty="0" sz="1000" spc="-25">
                <a:latin typeface="Times New Roman"/>
                <a:cs typeface="Times New Roman"/>
              </a:rPr>
              <a:t>f</a:t>
            </a:r>
            <a:r>
              <a:rPr dirty="0" sz="1000" spc="5">
                <a:latin typeface="Times New Roman"/>
                <a:cs typeface="Times New Roman"/>
              </a:rPr>
              <a:t>a</a:t>
            </a:r>
            <a:r>
              <a:rPr dirty="0" sz="1000">
                <a:latin typeface="Times New Roman"/>
                <a:cs typeface="Times New Roman"/>
              </a:rPr>
              <a:t>r</a:t>
            </a:r>
            <a:r>
              <a:rPr dirty="0" sz="1000" spc="-60">
                <a:latin typeface="Times New Roman"/>
                <a:cs typeface="Times New Roman"/>
              </a:rPr>
              <a:t> </a:t>
            </a:r>
            <a:r>
              <a:rPr dirty="0" sz="1000" spc="-25">
                <a:latin typeface="Times New Roman"/>
                <a:cs typeface="Times New Roman"/>
              </a:rPr>
              <a:t>v</a:t>
            </a:r>
            <a:r>
              <a:rPr dirty="0" sz="1000" spc="5">
                <a:latin typeface="Times New Roman"/>
                <a:cs typeface="Times New Roman"/>
              </a:rPr>
              <a:t>i</a:t>
            </a:r>
            <a:r>
              <a:rPr dirty="0" sz="1000" spc="-25">
                <a:latin typeface="Times New Roman"/>
                <a:cs typeface="Times New Roman"/>
              </a:rPr>
              <a:t>s</a:t>
            </a:r>
            <a:r>
              <a:rPr dirty="0" sz="1000" spc="-5">
                <a:latin typeface="Times New Roman"/>
                <a:cs typeface="Times New Roman"/>
              </a:rPr>
              <a:t>i</a:t>
            </a:r>
            <a:r>
              <a:rPr dirty="0" sz="1000" spc="-25">
                <a:latin typeface="Times New Roman"/>
                <a:cs typeface="Times New Roman"/>
              </a:rPr>
              <a:t>o</a:t>
            </a:r>
            <a:r>
              <a:rPr dirty="0" sz="1000">
                <a:latin typeface="Times New Roman"/>
                <a:cs typeface="Times New Roman"/>
              </a:rPr>
              <a:t>n</a:t>
            </a:r>
            <a:r>
              <a:rPr dirty="0" sz="1000" spc="-40">
                <a:latin typeface="Times New Roman"/>
                <a:cs typeface="Times New Roman"/>
              </a:rPr>
              <a:t> </a:t>
            </a:r>
            <a:r>
              <a:rPr dirty="0" sz="1000" spc="-5">
                <a:latin typeface="Times New Roman"/>
                <a:cs typeface="Times New Roman"/>
              </a:rPr>
              <a:t>dur</a:t>
            </a:r>
            <a:r>
              <a:rPr dirty="0" sz="1000" spc="5">
                <a:latin typeface="Times New Roman"/>
                <a:cs typeface="Times New Roman"/>
              </a:rPr>
              <a:t>i</a:t>
            </a:r>
            <a:r>
              <a:rPr dirty="0" sz="1000" spc="20">
                <a:latin typeface="Times New Roman"/>
                <a:cs typeface="Times New Roman"/>
              </a:rPr>
              <a:t>n</a:t>
            </a:r>
            <a:r>
              <a:rPr dirty="0" sz="1000">
                <a:latin typeface="Times New Roman"/>
                <a:cs typeface="Times New Roman"/>
              </a:rPr>
              <a:t>g</a:t>
            </a:r>
            <a:r>
              <a:rPr dirty="0" sz="1000" spc="-90">
                <a:latin typeface="Times New Roman"/>
                <a:cs typeface="Times New Roman"/>
              </a:rPr>
              <a:t> </a:t>
            </a:r>
            <a:r>
              <a:rPr dirty="0" sz="1000" spc="10">
                <a:latin typeface="Times New Roman"/>
                <a:cs typeface="Times New Roman"/>
              </a:rPr>
              <a:t>a</a:t>
            </a:r>
            <a:r>
              <a:rPr dirty="0" sz="1000" spc="-25">
                <a:latin typeface="Times New Roman"/>
                <a:cs typeface="Times New Roman"/>
              </a:rPr>
              <a:t>cco</a:t>
            </a:r>
            <a:r>
              <a:rPr dirty="0" sz="1000">
                <a:latin typeface="Times New Roman"/>
                <a:cs typeface="Times New Roman"/>
              </a:rPr>
              <a:t>m</a:t>
            </a:r>
            <a:r>
              <a:rPr dirty="0" sz="1000" spc="-25">
                <a:latin typeface="Times New Roman"/>
                <a:cs typeface="Times New Roman"/>
              </a:rPr>
              <a:t>od</a:t>
            </a:r>
            <a:r>
              <a:rPr dirty="0" sz="1000" spc="5">
                <a:latin typeface="Times New Roman"/>
                <a:cs typeface="Times New Roman"/>
              </a:rPr>
              <a:t>ati</a:t>
            </a:r>
            <a:r>
              <a:rPr dirty="0" sz="1000" spc="-50">
                <a:latin typeface="Times New Roman"/>
                <a:cs typeface="Times New Roman"/>
              </a:rPr>
              <a:t>o</a:t>
            </a:r>
            <a:r>
              <a:rPr dirty="0" sz="1000" spc="20">
                <a:latin typeface="Times New Roman"/>
                <a:cs typeface="Times New Roman"/>
              </a:rPr>
              <a:t>n</a:t>
            </a:r>
            <a:r>
              <a:rPr dirty="0" sz="1000">
                <a:latin typeface="Times New Roman"/>
                <a:cs typeface="Times New Roman"/>
              </a:rPr>
              <a:t>.</a:t>
            </a:r>
            <a:endParaRPr sz="1000">
              <a:latin typeface="Times New Roman"/>
              <a:cs typeface="Times New Roman"/>
            </a:endParaRPr>
          </a:p>
          <a:p>
            <a:pPr algn="r" marL="288925" marR="5715" indent="-288925">
              <a:lnSpc>
                <a:spcPct val="100000"/>
              </a:lnSpc>
              <a:spcBef>
                <a:spcPts val="35"/>
              </a:spcBef>
              <a:buAutoNum type="arabicPeriod" startAt="43"/>
              <a:tabLst>
                <a:tab pos="288925" algn="l"/>
                <a:tab pos="290195" algn="l"/>
              </a:tabLst>
            </a:pPr>
            <a:r>
              <a:rPr dirty="0" sz="1000" spc="55" b="1">
                <a:latin typeface="Times New Roman"/>
                <a:cs typeface="Times New Roman"/>
              </a:rPr>
              <a:t>Assertion </a:t>
            </a:r>
            <a:r>
              <a:rPr dirty="0" sz="1000" spc="70" b="1">
                <a:latin typeface="Times New Roman"/>
                <a:cs typeface="Times New Roman"/>
              </a:rPr>
              <a:t> </a:t>
            </a:r>
            <a:r>
              <a:rPr dirty="0" sz="1000" b="1">
                <a:latin typeface="Times New Roman"/>
                <a:cs typeface="Times New Roman"/>
              </a:rPr>
              <a:t>:</a:t>
            </a:r>
            <a:r>
              <a:rPr dirty="0" sz="1000" spc="395" b="1">
                <a:latin typeface="Times New Roman"/>
                <a:cs typeface="Times New Roman"/>
              </a:rPr>
              <a:t> </a:t>
            </a:r>
            <a:r>
              <a:rPr dirty="0" sz="1000" spc="65">
                <a:latin typeface="Times New Roman"/>
                <a:cs typeface="Times New Roman"/>
              </a:rPr>
              <a:t>Cerebral </a:t>
            </a:r>
            <a:r>
              <a:rPr dirty="0" sz="1000" spc="90">
                <a:latin typeface="Times New Roman"/>
                <a:cs typeface="Times New Roman"/>
              </a:rPr>
              <a:t> </a:t>
            </a:r>
            <a:r>
              <a:rPr dirty="0" sz="1000" spc="55">
                <a:latin typeface="Times New Roman"/>
                <a:cs typeface="Times New Roman"/>
              </a:rPr>
              <a:t>cortex </a:t>
            </a:r>
            <a:r>
              <a:rPr dirty="0" sz="1000" spc="95">
                <a:latin typeface="Times New Roman"/>
                <a:cs typeface="Times New Roman"/>
              </a:rPr>
              <a:t> </a:t>
            </a:r>
            <a:r>
              <a:rPr dirty="0" sz="1000" spc="60">
                <a:latin typeface="Times New Roman"/>
                <a:cs typeface="Times New Roman"/>
              </a:rPr>
              <a:t>has </a:t>
            </a:r>
            <a:r>
              <a:rPr dirty="0" sz="1000" spc="75">
                <a:latin typeface="Times New Roman"/>
                <a:cs typeface="Times New Roman"/>
              </a:rPr>
              <a:t> </a:t>
            </a:r>
            <a:r>
              <a:rPr dirty="0" sz="1000" spc="85">
                <a:latin typeface="Times New Roman"/>
                <a:cs typeface="Times New Roman"/>
              </a:rPr>
              <a:t>high</a:t>
            </a:r>
            <a:endParaRPr sz="1000">
              <a:latin typeface="Times New Roman"/>
              <a:cs typeface="Times New Roman"/>
            </a:endParaRPr>
          </a:p>
          <a:p>
            <a:pPr marL="302260" marR="13970">
              <a:lnSpc>
                <a:spcPct val="108000"/>
              </a:lnSpc>
            </a:pPr>
            <a:r>
              <a:rPr dirty="0" sz="1000" spc="5">
                <a:latin typeface="Times New Roman"/>
                <a:cs typeface="Times New Roman"/>
              </a:rPr>
              <a:t>concentration </a:t>
            </a:r>
            <a:r>
              <a:rPr dirty="0" sz="1000" spc="-10">
                <a:latin typeface="Times New Roman"/>
                <a:cs typeface="Times New Roman"/>
              </a:rPr>
              <a:t>of </a:t>
            </a:r>
            <a:r>
              <a:rPr dirty="0" sz="1000" spc="5">
                <a:latin typeface="Times New Roman"/>
                <a:cs typeface="Times New Roman"/>
              </a:rPr>
              <a:t>neuron </a:t>
            </a:r>
            <a:r>
              <a:rPr dirty="0" sz="1000">
                <a:latin typeface="Times New Roman"/>
                <a:cs typeface="Times New Roman"/>
              </a:rPr>
              <a:t>cell </a:t>
            </a:r>
            <a:r>
              <a:rPr dirty="0" sz="1000" spc="-5">
                <a:latin typeface="Times New Roman"/>
                <a:cs typeface="Times New Roman"/>
              </a:rPr>
              <a:t>bodies </a:t>
            </a:r>
            <a:r>
              <a:rPr dirty="0" sz="1000" spc="5">
                <a:latin typeface="Times New Roman"/>
                <a:cs typeface="Times New Roman"/>
              </a:rPr>
              <a:t>in it. </a:t>
            </a:r>
            <a:r>
              <a:rPr dirty="0" sz="1000" spc="10">
                <a:latin typeface="Times New Roman"/>
                <a:cs typeface="Times New Roman"/>
              </a:rPr>
              <a:t> </a:t>
            </a:r>
            <a:r>
              <a:rPr dirty="0" sz="1000" b="1">
                <a:latin typeface="Times New Roman"/>
                <a:cs typeface="Times New Roman"/>
              </a:rPr>
              <a:t>Reason</a:t>
            </a:r>
            <a:r>
              <a:rPr dirty="0" sz="1000" spc="15" b="1">
                <a:latin typeface="Times New Roman"/>
                <a:cs typeface="Times New Roman"/>
              </a:rPr>
              <a:t> </a:t>
            </a:r>
            <a:r>
              <a:rPr dirty="0" sz="1000" b="1">
                <a:latin typeface="Times New Roman"/>
                <a:cs typeface="Times New Roman"/>
              </a:rPr>
              <a:t>:</a:t>
            </a:r>
            <a:r>
              <a:rPr dirty="0" sz="1000" spc="20" b="1">
                <a:latin typeface="Times New Roman"/>
                <a:cs typeface="Times New Roman"/>
              </a:rPr>
              <a:t> </a:t>
            </a:r>
            <a:r>
              <a:rPr dirty="0" sz="1000" spc="15">
                <a:latin typeface="Times New Roman"/>
                <a:cs typeface="Times New Roman"/>
              </a:rPr>
              <a:t>The</a:t>
            </a:r>
            <a:r>
              <a:rPr dirty="0" sz="1000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cerebral</a:t>
            </a:r>
            <a:r>
              <a:rPr dirty="0" sz="1000">
                <a:latin typeface="Times New Roman"/>
                <a:cs typeface="Times New Roman"/>
              </a:rPr>
              <a:t> cortex</a:t>
            </a:r>
            <a:r>
              <a:rPr dirty="0" sz="1000" spc="30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is</a:t>
            </a:r>
            <a:r>
              <a:rPr dirty="0" sz="1000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referred</a:t>
            </a:r>
            <a:r>
              <a:rPr dirty="0" sz="1000" spc="30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to</a:t>
            </a:r>
            <a:r>
              <a:rPr dirty="0" sz="1000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as </a:t>
            </a:r>
            <a:r>
              <a:rPr dirty="0" sz="1000" spc="-235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t</a:t>
            </a:r>
            <a:r>
              <a:rPr dirty="0" sz="1000" spc="20">
                <a:latin typeface="Times New Roman"/>
                <a:cs typeface="Times New Roman"/>
              </a:rPr>
              <a:t>h</a:t>
            </a:r>
            <a:r>
              <a:rPr dirty="0" sz="1000">
                <a:latin typeface="Times New Roman"/>
                <a:cs typeface="Times New Roman"/>
              </a:rPr>
              <a:t>e</a:t>
            </a:r>
            <a:r>
              <a:rPr dirty="0" sz="1000" spc="-75">
                <a:latin typeface="Times New Roman"/>
                <a:cs typeface="Times New Roman"/>
              </a:rPr>
              <a:t> </a:t>
            </a:r>
            <a:r>
              <a:rPr dirty="0" sz="1000" spc="-30">
                <a:latin typeface="Times New Roman"/>
                <a:cs typeface="Times New Roman"/>
              </a:rPr>
              <a:t>w</a:t>
            </a:r>
            <a:r>
              <a:rPr dirty="0" sz="1000" spc="20">
                <a:latin typeface="Times New Roman"/>
                <a:cs typeface="Times New Roman"/>
              </a:rPr>
              <a:t>h</a:t>
            </a:r>
            <a:r>
              <a:rPr dirty="0" sz="1000" spc="5">
                <a:latin typeface="Times New Roman"/>
                <a:cs typeface="Times New Roman"/>
              </a:rPr>
              <a:t>i</a:t>
            </a:r>
            <a:r>
              <a:rPr dirty="0" sz="1000" spc="30">
                <a:latin typeface="Times New Roman"/>
                <a:cs typeface="Times New Roman"/>
              </a:rPr>
              <a:t>t</a:t>
            </a:r>
            <a:r>
              <a:rPr dirty="0" sz="1000">
                <a:latin typeface="Times New Roman"/>
                <a:cs typeface="Times New Roman"/>
              </a:rPr>
              <a:t>e</a:t>
            </a:r>
            <a:r>
              <a:rPr dirty="0" sz="1000" spc="-75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matt</a:t>
            </a:r>
            <a:r>
              <a:rPr dirty="0" sz="1000" spc="-20">
                <a:latin typeface="Times New Roman"/>
                <a:cs typeface="Times New Roman"/>
              </a:rPr>
              <a:t>e</a:t>
            </a:r>
            <a:r>
              <a:rPr dirty="0" sz="1000">
                <a:latin typeface="Times New Roman"/>
                <a:cs typeface="Times New Roman"/>
              </a:rPr>
              <a:t>r</a:t>
            </a:r>
            <a:r>
              <a:rPr dirty="0" sz="1000" spc="-15">
                <a:latin typeface="Times New Roman"/>
                <a:cs typeface="Times New Roman"/>
              </a:rPr>
              <a:t> </a:t>
            </a:r>
            <a:r>
              <a:rPr dirty="0" sz="1000" spc="-25">
                <a:latin typeface="Times New Roman"/>
                <a:cs typeface="Times New Roman"/>
              </a:rPr>
              <a:t>o</a:t>
            </a:r>
            <a:r>
              <a:rPr dirty="0" sz="1000">
                <a:latin typeface="Times New Roman"/>
                <a:cs typeface="Times New Roman"/>
              </a:rPr>
              <a:t>f</a:t>
            </a:r>
            <a:r>
              <a:rPr dirty="0" sz="1000" spc="-85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t</a:t>
            </a:r>
            <a:r>
              <a:rPr dirty="0" sz="1000" spc="45">
                <a:latin typeface="Times New Roman"/>
                <a:cs typeface="Times New Roman"/>
              </a:rPr>
              <a:t>h</a:t>
            </a:r>
            <a:r>
              <a:rPr dirty="0" sz="1000">
                <a:latin typeface="Times New Roman"/>
                <a:cs typeface="Times New Roman"/>
              </a:rPr>
              <a:t>e</a:t>
            </a:r>
            <a:r>
              <a:rPr dirty="0" sz="1000" spc="-75">
                <a:latin typeface="Times New Roman"/>
                <a:cs typeface="Times New Roman"/>
              </a:rPr>
              <a:t> </a:t>
            </a:r>
            <a:r>
              <a:rPr dirty="0" sz="1000" spc="-25">
                <a:latin typeface="Times New Roman"/>
                <a:cs typeface="Times New Roman"/>
              </a:rPr>
              <a:t>b</a:t>
            </a:r>
            <a:r>
              <a:rPr dirty="0" sz="1000" spc="20">
                <a:latin typeface="Times New Roman"/>
                <a:cs typeface="Times New Roman"/>
              </a:rPr>
              <a:t>r</a:t>
            </a:r>
            <a:r>
              <a:rPr dirty="0" sz="1000" spc="5">
                <a:latin typeface="Times New Roman"/>
                <a:cs typeface="Times New Roman"/>
              </a:rPr>
              <a:t>ai</a:t>
            </a:r>
            <a:r>
              <a:rPr dirty="0" sz="1000" spc="20">
                <a:latin typeface="Times New Roman"/>
                <a:cs typeface="Times New Roman"/>
              </a:rPr>
              <a:t>n</a:t>
            </a:r>
            <a:r>
              <a:rPr dirty="0" sz="1000">
                <a:latin typeface="Times New Roman"/>
                <a:cs typeface="Times New Roman"/>
              </a:rPr>
              <a:t>.</a:t>
            </a:r>
            <a:endParaRPr sz="1000">
              <a:latin typeface="Times New Roman"/>
              <a:cs typeface="Times New Roman"/>
            </a:endParaRPr>
          </a:p>
          <a:p>
            <a:pPr marL="302260" marR="12065" indent="-289560">
              <a:lnSpc>
                <a:spcPts val="1320"/>
              </a:lnSpc>
              <a:spcBef>
                <a:spcPts val="40"/>
              </a:spcBef>
              <a:buAutoNum type="arabicPeriod" startAt="44"/>
              <a:tabLst>
                <a:tab pos="301625" algn="l"/>
                <a:tab pos="302260" algn="l"/>
              </a:tabLst>
            </a:pPr>
            <a:r>
              <a:rPr dirty="0" sz="1000" spc="5" b="1">
                <a:latin typeface="Times New Roman"/>
                <a:cs typeface="Times New Roman"/>
              </a:rPr>
              <a:t>A</a:t>
            </a:r>
            <a:r>
              <a:rPr dirty="0" sz="1000" spc="-20" b="1">
                <a:latin typeface="Times New Roman"/>
                <a:cs typeface="Times New Roman"/>
              </a:rPr>
              <a:t>s</a:t>
            </a:r>
            <a:r>
              <a:rPr dirty="0" sz="1000" spc="15" b="1">
                <a:latin typeface="Times New Roman"/>
                <a:cs typeface="Times New Roman"/>
              </a:rPr>
              <a:t>s</a:t>
            </a:r>
            <a:r>
              <a:rPr dirty="0" sz="1000" b="1">
                <a:latin typeface="Times New Roman"/>
                <a:cs typeface="Times New Roman"/>
              </a:rPr>
              <a:t>e</a:t>
            </a:r>
            <a:r>
              <a:rPr dirty="0" sz="1000" spc="15" b="1">
                <a:latin typeface="Times New Roman"/>
                <a:cs typeface="Times New Roman"/>
              </a:rPr>
              <a:t>r</a:t>
            </a:r>
            <a:r>
              <a:rPr dirty="0" sz="1000" b="1">
                <a:latin typeface="Times New Roman"/>
                <a:cs typeface="Times New Roman"/>
              </a:rPr>
              <a:t>t</a:t>
            </a:r>
            <a:r>
              <a:rPr dirty="0" sz="1000" spc="30" b="1">
                <a:latin typeface="Times New Roman"/>
                <a:cs typeface="Times New Roman"/>
              </a:rPr>
              <a:t>i</a:t>
            </a:r>
            <a:r>
              <a:rPr dirty="0" sz="1000" spc="-25" b="1">
                <a:latin typeface="Times New Roman"/>
                <a:cs typeface="Times New Roman"/>
              </a:rPr>
              <a:t>o</a:t>
            </a:r>
            <a:r>
              <a:rPr dirty="0" sz="1000" b="1">
                <a:latin typeface="Times New Roman"/>
                <a:cs typeface="Times New Roman"/>
              </a:rPr>
              <a:t>n</a:t>
            </a:r>
            <a:r>
              <a:rPr dirty="0" sz="1000" b="1">
                <a:latin typeface="Times New Roman"/>
                <a:cs typeface="Times New Roman"/>
              </a:rPr>
              <a:t> </a:t>
            </a:r>
            <a:r>
              <a:rPr dirty="0" sz="1000" spc="-80" b="1">
                <a:latin typeface="Times New Roman"/>
                <a:cs typeface="Times New Roman"/>
              </a:rPr>
              <a:t> </a:t>
            </a:r>
            <a:r>
              <a:rPr dirty="0" sz="1000" b="1">
                <a:latin typeface="Times New Roman"/>
                <a:cs typeface="Times New Roman"/>
              </a:rPr>
              <a:t>:</a:t>
            </a:r>
            <a:r>
              <a:rPr dirty="0" sz="1000" spc="-55" b="1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Ir</a:t>
            </a:r>
            <a:r>
              <a:rPr dirty="0" sz="1000" spc="40">
                <a:latin typeface="Times New Roman"/>
                <a:cs typeface="Times New Roman"/>
              </a:rPr>
              <a:t>i</a:t>
            </a:r>
            <a:r>
              <a:rPr dirty="0" sz="1000">
                <a:latin typeface="Times New Roman"/>
                <a:cs typeface="Times New Roman"/>
              </a:rPr>
              <a:t>s</a:t>
            </a:r>
            <a:r>
              <a:rPr dirty="0" sz="1000" spc="-70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mus</a:t>
            </a:r>
            <a:r>
              <a:rPr dirty="0" sz="1000" spc="-20">
                <a:latin typeface="Times New Roman"/>
                <a:cs typeface="Times New Roman"/>
              </a:rPr>
              <a:t>c</a:t>
            </a:r>
            <a:r>
              <a:rPr dirty="0" sz="1000" spc="5">
                <a:latin typeface="Times New Roman"/>
                <a:cs typeface="Times New Roman"/>
              </a:rPr>
              <a:t>l</a:t>
            </a:r>
            <a:r>
              <a:rPr dirty="0" sz="1000" spc="-20">
                <a:latin typeface="Times New Roman"/>
                <a:cs typeface="Times New Roman"/>
              </a:rPr>
              <a:t>e</a:t>
            </a:r>
            <a:r>
              <a:rPr dirty="0" sz="1000">
                <a:latin typeface="Times New Roman"/>
                <a:cs typeface="Times New Roman"/>
              </a:rPr>
              <a:t>s</a:t>
            </a:r>
            <a:r>
              <a:rPr dirty="0" sz="1000" spc="-50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sh</a:t>
            </a:r>
            <a:r>
              <a:rPr dirty="0" sz="1000" spc="-25">
                <a:latin typeface="Times New Roman"/>
                <a:cs typeface="Times New Roman"/>
              </a:rPr>
              <a:t>o</a:t>
            </a:r>
            <a:r>
              <a:rPr dirty="0" sz="1000" spc="5">
                <a:latin typeface="Times New Roman"/>
                <a:cs typeface="Times New Roman"/>
              </a:rPr>
              <a:t>w</a:t>
            </a:r>
            <a:r>
              <a:rPr dirty="0" sz="1000" spc="-50">
                <a:latin typeface="Times New Roman"/>
                <a:cs typeface="Times New Roman"/>
              </a:rPr>
              <a:t> </a:t>
            </a:r>
            <a:r>
              <a:rPr dirty="0" sz="1000" spc="-25">
                <a:latin typeface="Times New Roman"/>
                <a:cs typeface="Times New Roman"/>
              </a:rPr>
              <a:t>bo</a:t>
            </a:r>
            <a:r>
              <a:rPr dirty="0" sz="1000" spc="5">
                <a:latin typeface="Times New Roman"/>
                <a:cs typeface="Times New Roman"/>
              </a:rPr>
              <a:t>t</a:t>
            </a:r>
            <a:r>
              <a:rPr dirty="0" sz="1000">
                <a:latin typeface="Times New Roman"/>
                <a:cs typeface="Times New Roman"/>
              </a:rPr>
              <a:t>h</a:t>
            </a:r>
            <a:r>
              <a:rPr dirty="0" sz="1000" spc="-15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di</a:t>
            </a:r>
            <a:r>
              <a:rPr dirty="0" sz="1000" spc="20">
                <a:latin typeface="Times New Roman"/>
                <a:cs typeface="Times New Roman"/>
              </a:rPr>
              <a:t>l</a:t>
            </a:r>
            <a:r>
              <a:rPr dirty="0" sz="1000" spc="5">
                <a:latin typeface="Times New Roman"/>
                <a:cs typeface="Times New Roman"/>
              </a:rPr>
              <a:t>ati</a:t>
            </a:r>
            <a:r>
              <a:rPr dirty="0" sz="1000" spc="-25">
                <a:latin typeface="Times New Roman"/>
                <a:cs typeface="Times New Roman"/>
              </a:rPr>
              <a:t>o</a:t>
            </a:r>
            <a:r>
              <a:rPr dirty="0" sz="1000">
                <a:latin typeface="Times New Roman"/>
                <a:cs typeface="Times New Roman"/>
              </a:rPr>
              <a:t>n</a:t>
            </a:r>
            <a:r>
              <a:rPr dirty="0" sz="1000" spc="-15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as  </a:t>
            </a:r>
            <a:r>
              <a:rPr dirty="0" sz="1000" spc="-30">
                <a:latin typeface="Times New Roman"/>
                <a:cs typeface="Times New Roman"/>
              </a:rPr>
              <a:t>w</a:t>
            </a:r>
            <a:r>
              <a:rPr dirty="0" sz="1000" spc="-20">
                <a:latin typeface="Times New Roman"/>
                <a:cs typeface="Times New Roman"/>
              </a:rPr>
              <a:t>e</a:t>
            </a:r>
            <a:r>
              <a:rPr dirty="0" sz="1000" spc="30">
                <a:latin typeface="Times New Roman"/>
                <a:cs typeface="Times New Roman"/>
              </a:rPr>
              <a:t>l</a:t>
            </a:r>
            <a:r>
              <a:rPr dirty="0" sz="1000">
                <a:latin typeface="Times New Roman"/>
                <a:cs typeface="Times New Roman"/>
              </a:rPr>
              <a:t>l</a:t>
            </a:r>
            <a:r>
              <a:rPr dirty="0" sz="1000" spc="-40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a</a:t>
            </a:r>
            <a:r>
              <a:rPr dirty="0" sz="1000">
                <a:latin typeface="Times New Roman"/>
                <a:cs typeface="Times New Roman"/>
              </a:rPr>
              <a:t>s</a:t>
            </a:r>
            <a:r>
              <a:rPr dirty="0" sz="1000" spc="-55">
                <a:latin typeface="Times New Roman"/>
                <a:cs typeface="Times New Roman"/>
              </a:rPr>
              <a:t> </a:t>
            </a:r>
            <a:r>
              <a:rPr dirty="0" sz="1000" spc="-20">
                <a:latin typeface="Times New Roman"/>
                <a:cs typeface="Times New Roman"/>
              </a:rPr>
              <a:t>c</a:t>
            </a:r>
            <a:r>
              <a:rPr dirty="0" sz="1000" spc="-25">
                <a:latin typeface="Times New Roman"/>
                <a:cs typeface="Times New Roman"/>
              </a:rPr>
              <a:t>o</a:t>
            </a:r>
            <a:r>
              <a:rPr dirty="0" sz="1000" spc="20">
                <a:latin typeface="Times New Roman"/>
                <a:cs typeface="Times New Roman"/>
              </a:rPr>
              <a:t>n</a:t>
            </a:r>
            <a:r>
              <a:rPr dirty="0" sz="1000" spc="-10">
                <a:latin typeface="Times New Roman"/>
                <a:cs typeface="Times New Roman"/>
              </a:rPr>
              <a:t>s</a:t>
            </a:r>
            <a:r>
              <a:rPr dirty="0" sz="1000" spc="30">
                <a:latin typeface="Times New Roman"/>
                <a:cs typeface="Times New Roman"/>
              </a:rPr>
              <a:t>t</a:t>
            </a:r>
            <a:r>
              <a:rPr dirty="0" sz="1000" spc="20">
                <a:latin typeface="Times New Roman"/>
                <a:cs typeface="Times New Roman"/>
              </a:rPr>
              <a:t>r</a:t>
            </a:r>
            <a:r>
              <a:rPr dirty="0" sz="1000" spc="5">
                <a:latin typeface="Times New Roman"/>
                <a:cs typeface="Times New Roman"/>
              </a:rPr>
              <a:t>i</a:t>
            </a:r>
            <a:r>
              <a:rPr dirty="0" sz="1000" spc="-20">
                <a:latin typeface="Times New Roman"/>
                <a:cs typeface="Times New Roman"/>
              </a:rPr>
              <a:t>c</a:t>
            </a:r>
            <a:r>
              <a:rPr dirty="0" sz="1000" spc="30">
                <a:latin typeface="Times New Roman"/>
                <a:cs typeface="Times New Roman"/>
              </a:rPr>
              <a:t>t</a:t>
            </a:r>
            <a:r>
              <a:rPr dirty="0" sz="1000" spc="5">
                <a:latin typeface="Times New Roman"/>
                <a:cs typeface="Times New Roman"/>
              </a:rPr>
              <a:t>i</a:t>
            </a:r>
            <a:r>
              <a:rPr dirty="0" sz="1000" spc="-25">
                <a:latin typeface="Times New Roman"/>
                <a:cs typeface="Times New Roman"/>
              </a:rPr>
              <a:t>o</a:t>
            </a:r>
            <a:r>
              <a:rPr dirty="0" sz="1000">
                <a:latin typeface="Times New Roman"/>
                <a:cs typeface="Times New Roman"/>
              </a:rPr>
              <a:t>n</a:t>
            </a:r>
            <a:r>
              <a:rPr dirty="0" sz="1000" spc="-15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o</a:t>
            </a:r>
            <a:r>
              <a:rPr dirty="0" sz="1000">
                <a:latin typeface="Times New Roman"/>
                <a:cs typeface="Times New Roman"/>
              </a:rPr>
              <a:t>f</a:t>
            </a:r>
            <a:r>
              <a:rPr dirty="0" sz="1000" spc="-90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p</a:t>
            </a:r>
            <a:r>
              <a:rPr dirty="0" sz="1000" spc="-10">
                <a:latin typeface="Times New Roman"/>
                <a:cs typeface="Times New Roman"/>
              </a:rPr>
              <a:t>u</a:t>
            </a:r>
            <a:r>
              <a:rPr dirty="0" sz="1000" spc="20">
                <a:latin typeface="Times New Roman"/>
                <a:cs typeface="Times New Roman"/>
              </a:rPr>
              <a:t>p</a:t>
            </a:r>
            <a:r>
              <a:rPr dirty="0" sz="1000" spc="5">
                <a:latin typeface="Times New Roman"/>
                <a:cs typeface="Times New Roman"/>
              </a:rPr>
              <a:t>il.</a:t>
            </a:r>
            <a:endParaRPr sz="1000">
              <a:latin typeface="Times New Roman"/>
              <a:cs typeface="Times New Roman"/>
            </a:endParaRPr>
          </a:p>
          <a:p>
            <a:pPr marL="302260">
              <a:lnSpc>
                <a:spcPct val="100000"/>
              </a:lnSpc>
              <a:spcBef>
                <a:spcPts val="30"/>
              </a:spcBef>
            </a:pPr>
            <a:r>
              <a:rPr dirty="0" sz="1000" spc="-10" b="1">
                <a:latin typeface="Times New Roman"/>
                <a:cs typeface="Times New Roman"/>
              </a:rPr>
              <a:t>Reason</a:t>
            </a:r>
            <a:r>
              <a:rPr dirty="0" sz="1000" spc="-45" b="1">
                <a:latin typeface="Times New Roman"/>
                <a:cs typeface="Times New Roman"/>
              </a:rPr>
              <a:t> </a:t>
            </a:r>
            <a:r>
              <a:rPr dirty="0" sz="1000" b="1">
                <a:latin typeface="Times New Roman"/>
                <a:cs typeface="Times New Roman"/>
              </a:rPr>
              <a:t>:</a:t>
            </a:r>
            <a:r>
              <a:rPr dirty="0" sz="1000" spc="-70" b="1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It</a:t>
            </a:r>
            <a:r>
              <a:rPr dirty="0" sz="1000" spc="-65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is</a:t>
            </a:r>
            <a:r>
              <a:rPr dirty="0" sz="1000" spc="-95">
                <a:latin typeface="Times New Roman"/>
                <a:cs typeface="Times New Roman"/>
              </a:rPr>
              <a:t> </a:t>
            </a:r>
            <a:r>
              <a:rPr dirty="0" sz="1000" spc="-5">
                <a:latin typeface="Times New Roman"/>
                <a:cs typeface="Times New Roman"/>
              </a:rPr>
              <a:t>sympathetic</a:t>
            </a:r>
            <a:r>
              <a:rPr dirty="0" sz="1000" spc="-100">
                <a:latin typeface="Times New Roman"/>
                <a:cs typeface="Times New Roman"/>
              </a:rPr>
              <a:t> </a:t>
            </a:r>
            <a:r>
              <a:rPr dirty="0" sz="1000" spc="10">
                <a:latin typeface="Times New Roman"/>
                <a:cs typeface="Times New Roman"/>
              </a:rPr>
              <a:t>and</a:t>
            </a:r>
            <a:r>
              <a:rPr dirty="0" sz="1000" spc="-85">
                <a:latin typeface="Times New Roman"/>
                <a:cs typeface="Times New Roman"/>
              </a:rPr>
              <a:t> </a:t>
            </a:r>
            <a:r>
              <a:rPr dirty="0" sz="1000" spc="-5">
                <a:latin typeface="Times New Roman"/>
                <a:cs typeface="Times New Roman"/>
              </a:rPr>
              <a:t>parasympathetic</a:t>
            </a:r>
            <a:endParaRPr sz="1000">
              <a:latin typeface="Times New Roman"/>
              <a:cs typeface="Times New Roman"/>
            </a:endParaRPr>
          </a:p>
          <a:p>
            <a:pPr marL="302260" marR="5080">
              <a:lnSpc>
                <a:spcPct val="108000"/>
              </a:lnSpc>
            </a:pPr>
            <a:r>
              <a:rPr dirty="0" sz="1000" spc="40">
                <a:latin typeface="Times New Roman"/>
                <a:cs typeface="Times New Roman"/>
              </a:rPr>
              <a:t>nervous</a:t>
            </a:r>
            <a:r>
              <a:rPr dirty="0" sz="1000" spc="240">
                <a:latin typeface="Times New Roman"/>
                <a:cs typeface="Times New Roman"/>
              </a:rPr>
              <a:t> </a:t>
            </a:r>
            <a:r>
              <a:rPr dirty="0" sz="1000" spc="25">
                <a:latin typeface="Times New Roman"/>
                <a:cs typeface="Times New Roman"/>
              </a:rPr>
              <a:t>system</a:t>
            </a:r>
            <a:r>
              <a:rPr dirty="0" sz="1000" spc="245">
                <a:latin typeface="Times New Roman"/>
                <a:cs typeface="Times New Roman"/>
              </a:rPr>
              <a:t> </a:t>
            </a:r>
            <a:r>
              <a:rPr dirty="0" sz="1000" spc="40">
                <a:latin typeface="Times New Roman"/>
                <a:cs typeface="Times New Roman"/>
              </a:rPr>
              <a:t>which</a:t>
            </a:r>
            <a:r>
              <a:rPr dirty="0" sz="1000" spc="245">
                <a:latin typeface="Times New Roman"/>
                <a:cs typeface="Times New Roman"/>
              </a:rPr>
              <a:t> </a:t>
            </a:r>
            <a:r>
              <a:rPr dirty="0" sz="1000" spc="40">
                <a:latin typeface="Times New Roman"/>
                <a:cs typeface="Times New Roman"/>
              </a:rPr>
              <a:t>have</a:t>
            </a:r>
            <a:r>
              <a:rPr dirty="0" sz="1000" spc="245">
                <a:latin typeface="Times New Roman"/>
                <a:cs typeface="Times New Roman"/>
              </a:rPr>
              <a:t> </a:t>
            </a:r>
            <a:r>
              <a:rPr dirty="0" sz="1000" spc="55">
                <a:latin typeface="Times New Roman"/>
                <a:cs typeface="Times New Roman"/>
              </a:rPr>
              <a:t>antagonistic </a:t>
            </a:r>
            <a:r>
              <a:rPr dirty="0" sz="1000" spc="-235">
                <a:latin typeface="Times New Roman"/>
                <a:cs typeface="Times New Roman"/>
              </a:rPr>
              <a:t> </a:t>
            </a:r>
            <a:r>
              <a:rPr dirty="0" sz="1000" spc="10">
                <a:latin typeface="Times New Roman"/>
                <a:cs typeface="Times New Roman"/>
              </a:rPr>
              <a:t>functions.</a:t>
            </a:r>
            <a:endParaRPr sz="1000">
              <a:latin typeface="Times New Roman"/>
              <a:cs typeface="Times New Roman"/>
            </a:endParaRPr>
          </a:p>
          <a:p>
            <a:pPr algn="just" marL="302260" marR="13970" indent="-289560">
              <a:lnSpc>
                <a:spcPct val="108000"/>
              </a:lnSpc>
              <a:buAutoNum type="arabicPeriod" startAt="45"/>
              <a:tabLst>
                <a:tab pos="302260" algn="l"/>
              </a:tabLst>
            </a:pPr>
            <a:r>
              <a:rPr dirty="0" sz="1000" spc="-5" b="1">
                <a:latin typeface="Times New Roman"/>
                <a:cs typeface="Times New Roman"/>
              </a:rPr>
              <a:t>A</a:t>
            </a:r>
            <a:r>
              <a:rPr dirty="0" sz="1000" spc="-25" b="1">
                <a:latin typeface="Times New Roman"/>
                <a:cs typeface="Times New Roman"/>
              </a:rPr>
              <a:t>ss</a:t>
            </a:r>
            <a:r>
              <a:rPr dirty="0" sz="1000" spc="10" b="1">
                <a:latin typeface="Times New Roman"/>
                <a:cs typeface="Times New Roman"/>
              </a:rPr>
              <a:t>e</a:t>
            </a:r>
            <a:r>
              <a:rPr dirty="0" sz="1000" spc="5" b="1">
                <a:latin typeface="Times New Roman"/>
                <a:cs typeface="Times New Roman"/>
              </a:rPr>
              <a:t>r</a:t>
            </a:r>
            <a:r>
              <a:rPr dirty="0" sz="1000" spc="-25" b="1">
                <a:latin typeface="Times New Roman"/>
                <a:cs typeface="Times New Roman"/>
              </a:rPr>
              <a:t>t</a:t>
            </a:r>
            <a:r>
              <a:rPr dirty="0" sz="1000" spc="5" b="1">
                <a:latin typeface="Times New Roman"/>
                <a:cs typeface="Times New Roman"/>
              </a:rPr>
              <a:t>i</a:t>
            </a:r>
            <a:r>
              <a:rPr dirty="0" sz="1000" spc="-25" b="1">
                <a:latin typeface="Times New Roman"/>
                <a:cs typeface="Times New Roman"/>
              </a:rPr>
              <a:t>o</a:t>
            </a:r>
            <a:r>
              <a:rPr dirty="0" sz="1000" spc="-10" b="1">
                <a:latin typeface="Times New Roman"/>
                <a:cs typeface="Times New Roman"/>
              </a:rPr>
              <a:t>n</a:t>
            </a:r>
            <a:r>
              <a:rPr dirty="0" sz="1000" b="1">
                <a:latin typeface="Times New Roman"/>
                <a:cs typeface="Times New Roman"/>
              </a:rPr>
              <a:t>:</a:t>
            </a:r>
            <a:r>
              <a:rPr dirty="0" sz="1000" spc="-50" b="1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T</a:t>
            </a:r>
            <a:r>
              <a:rPr dirty="0" sz="1000" spc="-5">
                <a:latin typeface="Times New Roman"/>
                <a:cs typeface="Times New Roman"/>
              </a:rPr>
              <a:t>h</a:t>
            </a:r>
            <a:r>
              <a:rPr dirty="0" sz="1000">
                <a:latin typeface="Times New Roman"/>
                <a:cs typeface="Times New Roman"/>
              </a:rPr>
              <a:t>e</a:t>
            </a:r>
            <a:r>
              <a:rPr dirty="0" sz="1000" spc="-100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i</a:t>
            </a:r>
            <a:r>
              <a:rPr dirty="0" sz="1000" spc="20">
                <a:latin typeface="Times New Roman"/>
                <a:cs typeface="Times New Roman"/>
              </a:rPr>
              <a:t>n</a:t>
            </a:r>
            <a:r>
              <a:rPr dirty="0" sz="1000" spc="-5">
                <a:latin typeface="Times New Roman"/>
                <a:cs typeface="Times New Roman"/>
              </a:rPr>
              <a:t>n</a:t>
            </a:r>
            <a:r>
              <a:rPr dirty="0" sz="1000" spc="-20">
                <a:latin typeface="Times New Roman"/>
                <a:cs typeface="Times New Roman"/>
              </a:rPr>
              <a:t>e</a:t>
            </a:r>
            <a:r>
              <a:rPr dirty="0" sz="1000">
                <a:latin typeface="Times New Roman"/>
                <a:cs typeface="Times New Roman"/>
              </a:rPr>
              <a:t>r</a:t>
            </a:r>
            <a:r>
              <a:rPr dirty="0" sz="1000" spc="-60">
                <a:latin typeface="Times New Roman"/>
                <a:cs typeface="Times New Roman"/>
              </a:rPr>
              <a:t> </a:t>
            </a:r>
            <a:r>
              <a:rPr dirty="0" sz="1000" spc="-20">
                <a:latin typeface="Times New Roman"/>
                <a:cs typeface="Times New Roman"/>
              </a:rPr>
              <a:t>ea</a:t>
            </a:r>
            <a:r>
              <a:rPr dirty="0" sz="1000">
                <a:latin typeface="Times New Roman"/>
                <a:cs typeface="Times New Roman"/>
              </a:rPr>
              <a:t>r</a:t>
            </a:r>
            <a:r>
              <a:rPr dirty="0" sz="1000" spc="-35">
                <a:latin typeface="Times New Roman"/>
                <a:cs typeface="Times New Roman"/>
              </a:rPr>
              <a:t> </a:t>
            </a:r>
            <a:r>
              <a:rPr dirty="0" sz="1000" spc="-40">
                <a:latin typeface="Times New Roman"/>
                <a:cs typeface="Times New Roman"/>
              </a:rPr>
              <a:t>c</a:t>
            </a:r>
            <a:r>
              <a:rPr dirty="0" sz="1000" spc="-20">
                <a:latin typeface="Times New Roman"/>
                <a:cs typeface="Times New Roman"/>
              </a:rPr>
              <a:t>on</a:t>
            </a:r>
            <a:r>
              <a:rPr dirty="0" sz="1000" spc="10">
                <a:latin typeface="Times New Roman"/>
                <a:cs typeface="Times New Roman"/>
              </a:rPr>
              <a:t>t</a:t>
            </a:r>
            <a:r>
              <a:rPr dirty="0" sz="1000" spc="5">
                <a:latin typeface="Times New Roman"/>
                <a:cs typeface="Times New Roman"/>
              </a:rPr>
              <a:t>a</a:t>
            </a:r>
            <a:r>
              <a:rPr dirty="0" sz="1000" spc="-20">
                <a:latin typeface="Times New Roman"/>
                <a:cs typeface="Times New Roman"/>
              </a:rPr>
              <a:t>i</a:t>
            </a:r>
            <a:r>
              <a:rPr dirty="0" sz="1000" spc="20">
                <a:latin typeface="Times New Roman"/>
                <a:cs typeface="Times New Roman"/>
              </a:rPr>
              <a:t>n</a:t>
            </a:r>
            <a:r>
              <a:rPr dirty="0" sz="1000">
                <a:latin typeface="Times New Roman"/>
                <a:cs typeface="Times New Roman"/>
              </a:rPr>
              <a:t>s</a:t>
            </a:r>
            <a:r>
              <a:rPr dirty="0" sz="1000" spc="-80">
                <a:latin typeface="Times New Roman"/>
                <a:cs typeface="Times New Roman"/>
              </a:rPr>
              <a:t> </a:t>
            </a:r>
            <a:r>
              <a:rPr dirty="0" sz="1000" spc="-20">
                <a:latin typeface="Times New Roman"/>
                <a:cs typeface="Times New Roman"/>
              </a:rPr>
              <a:t>t</a:t>
            </a:r>
            <a:r>
              <a:rPr dirty="0" sz="1000" spc="10">
                <a:latin typeface="Times New Roman"/>
                <a:cs typeface="Times New Roman"/>
              </a:rPr>
              <a:t>h</a:t>
            </a:r>
            <a:r>
              <a:rPr dirty="0" sz="1000" spc="20">
                <a:latin typeface="Times New Roman"/>
                <a:cs typeface="Times New Roman"/>
              </a:rPr>
              <a:t>r</a:t>
            </a:r>
            <a:r>
              <a:rPr dirty="0" sz="1000" spc="-40">
                <a:latin typeface="Times New Roman"/>
                <a:cs typeface="Times New Roman"/>
              </a:rPr>
              <a:t>e</a:t>
            </a:r>
            <a:r>
              <a:rPr dirty="0" sz="1000">
                <a:latin typeface="Times New Roman"/>
                <a:cs typeface="Times New Roman"/>
              </a:rPr>
              <a:t>e</a:t>
            </a:r>
            <a:r>
              <a:rPr dirty="0" sz="1000" spc="-80">
                <a:latin typeface="Times New Roman"/>
                <a:cs typeface="Times New Roman"/>
              </a:rPr>
              <a:t> </a:t>
            </a:r>
            <a:r>
              <a:rPr dirty="0" sz="1000" spc="-45">
                <a:latin typeface="Times New Roman"/>
                <a:cs typeface="Times New Roman"/>
              </a:rPr>
              <a:t>o</a:t>
            </a:r>
            <a:r>
              <a:rPr dirty="0" sz="1000" spc="-20">
                <a:latin typeface="Times New Roman"/>
                <a:cs typeface="Times New Roman"/>
              </a:rPr>
              <a:t>ssicles  </a:t>
            </a:r>
            <a:r>
              <a:rPr dirty="0" sz="1000">
                <a:latin typeface="Times New Roman"/>
                <a:cs typeface="Times New Roman"/>
              </a:rPr>
              <a:t>(malleus,</a:t>
            </a:r>
            <a:r>
              <a:rPr dirty="0" sz="1000" spc="-20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incus</a:t>
            </a:r>
            <a:r>
              <a:rPr dirty="0" sz="1000" spc="-15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and</a:t>
            </a:r>
            <a:r>
              <a:rPr dirty="0" sz="1000" spc="-15">
                <a:latin typeface="Times New Roman"/>
                <a:cs typeface="Times New Roman"/>
              </a:rPr>
              <a:t> </a:t>
            </a:r>
            <a:r>
              <a:rPr dirty="0" sz="1000" spc="-5">
                <a:latin typeface="Times New Roman"/>
                <a:cs typeface="Times New Roman"/>
              </a:rPr>
              <a:t>stapes)</a:t>
            </a:r>
            <a:r>
              <a:rPr dirty="0" sz="1000" spc="-15">
                <a:latin typeface="Times New Roman"/>
                <a:cs typeface="Times New Roman"/>
              </a:rPr>
              <a:t> </a:t>
            </a:r>
            <a:r>
              <a:rPr dirty="0" sz="1000" spc="-5">
                <a:latin typeface="Times New Roman"/>
                <a:cs typeface="Times New Roman"/>
              </a:rPr>
              <a:t>which</a:t>
            </a:r>
            <a:r>
              <a:rPr dirty="0" sz="1000" spc="-15">
                <a:latin typeface="Times New Roman"/>
                <a:cs typeface="Times New Roman"/>
              </a:rPr>
              <a:t> </a:t>
            </a:r>
            <a:r>
              <a:rPr dirty="0" sz="1000" spc="10">
                <a:latin typeface="Times New Roman"/>
                <a:cs typeface="Times New Roman"/>
              </a:rPr>
              <a:t>are</a:t>
            </a:r>
            <a:r>
              <a:rPr dirty="0" sz="1000" spc="-15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attached</a:t>
            </a:r>
            <a:endParaRPr sz="1000">
              <a:latin typeface="Times New Roman"/>
              <a:cs typeface="Times New Roman"/>
            </a:endParaRPr>
          </a:p>
          <a:p>
            <a:pPr algn="just" marL="302260">
              <a:lnSpc>
                <a:spcPct val="100000"/>
              </a:lnSpc>
              <a:spcBef>
                <a:spcPts val="120"/>
              </a:spcBef>
            </a:pPr>
            <a:r>
              <a:rPr dirty="0" sz="1000" spc="5">
                <a:latin typeface="Times New Roman"/>
                <a:cs typeface="Times New Roman"/>
              </a:rPr>
              <a:t>t</a:t>
            </a:r>
            <a:r>
              <a:rPr dirty="0" sz="1000">
                <a:latin typeface="Times New Roman"/>
                <a:cs typeface="Times New Roman"/>
              </a:rPr>
              <a:t>o</a:t>
            </a:r>
            <a:r>
              <a:rPr dirty="0" sz="1000" spc="-85">
                <a:latin typeface="Times New Roman"/>
                <a:cs typeface="Times New Roman"/>
              </a:rPr>
              <a:t> </a:t>
            </a:r>
            <a:r>
              <a:rPr dirty="0" sz="1000" spc="-25">
                <a:latin typeface="Times New Roman"/>
                <a:cs typeface="Times New Roman"/>
              </a:rPr>
              <a:t>o</a:t>
            </a:r>
            <a:r>
              <a:rPr dirty="0" sz="1000" spc="20">
                <a:latin typeface="Times New Roman"/>
                <a:cs typeface="Times New Roman"/>
              </a:rPr>
              <a:t>n</a:t>
            </a:r>
            <a:r>
              <a:rPr dirty="0" sz="1000">
                <a:latin typeface="Times New Roman"/>
                <a:cs typeface="Times New Roman"/>
              </a:rPr>
              <a:t>e</a:t>
            </a:r>
            <a:r>
              <a:rPr dirty="0" sz="1000" spc="-75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a</a:t>
            </a:r>
            <a:r>
              <a:rPr dirty="0" sz="1000" spc="20">
                <a:latin typeface="Times New Roman"/>
                <a:cs typeface="Times New Roman"/>
              </a:rPr>
              <a:t>n</a:t>
            </a:r>
            <a:r>
              <a:rPr dirty="0" sz="1000" spc="-25">
                <a:latin typeface="Times New Roman"/>
                <a:cs typeface="Times New Roman"/>
              </a:rPr>
              <a:t>o</a:t>
            </a:r>
            <a:r>
              <a:rPr dirty="0" sz="1000" spc="5">
                <a:latin typeface="Times New Roman"/>
                <a:cs typeface="Times New Roman"/>
              </a:rPr>
              <a:t>t</a:t>
            </a:r>
            <a:r>
              <a:rPr dirty="0" sz="1000" spc="20">
                <a:latin typeface="Times New Roman"/>
                <a:cs typeface="Times New Roman"/>
              </a:rPr>
              <a:t>h</a:t>
            </a:r>
            <a:r>
              <a:rPr dirty="0" sz="1000" spc="-20">
                <a:latin typeface="Times New Roman"/>
                <a:cs typeface="Times New Roman"/>
              </a:rPr>
              <a:t>e</a:t>
            </a:r>
            <a:r>
              <a:rPr dirty="0" sz="1000">
                <a:latin typeface="Times New Roman"/>
                <a:cs typeface="Times New Roman"/>
              </a:rPr>
              <a:t>r</a:t>
            </a:r>
            <a:r>
              <a:rPr dirty="0" sz="1000" spc="-30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in</a:t>
            </a:r>
            <a:r>
              <a:rPr dirty="0" sz="1000" spc="-30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a</a:t>
            </a:r>
            <a:r>
              <a:rPr dirty="0" sz="1000" spc="-55">
                <a:latin typeface="Times New Roman"/>
                <a:cs typeface="Times New Roman"/>
              </a:rPr>
              <a:t> </a:t>
            </a:r>
            <a:r>
              <a:rPr dirty="0" sz="1000" spc="-20">
                <a:latin typeface="Times New Roman"/>
                <a:cs typeface="Times New Roman"/>
              </a:rPr>
              <a:t>c</a:t>
            </a:r>
            <a:r>
              <a:rPr dirty="0" sz="1000" spc="20">
                <a:latin typeface="Times New Roman"/>
                <a:cs typeface="Times New Roman"/>
              </a:rPr>
              <a:t>h</a:t>
            </a:r>
            <a:r>
              <a:rPr dirty="0" sz="1000" spc="5">
                <a:latin typeface="Times New Roman"/>
                <a:cs typeface="Times New Roman"/>
              </a:rPr>
              <a:t>ai</a:t>
            </a:r>
            <a:r>
              <a:rPr dirty="0" sz="1000" spc="20">
                <a:latin typeface="Times New Roman"/>
                <a:cs typeface="Times New Roman"/>
              </a:rPr>
              <a:t>n</a:t>
            </a:r>
            <a:r>
              <a:rPr dirty="0" sz="1000">
                <a:latin typeface="Times New Roman"/>
                <a:cs typeface="Times New Roman"/>
              </a:rPr>
              <a:t>-</a:t>
            </a:r>
            <a:r>
              <a:rPr dirty="0" sz="1000" spc="5">
                <a:latin typeface="Times New Roman"/>
                <a:cs typeface="Times New Roman"/>
              </a:rPr>
              <a:t>li</a:t>
            </a:r>
            <a:r>
              <a:rPr dirty="0" sz="1000" spc="-5">
                <a:latin typeface="Times New Roman"/>
                <a:cs typeface="Times New Roman"/>
              </a:rPr>
              <a:t>k</a:t>
            </a:r>
            <a:r>
              <a:rPr dirty="0" sz="1000">
                <a:latin typeface="Times New Roman"/>
                <a:cs typeface="Times New Roman"/>
              </a:rPr>
              <a:t>e</a:t>
            </a:r>
            <a:r>
              <a:rPr dirty="0" sz="1000" spc="-75">
                <a:latin typeface="Times New Roman"/>
                <a:cs typeface="Times New Roman"/>
              </a:rPr>
              <a:t> </a:t>
            </a:r>
            <a:r>
              <a:rPr dirty="0" sz="1000" spc="-50">
                <a:latin typeface="Times New Roman"/>
                <a:cs typeface="Times New Roman"/>
              </a:rPr>
              <a:t>f</a:t>
            </a:r>
            <a:r>
              <a:rPr dirty="0" sz="1000" spc="5">
                <a:latin typeface="Times New Roman"/>
                <a:cs typeface="Times New Roman"/>
              </a:rPr>
              <a:t>a</a:t>
            </a:r>
            <a:r>
              <a:rPr dirty="0" sz="1000" spc="-10">
                <a:latin typeface="Times New Roman"/>
                <a:cs typeface="Times New Roman"/>
              </a:rPr>
              <a:t>s</a:t>
            </a:r>
            <a:r>
              <a:rPr dirty="0" sz="1000" spc="20">
                <a:latin typeface="Times New Roman"/>
                <a:cs typeface="Times New Roman"/>
              </a:rPr>
              <a:t>h</a:t>
            </a:r>
            <a:r>
              <a:rPr dirty="0" sz="1000" spc="5">
                <a:latin typeface="Times New Roman"/>
                <a:cs typeface="Times New Roman"/>
              </a:rPr>
              <a:t>i</a:t>
            </a:r>
            <a:r>
              <a:rPr dirty="0" sz="1000" spc="-25">
                <a:latin typeface="Times New Roman"/>
                <a:cs typeface="Times New Roman"/>
              </a:rPr>
              <a:t>o</a:t>
            </a:r>
            <a:r>
              <a:rPr dirty="0" sz="1000" spc="20">
                <a:latin typeface="Times New Roman"/>
                <a:cs typeface="Times New Roman"/>
              </a:rPr>
              <a:t>n.</a:t>
            </a:r>
            <a:endParaRPr sz="1000">
              <a:latin typeface="Times New Roman"/>
              <a:cs typeface="Times New Roman"/>
            </a:endParaRPr>
          </a:p>
          <a:p>
            <a:pPr algn="just" marL="302260" marR="11430">
              <a:lnSpc>
                <a:spcPct val="108000"/>
              </a:lnSpc>
            </a:pPr>
            <a:r>
              <a:rPr dirty="0" sz="1000" spc="-5" b="1">
                <a:latin typeface="Times New Roman"/>
                <a:cs typeface="Times New Roman"/>
              </a:rPr>
              <a:t>R</a:t>
            </a:r>
            <a:r>
              <a:rPr dirty="0" sz="1000" spc="5" b="1">
                <a:latin typeface="Times New Roman"/>
                <a:cs typeface="Times New Roman"/>
              </a:rPr>
              <a:t>e</a:t>
            </a:r>
            <a:r>
              <a:rPr dirty="0" sz="1000" spc="-10" b="1">
                <a:latin typeface="Times New Roman"/>
                <a:cs typeface="Times New Roman"/>
              </a:rPr>
              <a:t>ason</a:t>
            </a:r>
            <a:r>
              <a:rPr dirty="0" sz="1000" b="1">
                <a:latin typeface="Times New Roman"/>
                <a:cs typeface="Times New Roman"/>
              </a:rPr>
              <a:t>:</a:t>
            </a:r>
            <a:r>
              <a:rPr dirty="0" sz="1000" spc="-60" b="1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Th</a:t>
            </a:r>
            <a:r>
              <a:rPr dirty="0" sz="1000">
                <a:latin typeface="Times New Roman"/>
                <a:cs typeface="Times New Roman"/>
              </a:rPr>
              <a:t>e</a:t>
            </a:r>
            <a:r>
              <a:rPr dirty="0" sz="1000" spc="-45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sta</a:t>
            </a:r>
            <a:r>
              <a:rPr dirty="0" sz="1000" spc="-15">
                <a:latin typeface="Times New Roman"/>
                <a:cs typeface="Times New Roman"/>
              </a:rPr>
              <a:t>p</a:t>
            </a:r>
            <a:r>
              <a:rPr dirty="0" sz="1000" spc="-40">
                <a:latin typeface="Times New Roman"/>
                <a:cs typeface="Times New Roman"/>
              </a:rPr>
              <a:t>e</a:t>
            </a:r>
            <a:r>
              <a:rPr dirty="0" sz="1000">
                <a:latin typeface="Times New Roman"/>
                <a:cs typeface="Times New Roman"/>
              </a:rPr>
              <a:t>s</a:t>
            </a:r>
            <a:r>
              <a:rPr dirty="0" sz="1000" spc="-70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i</a:t>
            </a:r>
            <a:r>
              <a:rPr dirty="0" sz="1000">
                <a:latin typeface="Times New Roman"/>
                <a:cs typeface="Times New Roman"/>
              </a:rPr>
              <a:t>s</a:t>
            </a:r>
            <a:r>
              <a:rPr dirty="0" sz="1000" spc="-70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atta</a:t>
            </a:r>
            <a:r>
              <a:rPr dirty="0" sz="1000" spc="-15">
                <a:latin typeface="Times New Roman"/>
                <a:cs typeface="Times New Roman"/>
              </a:rPr>
              <a:t>c</a:t>
            </a:r>
            <a:r>
              <a:rPr dirty="0" sz="1000" spc="20">
                <a:latin typeface="Times New Roman"/>
                <a:cs typeface="Times New Roman"/>
              </a:rPr>
              <a:t>h</a:t>
            </a:r>
            <a:r>
              <a:rPr dirty="0" sz="1000" spc="-15">
                <a:latin typeface="Times New Roman"/>
                <a:cs typeface="Times New Roman"/>
              </a:rPr>
              <a:t>e</a:t>
            </a:r>
            <a:r>
              <a:rPr dirty="0" sz="1000">
                <a:latin typeface="Times New Roman"/>
                <a:cs typeface="Times New Roman"/>
              </a:rPr>
              <a:t>d</a:t>
            </a:r>
            <a:r>
              <a:rPr dirty="0" sz="1000" spc="-45">
                <a:latin typeface="Times New Roman"/>
                <a:cs typeface="Times New Roman"/>
              </a:rPr>
              <a:t> </a:t>
            </a:r>
            <a:r>
              <a:rPr dirty="0" sz="1000" spc="-10">
                <a:latin typeface="Times New Roman"/>
                <a:cs typeface="Times New Roman"/>
              </a:rPr>
              <a:t>t</a:t>
            </a:r>
            <a:r>
              <a:rPr dirty="0" sz="1000">
                <a:latin typeface="Times New Roman"/>
                <a:cs typeface="Times New Roman"/>
              </a:rPr>
              <a:t>o</a:t>
            </a:r>
            <a:r>
              <a:rPr dirty="0" sz="1000" spc="-45">
                <a:latin typeface="Times New Roman"/>
                <a:cs typeface="Times New Roman"/>
              </a:rPr>
              <a:t> </a:t>
            </a:r>
            <a:r>
              <a:rPr dirty="0" sz="1000" spc="-10">
                <a:latin typeface="Times New Roman"/>
                <a:cs typeface="Times New Roman"/>
              </a:rPr>
              <a:t>t</a:t>
            </a:r>
            <a:r>
              <a:rPr dirty="0" sz="1000" spc="5">
                <a:latin typeface="Times New Roman"/>
                <a:cs typeface="Times New Roman"/>
              </a:rPr>
              <a:t>h</a:t>
            </a:r>
            <a:r>
              <a:rPr dirty="0" sz="1000">
                <a:latin typeface="Times New Roman"/>
                <a:cs typeface="Times New Roman"/>
              </a:rPr>
              <a:t>e</a:t>
            </a:r>
            <a:r>
              <a:rPr dirty="0" sz="1000" spc="-85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t</a:t>
            </a:r>
            <a:r>
              <a:rPr dirty="0" sz="1000" spc="-50">
                <a:latin typeface="Times New Roman"/>
                <a:cs typeface="Times New Roman"/>
              </a:rPr>
              <a:t>y</a:t>
            </a:r>
            <a:r>
              <a:rPr dirty="0" sz="1000" spc="5">
                <a:latin typeface="Times New Roman"/>
                <a:cs typeface="Times New Roman"/>
              </a:rPr>
              <a:t>mpanic  </a:t>
            </a:r>
            <a:r>
              <a:rPr dirty="0" sz="1000" spc="5">
                <a:latin typeface="Times New Roman"/>
                <a:cs typeface="Times New Roman"/>
              </a:rPr>
              <a:t>membrane </a:t>
            </a:r>
            <a:r>
              <a:rPr dirty="0" sz="1000" spc="10">
                <a:latin typeface="Times New Roman"/>
                <a:cs typeface="Times New Roman"/>
              </a:rPr>
              <a:t>and the </a:t>
            </a:r>
            <a:r>
              <a:rPr dirty="0" sz="1000">
                <a:latin typeface="Times New Roman"/>
                <a:cs typeface="Times New Roman"/>
              </a:rPr>
              <a:t>malleus </a:t>
            </a:r>
            <a:r>
              <a:rPr dirty="0" sz="1000" spc="5">
                <a:latin typeface="Times New Roman"/>
                <a:cs typeface="Times New Roman"/>
              </a:rPr>
              <a:t>is </a:t>
            </a:r>
            <a:r>
              <a:rPr dirty="0" sz="1000">
                <a:latin typeface="Times New Roman"/>
                <a:cs typeface="Times New Roman"/>
              </a:rPr>
              <a:t>attached </a:t>
            </a:r>
            <a:r>
              <a:rPr dirty="0" sz="1000" spc="5">
                <a:latin typeface="Times New Roman"/>
                <a:cs typeface="Times New Roman"/>
              </a:rPr>
              <a:t>to </a:t>
            </a:r>
            <a:r>
              <a:rPr dirty="0" sz="1000" spc="10">
                <a:latin typeface="Times New Roman"/>
                <a:cs typeface="Times New Roman"/>
              </a:rPr>
              <a:t>the </a:t>
            </a:r>
            <a:r>
              <a:rPr dirty="0" sz="1000" spc="15">
                <a:latin typeface="Times New Roman"/>
                <a:cs typeface="Times New Roman"/>
              </a:rPr>
              <a:t> </a:t>
            </a:r>
            <a:r>
              <a:rPr dirty="0" sz="1000" spc="-25">
                <a:latin typeface="Times New Roman"/>
                <a:cs typeface="Times New Roman"/>
              </a:rPr>
              <a:t>ov</a:t>
            </a:r>
            <a:r>
              <a:rPr dirty="0" sz="1000" spc="5">
                <a:latin typeface="Times New Roman"/>
                <a:cs typeface="Times New Roman"/>
              </a:rPr>
              <a:t>a</a:t>
            </a:r>
            <a:r>
              <a:rPr dirty="0" sz="1000">
                <a:latin typeface="Times New Roman"/>
                <a:cs typeface="Times New Roman"/>
              </a:rPr>
              <a:t>l</a:t>
            </a:r>
            <a:r>
              <a:rPr dirty="0" sz="1000" spc="-5">
                <a:latin typeface="Times New Roman"/>
                <a:cs typeface="Times New Roman"/>
              </a:rPr>
              <a:t> </a:t>
            </a:r>
            <a:r>
              <a:rPr dirty="0" sz="1000" spc="-20">
                <a:latin typeface="Times New Roman"/>
                <a:cs typeface="Times New Roman"/>
              </a:rPr>
              <a:t>w</a:t>
            </a:r>
            <a:r>
              <a:rPr dirty="0" sz="1000" spc="-5">
                <a:latin typeface="Times New Roman"/>
                <a:cs typeface="Times New Roman"/>
              </a:rPr>
              <a:t>i</a:t>
            </a:r>
            <a:r>
              <a:rPr dirty="0" sz="1000" spc="20">
                <a:latin typeface="Times New Roman"/>
                <a:cs typeface="Times New Roman"/>
              </a:rPr>
              <a:t>n</a:t>
            </a:r>
            <a:r>
              <a:rPr dirty="0" sz="1000" spc="-5">
                <a:latin typeface="Times New Roman"/>
                <a:cs typeface="Times New Roman"/>
              </a:rPr>
              <a:t>d</a:t>
            </a:r>
            <a:r>
              <a:rPr dirty="0" sz="1000" spc="-25">
                <a:latin typeface="Times New Roman"/>
                <a:cs typeface="Times New Roman"/>
              </a:rPr>
              <a:t>o</a:t>
            </a:r>
            <a:r>
              <a:rPr dirty="0" sz="1000" spc="5">
                <a:latin typeface="Times New Roman"/>
                <a:cs typeface="Times New Roman"/>
              </a:rPr>
              <a:t>w</a:t>
            </a:r>
            <a:r>
              <a:rPr dirty="0" sz="1000" spc="-70">
                <a:latin typeface="Times New Roman"/>
                <a:cs typeface="Times New Roman"/>
              </a:rPr>
              <a:t> </a:t>
            </a:r>
            <a:r>
              <a:rPr dirty="0" sz="1000" spc="-25">
                <a:latin typeface="Times New Roman"/>
                <a:cs typeface="Times New Roman"/>
              </a:rPr>
              <a:t>o</a:t>
            </a:r>
            <a:r>
              <a:rPr dirty="0" sz="1000">
                <a:latin typeface="Times New Roman"/>
                <a:cs typeface="Times New Roman"/>
              </a:rPr>
              <a:t>f</a:t>
            </a:r>
            <a:r>
              <a:rPr dirty="0" sz="1000" spc="-40">
                <a:latin typeface="Times New Roman"/>
                <a:cs typeface="Times New Roman"/>
              </a:rPr>
              <a:t> </a:t>
            </a:r>
            <a:r>
              <a:rPr dirty="0" sz="1000" spc="10">
                <a:latin typeface="Times New Roman"/>
                <a:cs typeface="Times New Roman"/>
              </a:rPr>
              <a:t>t</a:t>
            </a:r>
            <a:r>
              <a:rPr dirty="0" sz="1000" spc="20">
                <a:latin typeface="Times New Roman"/>
                <a:cs typeface="Times New Roman"/>
              </a:rPr>
              <a:t>h</a:t>
            </a:r>
            <a:r>
              <a:rPr dirty="0" sz="1000">
                <a:latin typeface="Times New Roman"/>
                <a:cs typeface="Times New Roman"/>
              </a:rPr>
              <a:t>e</a:t>
            </a:r>
            <a:r>
              <a:rPr dirty="0" sz="1000" spc="-40">
                <a:latin typeface="Times New Roman"/>
                <a:cs typeface="Times New Roman"/>
              </a:rPr>
              <a:t> </a:t>
            </a:r>
            <a:r>
              <a:rPr dirty="0" sz="1000" spc="-5">
                <a:latin typeface="Times New Roman"/>
                <a:cs typeface="Times New Roman"/>
              </a:rPr>
              <a:t>c</a:t>
            </a:r>
            <a:r>
              <a:rPr dirty="0" sz="1000" spc="-25">
                <a:latin typeface="Times New Roman"/>
                <a:cs typeface="Times New Roman"/>
              </a:rPr>
              <a:t>oc</a:t>
            </a:r>
            <a:r>
              <a:rPr dirty="0" sz="1000" spc="30">
                <a:latin typeface="Times New Roman"/>
                <a:cs typeface="Times New Roman"/>
              </a:rPr>
              <a:t>h</a:t>
            </a:r>
            <a:r>
              <a:rPr dirty="0" sz="1000" spc="5">
                <a:latin typeface="Times New Roman"/>
                <a:cs typeface="Times New Roman"/>
              </a:rPr>
              <a:t>l</a:t>
            </a:r>
            <a:r>
              <a:rPr dirty="0" sz="1000" spc="-25">
                <a:latin typeface="Times New Roman"/>
                <a:cs typeface="Times New Roman"/>
              </a:rPr>
              <a:t>e</a:t>
            </a:r>
            <a:r>
              <a:rPr dirty="0" sz="1000" spc="15">
                <a:latin typeface="Times New Roman"/>
                <a:cs typeface="Times New Roman"/>
              </a:rPr>
              <a:t>a</a:t>
            </a:r>
            <a:r>
              <a:rPr dirty="0" sz="1000">
                <a:latin typeface="Times New Roman"/>
                <a:cs typeface="Times New Roman"/>
              </a:rPr>
              <a:t>.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964940" y="1463713"/>
            <a:ext cx="2681605" cy="431736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299085" marR="8255" indent="-287020">
              <a:lnSpc>
                <a:spcPct val="108000"/>
              </a:lnSpc>
              <a:spcBef>
                <a:spcPts val="95"/>
              </a:spcBef>
              <a:buAutoNum type="arabicPeriod" startAt="46"/>
              <a:tabLst>
                <a:tab pos="299720" algn="l"/>
              </a:tabLst>
            </a:pPr>
            <a:r>
              <a:rPr dirty="0" sz="1000" spc="-25" b="1">
                <a:latin typeface="Times New Roman"/>
                <a:cs typeface="Times New Roman"/>
              </a:rPr>
              <a:t>Assertion</a:t>
            </a:r>
            <a:r>
              <a:rPr dirty="0" sz="1000" spc="-95" b="1">
                <a:latin typeface="Times New Roman"/>
                <a:cs typeface="Times New Roman"/>
              </a:rPr>
              <a:t> </a:t>
            </a:r>
            <a:r>
              <a:rPr dirty="0" sz="1000" b="1">
                <a:latin typeface="Times New Roman"/>
                <a:cs typeface="Times New Roman"/>
              </a:rPr>
              <a:t>:</a:t>
            </a:r>
            <a:r>
              <a:rPr dirty="0" sz="1000" spc="-100" b="1">
                <a:latin typeface="Times New Roman"/>
                <a:cs typeface="Times New Roman"/>
              </a:rPr>
              <a:t> </a:t>
            </a:r>
            <a:r>
              <a:rPr dirty="0" sz="1000" spc="-5">
                <a:latin typeface="Times New Roman"/>
                <a:cs typeface="Times New Roman"/>
              </a:rPr>
              <a:t>The</a:t>
            </a:r>
            <a:r>
              <a:rPr dirty="0" sz="1000" spc="-120">
                <a:latin typeface="Times New Roman"/>
                <a:cs typeface="Times New Roman"/>
              </a:rPr>
              <a:t> </a:t>
            </a:r>
            <a:r>
              <a:rPr dirty="0" sz="1000" spc="-15">
                <a:latin typeface="Times New Roman"/>
                <a:cs typeface="Times New Roman"/>
              </a:rPr>
              <a:t>auditory</a:t>
            </a:r>
            <a:r>
              <a:rPr dirty="0" sz="1000" spc="-155">
                <a:latin typeface="Times New Roman"/>
                <a:cs typeface="Times New Roman"/>
              </a:rPr>
              <a:t> </a:t>
            </a:r>
            <a:r>
              <a:rPr dirty="0" sz="1000" spc="-25">
                <a:latin typeface="Times New Roman"/>
                <a:cs typeface="Times New Roman"/>
              </a:rPr>
              <a:t>ossicles</a:t>
            </a:r>
            <a:r>
              <a:rPr dirty="0" sz="1000" spc="-80">
                <a:latin typeface="Times New Roman"/>
                <a:cs typeface="Times New Roman"/>
              </a:rPr>
              <a:t> </a:t>
            </a:r>
            <a:r>
              <a:rPr dirty="0" sz="1000" spc="-20">
                <a:latin typeface="Times New Roman"/>
                <a:cs typeface="Times New Roman"/>
              </a:rPr>
              <a:t>help</a:t>
            </a:r>
            <a:r>
              <a:rPr dirty="0" sz="1000" spc="-105">
                <a:latin typeface="Times New Roman"/>
                <a:cs typeface="Times New Roman"/>
              </a:rPr>
              <a:t> </a:t>
            </a:r>
            <a:r>
              <a:rPr dirty="0" sz="1000" spc="-10">
                <a:latin typeface="Times New Roman"/>
                <a:cs typeface="Times New Roman"/>
              </a:rPr>
              <a:t>in</a:t>
            </a:r>
            <a:r>
              <a:rPr dirty="0" sz="1000" spc="-80">
                <a:latin typeface="Times New Roman"/>
                <a:cs typeface="Times New Roman"/>
              </a:rPr>
              <a:t> </a:t>
            </a:r>
            <a:r>
              <a:rPr dirty="0" sz="1000" spc="-10">
                <a:latin typeface="Times New Roman"/>
                <a:cs typeface="Times New Roman"/>
              </a:rPr>
              <a:t>hearing. </a:t>
            </a:r>
            <a:r>
              <a:rPr dirty="0" sz="1000" spc="-235">
                <a:latin typeface="Times New Roman"/>
                <a:cs typeface="Times New Roman"/>
              </a:rPr>
              <a:t> </a:t>
            </a:r>
            <a:r>
              <a:rPr dirty="0" sz="1000" spc="-30" b="1">
                <a:latin typeface="Times New Roman"/>
                <a:cs typeface="Times New Roman"/>
              </a:rPr>
              <a:t>R</a:t>
            </a:r>
            <a:r>
              <a:rPr dirty="0" sz="1000" spc="5" b="1">
                <a:latin typeface="Times New Roman"/>
                <a:cs typeface="Times New Roman"/>
              </a:rPr>
              <a:t>e</a:t>
            </a:r>
            <a:r>
              <a:rPr dirty="0" sz="1000" spc="-25" b="1">
                <a:latin typeface="Times New Roman"/>
                <a:cs typeface="Times New Roman"/>
              </a:rPr>
              <a:t>a</a:t>
            </a:r>
            <a:r>
              <a:rPr dirty="0" sz="1000" spc="-10" b="1">
                <a:latin typeface="Times New Roman"/>
                <a:cs typeface="Times New Roman"/>
              </a:rPr>
              <a:t>s</a:t>
            </a:r>
            <a:r>
              <a:rPr dirty="0" sz="1000" spc="-50" b="1">
                <a:latin typeface="Times New Roman"/>
                <a:cs typeface="Times New Roman"/>
              </a:rPr>
              <a:t>o</a:t>
            </a:r>
            <a:r>
              <a:rPr dirty="0" sz="1000" b="1">
                <a:latin typeface="Times New Roman"/>
                <a:cs typeface="Times New Roman"/>
              </a:rPr>
              <a:t>n</a:t>
            </a:r>
            <a:r>
              <a:rPr dirty="0" sz="1000" spc="-70" b="1">
                <a:latin typeface="Times New Roman"/>
                <a:cs typeface="Times New Roman"/>
              </a:rPr>
              <a:t> </a:t>
            </a:r>
            <a:r>
              <a:rPr dirty="0" sz="1000" b="1">
                <a:latin typeface="Times New Roman"/>
                <a:cs typeface="Times New Roman"/>
              </a:rPr>
              <a:t>:</a:t>
            </a:r>
            <a:r>
              <a:rPr dirty="0" sz="1000" spc="-80" b="1">
                <a:latin typeface="Times New Roman"/>
                <a:cs typeface="Times New Roman"/>
              </a:rPr>
              <a:t> </a:t>
            </a:r>
            <a:r>
              <a:rPr dirty="0" sz="1000" spc="-20">
                <a:latin typeface="Times New Roman"/>
                <a:cs typeface="Times New Roman"/>
              </a:rPr>
              <a:t>Audi</a:t>
            </a:r>
            <a:r>
              <a:rPr dirty="0" sz="1000" spc="15">
                <a:latin typeface="Times New Roman"/>
                <a:cs typeface="Times New Roman"/>
              </a:rPr>
              <a:t>t</a:t>
            </a:r>
            <a:r>
              <a:rPr dirty="0" sz="1000" spc="-50">
                <a:latin typeface="Times New Roman"/>
                <a:cs typeface="Times New Roman"/>
              </a:rPr>
              <a:t>o</a:t>
            </a:r>
            <a:r>
              <a:rPr dirty="0" sz="1000" spc="20">
                <a:latin typeface="Times New Roman"/>
                <a:cs typeface="Times New Roman"/>
              </a:rPr>
              <a:t>r</a:t>
            </a:r>
            <a:r>
              <a:rPr dirty="0" sz="1000">
                <a:latin typeface="Times New Roman"/>
                <a:cs typeface="Times New Roman"/>
              </a:rPr>
              <a:t>y</a:t>
            </a:r>
            <a:r>
              <a:rPr dirty="0" sz="1000" spc="-155">
                <a:latin typeface="Times New Roman"/>
                <a:cs typeface="Times New Roman"/>
              </a:rPr>
              <a:t> </a:t>
            </a:r>
            <a:r>
              <a:rPr dirty="0" sz="1000" spc="-20">
                <a:latin typeface="Times New Roman"/>
                <a:cs typeface="Times New Roman"/>
              </a:rPr>
              <a:t>o</a:t>
            </a:r>
            <a:r>
              <a:rPr dirty="0" sz="1000" spc="-45">
                <a:latin typeface="Times New Roman"/>
                <a:cs typeface="Times New Roman"/>
              </a:rPr>
              <a:t>s</a:t>
            </a:r>
            <a:r>
              <a:rPr dirty="0" sz="1000" spc="-20">
                <a:latin typeface="Times New Roman"/>
                <a:cs typeface="Times New Roman"/>
              </a:rPr>
              <a:t>sicle</a:t>
            </a:r>
            <a:r>
              <a:rPr dirty="0" sz="1000">
                <a:latin typeface="Times New Roman"/>
                <a:cs typeface="Times New Roman"/>
              </a:rPr>
              <a:t>s</a:t>
            </a:r>
            <a:r>
              <a:rPr dirty="0" sz="1000" spc="-95">
                <a:latin typeface="Times New Roman"/>
                <a:cs typeface="Times New Roman"/>
              </a:rPr>
              <a:t> </a:t>
            </a:r>
            <a:r>
              <a:rPr dirty="0" sz="1000" spc="-20">
                <a:latin typeface="Times New Roman"/>
                <a:cs typeface="Times New Roman"/>
              </a:rPr>
              <a:t>ma</a:t>
            </a:r>
            <a:r>
              <a:rPr dirty="0" sz="1000" spc="15">
                <a:latin typeface="Times New Roman"/>
                <a:cs typeface="Times New Roman"/>
              </a:rPr>
              <a:t>i</a:t>
            </a:r>
            <a:r>
              <a:rPr dirty="0" sz="1000" spc="-5">
                <a:latin typeface="Times New Roman"/>
                <a:cs typeface="Times New Roman"/>
              </a:rPr>
              <a:t>n</a:t>
            </a:r>
            <a:r>
              <a:rPr dirty="0" sz="1000" spc="5">
                <a:latin typeface="Times New Roman"/>
                <a:cs typeface="Times New Roman"/>
              </a:rPr>
              <a:t>t</a:t>
            </a:r>
            <a:r>
              <a:rPr dirty="0" sz="1000" spc="-20">
                <a:latin typeface="Times New Roman"/>
                <a:cs typeface="Times New Roman"/>
              </a:rPr>
              <a:t>a</a:t>
            </a:r>
            <a:r>
              <a:rPr dirty="0" sz="1000" spc="5">
                <a:latin typeface="Times New Roman"/>
                <a:cs typeface="Times New Roman"/>
              </a:rPr>
              <a:t>i</a:t>
            </a:r>
            <a:r>
              <a:rPr dirty="0" sz="1000">
                <a:latin typeface="Times New Roman"/>
                <a:cs typeface="Times New Roman"/>
              </a:rPr>
              <a:t>n</a:t>
            </a:r>
            <a:r>
              <a:rPr dirty="0" sz="1000" spc="-60">
                <a:latin typeface="Times New Roman"/>
                <a:cs typeface="Times New Roman"/>
              </a:rPr>
              <a:t> </a:t>
            </a:r>
            <a:r>
              <a:rPr dirty="0" sz="1000" spc="-20">
                <a:latin typeface="Times New Roman"/>
                <a:cs typeface="Times New Roman"/>
              </a:rPr>
              <a:t>th</a:t>
            </a:r>
            <a:r>
              <a:rPr dirty="0" sz="1000">
                <a:latin typeface="Times New Roman"/>
                <a:cs typeface="Times New Roman"/>
              </a:rPr>
              <a:t>e</a:t>
            </a:r>
            <a:r>
              <a:rPr dirty="0" sz="1000" spc="-95">
                <a:latin typeface="Times New Roman"/>
                <a:cs typeface="Times New Roman"/>
              </a:rPr>
              <a:t> </a:t>
            </a:r>
            <a:r>
              <a:rPr dirty="0" sz="1000" spc="-20">
                <a:latin typeface="Times New Roman"/>
                <a:cs typeface="Times New Roman"/>
              </a:rPr>
              <a:t>ba</a:t>
            </a:r>
            <a:r>
              <a:rPr dirty="0" sz="1000" spc="5">
                <a:latin typeface="Times New Roman"/>
                <a:cs typeface="Times New Roman"/>
              </a:rPr>
              <a:t>l</a:t>
            </a:r>
            <a:r>
              <a:rPr dirty="0" sz="1000" spc="-20">
                <a:latin typeface="Times New Roman"/>
                <a:cs typeface="Times New Roman"/>
              </a:rPr>
              <a:t>a</a:t>
            </a:r>
            <a:r>
              <a:rPr dirty="0" sz="1000" spc="20">
                <a:latin typeface="Times New Roman"/>
                <a:cs typeface="Times New Roman"/>
              </a:rPr>
              <a:t>n</a:t>
            </a:r>
            <a:r>
              <a:rPr dirty="0" sz="1000" spc="-40">
                <a:latin typeface="Times New Roman"/>
                <a:cs typeface="Times New Roman"/>
              </a:rPr>
              <a:t>c</a:t>
            </a:r>
            <a:r>
              <a:rPr dirty="0" sz="1000">
                <a:latin typeface="Times New Roman"/>
                <a:cs typeface="Times New Roman"/>
              </a:rPr>
              <a:t>e  </a:t>
            </a:r>
            <a:r>
              <a:rPr dirty="0" sz="1000" spc="-25">
                <a:latin typeface="Times New Roman"/>
                <a:cs typeface="Times New Roman"/>
              </a:rPr>
              <a:t>of</a:t>
            </a:r>
            <a:r>
              <a:rPr dirty="0" sz="1000" spc="-110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air</a:t>
            </a:r>
            <a:r>
              <a:rPr dirty="0" sz="1000" spc="-70">
                <a:latin typeface="Times New Roman"/>
                <a:cs typeface="Times New Roman"/>
              </a:rPr>
              <a:t> </a:t>
            </a:r>
            <a:r>
              <a:rPr dirty="0" sz="1000" spc="-10">
                <a:latin typeface="Times New Roman"/>
                <a:cs typeface="Times New Roman"/>
              </a:rPr>
              <a:t>pressure</a:t>
            </a:r>
            <a:r>
              <a:rPr dirty="0" sz="1000" spc="-65">
                <a:latin typeface="Times New Roman"/>
                <a:cs typeface="Times New Roman"/>
              </a:rPr>
              <a:t> </a:t>
            </a:r>
            <a:r>
              <a:rPr dirty="0" sz="1000" spc="-30">
                <a:latin typeface="Times New Roman"/>
                <a:cs typeface="Times New Roman"/>
              </a:rPr>
              <a:t>between</a:t>
            </a:r>
            <a:r>
              <a:rPr dirty="0" sz="1000" spc="-70">
                <a:latin typeface="Times New Roman"/>
                <a:cs typeface="Times New Roman"/>
              </a:rPr>
              <a:t> </a:t>
            </a:r>
            <a:r>
              <a:rPr dirty="0" sz="1000" spc="-10">
                <a:latin typeface="Times New Roman"/>
                <a:cs typeface="Times New Roman"/>
              </a:rPr>
              <a:t>two</a:t>
            </a:r>
            <a:r>
              <a:rPr dirty="0" sz="1000" spc="-110">
                <a:latin typeface="Times New Roman"/>
                <a:cs typeface="Times New Roman"/>
              </a:rPr>
              <a:t> </a:t>
            </a:r>
            <a:r>
              <a:rPr dirty="0" sz="1000" spc="-20">
                <a:latin typeface="Times New Roman"/>
                <a:cs typeface="Times New Roman"/>
              </a:rPr>
              <a:t>sides</a:t>
            </a:r>
            <a:r>
              <a:rPr dirty="0" sz="1000" spc="-90">
                <a:latin typeface="Times New Roman"/>
                <a:cs typeface="Times New Roman"/>
              </a:rPr>
              <a:t> </a:t>
            </a:r>
            <a:r>
              <a:rPr dirty="0" sz="1000" spc="-10">
                <a:latin typeface="Times New Roman"/>
                <a:cs typeface="Times New Roman"/>
              </a:rPr>
              <a:t>of</a:t>
            </a:r>
            <a:r>
              <a:rPr dirty="0" sz="1000" spc="-110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the</a:t>
            </a:r>
            <a:r>
              <a:rPr dirty="0" sz="1000" spc="-85">
                <a:latin typeface="Times New Roman"/>
                <a:cs typeface="Times New Roman"/>
              </a:rPr>
              <a:t> </a:t>
            </a:r>
            <a:r>
              <a:rPr dirty="0" sz="1000" spc="-5">
                <a:latin typeface="Times New Roman"/>
                <a:cs typeface="Times New Roman"/>
              </a:rPr>
              <a:t>eardrum.</a:t>
            </a:r>
            <a:endParaRPr sz="1000">
              <a:latin typeface="Times New Roman"/>
              <a:cs typeface="Times New Roman"/>
            </a:endParaRPr>
          </a:p>
          <a:p>
            <a:pPr algn="just" marL="299085" marR="14604" indent="-287020">
              <a:lnSpc>
                <a:spcPct val="108000"/>
              </a:lnSpc>
              <a:buAutoNum type="arabicPeriod" startAt="46"/>
              <a:tabLst>
                <a:tab pos="299720" algn="l"/>
              </a:tabLst>
            </a:pPr>
            <a:r>
              <a:rPr dirty="0" sz="1000" spc="5" b="1">
                <a:latin typeface="Times New Roman"/>
                <a:cs typeface="Times New Roman"/>
              </a:rPr>
              <a:t>Assertion: </a:t>
            </a:r>
            <a:r>
              <a:rPr dirty="0" sz="1000" spc="-5">
                <a:latin typeface="Times New Roman"/>
                <a:cs typeface="Times New Roman"/>
              </a:rPr>
              <a:t>Vestibular </a:t>
            </a:r>
            <a:r>
              <a:rPr dirty="0" sz="1000" spc="15">
                <a:latin typeface="Times New Roman"/>
                <a:cs typeface="Times New Roman"/>
              </a:rPr>
              <a:t>apparatus </a:t>
            </a:r>
            <a:r>
              <a:rPr dirty="0" sz="1000" spc="10">
                <a:latin typeface="Times New Roman"/>
                <a:cs typeface="Times New Roman"/>
              </a:rPr>
              <a:t>helps </a:t>
            </a:r>
            <a:r>
              <a:rPr dirty="0" sz="1000" spc="15">
                <a:latin typeface="Times New Roman"/>
                <a:cs typeface="Times New Roman"/>
              </a:rPr>
              <a:t>us </a:t>
            </a:r>
            <a:r>
              <a:rPr dirty="0" sz="1000">
                <a:latin typeface="Times New Roman"/>
                <a:cs typeface="Times New Roman"/>
              </a:rPr>
              <a:t>in </a:t>
            </a:r>
            <a:r>
              <a:rPr dirty="0" sz="1000" spc="5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mai</a:t>
            </a:r>
            <a:r>
              <a:rPr dirty="0" sz="1000" spc="20">
                <a:latin typeface="Times New Roman"/>
                <a:cs typeface="Times New Roman"/>
              </a:rPr>
              <a:t>n</a:t>
            </a:r>
            <a:r>
              <a:rPr dirty="0" sz="1000" spc="5">
                <a:latin typeface="Times New Roman"/>
                <a:cs typeface="Times New Roman"/>
              </a:rPr>
              <a:t>tai</a:t>
            </a:r>
            <a:r>
              <a:rPr dirty="0" sz="1000" spc="20">
                <a:latin typeface="Times New Roman"/>
                <a:cs typeface="Times New Roman"/>
              </a:rPr>
              <a:t>n</a:t>
            </a:r>
            <a:r>
              <a:rPr dirty="0" sz="1000" spc="5">
                <a:latin typeface="Times New Roman"/>
                <a:cs typeface="Times New Roman"/>
              </a:rPr>
              <a:t>i</a:t>
            </a:r>
            <a:r>
              <a:rPr dirty="0" sz="1000" spc="20">
                <a:latin typeface="Times New Roman"/>
                <a:cs typeface="Times New Roman"/>
              </a:rPr>
              <a:t>n</a:t>
            </a:r>
            <a:r>
              <a:rPr dirty="0" sz="1000">
                <a:latin typeface="Times New Roman"/>
                <a:cs typeface="Times New Roman"/>
              </a:rPr>
              <a:t>g</a:t>
            </a:r>
            <a:r>
              <a:rPr dirty="0" sz="1000" spc="-15">
                <a:latin typeface="Times New Roman"/>
                <a:cs typeface="Times New Roman"/>
              </a:rPr>
              <a:t> </a:t>
            </a:r>
            <a:r>
              <a:rPr dirty="0" sz="1000" spc="-25">
                <a:latin typeface="Times New Roman"/>
                <a:cs typeface="Times New Roman"/>
              </a:rPr>
              <a:t>b</a:t>
            </a:r>
            <a:r>
              <a:rPr dirty="0" sz="1000" spc="5">
                <a:latin typeface="Times New Roman"/>
                <a:cs typeface="Times New Roman"/>
              </a:rPr>
              <a:t>ala</a:t>
            </a:r>
            <a:r>
              <a:rPr dirty="0" sz="1000" spc="20">
                <a:latin typeface="Times New Roman"/>
                <a:cs typeface="Times New Roman"/>
              </a:rPr>
              <a:t>n</a:t>
            </a:r>
            <a:r>
              <a:rPr dirty="0" sz="1000" spc="-20">
                <a:latin typeface="Times New Roman"/>
                <a:cs typeface="Times New Roman"/>
              </a:rPr>
              <a:t>c</a:t>
            </a:r>
            <a:r>
              <a:rPr dirty="0" sz="1000">
                <a:latin typeface="Times New Roman"/>
                <a:cs typeface="Times New Roman"/>
              </a:rPr>
              <a:t>e</a:t>
            </a:r>
            <a:r>
              <a:rPr dirty="0" sz="1000" spc="-50">
                <a:latin typeface="Times New Roman"/>
                <a:cs typeface="Times New Roman"/>
              </a:rPr>
              <a:t> </a:t>
            </a:r>
            <a:r>
              <a:rPr dirty="0" sz="1000" spc="-25">
                <a:latin typeface="Times New Roman"/>
                <a:cs typeface="Times New Roman"/>
              </a:rPr>
              <a:t>o</a:t>
            </a:r>
            <a:r>
              <a:rPr dirty="0" sz="1000">
                <a:latin typeface="Times New Roman"/>
                <a:cs typeface="Times New Roman"/>
              </a:rPr>
              <a:t>f</a:t>
            </a:r>
            <a:r>
              <a:rPr dirty="0" sz="1000" spc="-35">
                <a:latin typeface="Times New Roman"/>
                <a:cs typeface="Times New Roman"/>
              </a:rPr>
              <a:t> </a:t>
            </a:r>
            <a:r>
              <a:rPr dirty="0" sz="1000" spc="-25">
                <a:latin typeface="Times New Roman"/>
                <a:cs typeface="Times New Roman"/>
              </a:rPr>
              <a:t>bo</a:t>
            </a:r>
            <a:r>
              <a:rPr dirty="0" sz="1000" spc="5">
                <a:latin typeface="Times New Roman"/>
                <a:cs typeface="Times New Roman"/>
              </a:rPr>
              <a:t>d</a:t>
            </a:r>
            <a:r>
              <a:rPr dirty="0" sz="1000">
                <a:latin typeface="Times New Roman"/>
                <a:cs typeface="Times New Roman"/>
              </a:rPr>
              <a:t>y</a:t>
            </a:r>
            <a:r>
              <a:rPr dirty="0" sz="1000" spc="-90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a</a:t>
            </a:r>
            <a:r>
              <a:rPr dirty="0" sz="1000" spc="20">
                <a:latin typeface="Times New Roman"/>
                <a:cs typeface="Times New Roman"/>
              </a:rPr>
              <a:t>n</a:t>
            </a:r>
            <a:r>
              <a:rPr dirty="0" sz="1000">
                <a:latin typeface="Times New Roman"/>
                <a:cs typeface="Times New Roman"/>
              </a:rPr>
              <a:t>d</a:t>
            </a:r>
            <a:r>
              <a:rPr dirty="0" sz="1000" spc="-15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p</a:t>
            </a:r>
            <a:r>
              <a:rPr dirty="0" sz="1000" spc="-35">
                <a:latin typeface="Times New Roman"/>
                <a:cs typeface="Times New Roman"/>
              </a:rPr>
              <a:t>o</a:t>
            </a:r>
            <a:r>
              <a:rPr dirty="0" sz="1000" spc="-10">
                <a:latin typeface="Times New Roman"/>
                <a:cs typeface="Times New Roman"/>
              </a:rPr>
              <a:t>s</a:t>
            </a:r>
            <a:r>
              <a:rPr dirty="0" sz="1000" spc="5">
                <a:latin typeface="Times New Roman"/>
                <a:cs typeface="Times New Roman"/>
              </a:rPr>
              <a:t>ture.</a:t>
            </a:r>
            <a:endParaRPr sz="1000">
              <a:latin typeface="Times New Roman"/>
              <a:cs typeface="Times New Roman"/>
            </a:endParaRPr>
          </a:p>
          <a:p>
            <a:pPr algn="just" marL="299085" marR="6350">
              <a:lnSpc>
                <a:spcPct val="108000"/>
              </a:lnSpc>
              <a:spcBef>
                <a:spcPts val="25"/>
              </a:spcBef>
            </a:pPr>
            <a:r>
              <a:rPr dirty="0" sz="1000" spc="-25" b="1">
                <a:latin typeface="Times New Roman"/>
                <a:cs typeface="Times New Roman"/>
              </a:rPr>
              <a:t>Reason:</a:t>
            </a:r>
            <a:r>
              <a:rPr dirty="0" sz="1000" spc="-80" b="1">
                <a:latin typeface="Times New Roman"/>
                <a:cs typeface="Times New Roman"/>
              </a:rPr>
              <a:t> </a:t>
            </a:r>
            <a:r>
              <a:rPr dirty="0" sz="1000" spc="-15">
                <a:latin typeface="Times New Roman"/>
                <a:cs typeface="Times New Roman"/>
              </a:rPr>
              <a:t>Due</a:t>
            </a:r>
            <a:r>
              <a:rPr dirty="0" sz="1000" spc="-95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to</a:t>
            </a:r>
            <a:r>
              <a:rPr dirty="0" sz="1000" spc="-125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the</a:t>
            </a:r>
            <a:r>
              <a:rPr dirty="0" sz="1000" spc="-110">
                <a:latin typeface="Times New Roman"/>
                <a:cs typeface="Times New Roman"/>
              </a:rPr>
              <a:t> </a:t>
            </a:r>
            <a:r>
              <a:rPr dirty="0" sz="1000" spc="-10">
                <a:latin typeface="Times New Roman"/>
                <a:cs typeface="Times New Roman"/>
              </a:rPr>
              <a:t>arrangement</a:t>
            </a:r>
            <a:r>
              <a:rPr dirty="0" sz="1000" spc="100">
                <a:latin typeface="Times New Roman"/>
                <a:cs typeface="Times New Roman"/>
              </a:rPr>
              <a:t> </a:t>
            </a:r>
            <a:r>
              <a:rPr dirty="0" sz="1000" spc="-15">
                <a:latin typeface="Times New Roman"/>
                <a:cs typeface="Times New Roman"/>
              </a:rPr>
              <a:t>of</a:t>
            </a:r>
            <a:r>
              <a:rPr dirty="0" sz="1000" spc="-110">
                <a:latin typeface="Times New Roman"/>
                <a:cs typeface="Times New Roman"/>
              </a:rPr>
              <a:t> </a:t>
            </a:r>
            <a:r>
              <a:rPr dirty="0" sz="1000" spc="-20">
                <a:latin typeface="Times New Roman"/>
                <a:cs typeface="Times New Roman"/>
              </a:rPr>
              <a:t>semicircular </a:t>
            </a:r>
            <a:r>
              <a:rPr dirty="0" sz="1000" spc="-240">
                <a:latin typeface="Times New Roman"/>
                <a:cs typeface="Times New Roman"/>
              </a:rPr>
              <a:t> </a:t>
            </a:r>
            <a:r>
              <a:rPr dirty="0" sz="1000" spc="10">
                <a:latin typeface="Times New Roman"/>
                <a:cs typeface="Times New Roman"/>
              </a:rPr>
              <a:t>canals </a:t>
            </a:r>
            <a:r>
              <a:rPr dirty="0" sz="1000" spc="-20">
                <a:latin typeface="Times New Roman"/>
                <a:cs typeface="Times New Roman"/>
              </a:rPr>
              <a:t>of </a:t>
            </a:r>
            <a:r>
              <a:rPr dirty="0" sz="1000">
                <a:latin typeface="Times New Roman"/>
                <a:cs typeface="Times New Roman"/>
              </a:rPr>
              <a:t>vestibular </a:t>
            </a:r>
            <a:r>
              <a:rPr dirty="0" sz="1000" spc="5">
                <a:latin typeface="Times New Roman"/>
                <a:cs typeface="Times New Roman"/>
              </a:rPr>
              <a:t>apparatus, </a:t>
            </a:r>
            <a:r>
              <a:rPr dirty="0" sz="1000">
                <a:latin typeface="Times New Roman"/>
                <a:cs typeface="Times New Roman"/>
              </a:rPr>
              <a:t>movement </a:t>
            </a:r>
            <a:r>
              <a:rPr dirty="0" sz="1000" spc="-10">
                <a:latin typeface="Times New Roman"/>
                <a:cs typeface="Times New Roman"/>
              </a:rPr>
              <a:t>of </a:t>
            </a:r>
            <a:r>
              <a:rPr dirty="0" sz="1000" spc="-5">
                <a:latin typeface="Times New Roman"/>
                <a:cs typeface="Times New Roman"/>
              </a:rPr>
              <a:t> </a:t>
            </a:r>
            <a:r>
              <a:rPr dirty="0" sz="1000" spc="-10">
                <a:latin typeface="Times New Roman"/>
                <a:cs typeface="Times New Roman"/>
              </a:rPr>
              <a:t>head</a:t>
            </a:r>
            <a:r>
              <a:rPr dirty="0" sz="1000" spc="-70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in</a:t>
            </a:r>
            <a:r>
              <a:rPr dirty="0" sz="1000" spc="-65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any</a:t>
            </a:r>
            <a:r>
              <a:rPr dirty="0" sz="1000" spc="-120">
                <a:latin typeface="Times New Roman"/>
                <a:cs typeface="Times New Roman"/>
              </a:rPr>
              <a:t> </a:t>
            </a:r>
            <a:r>
              <a:rPr dirty="0" sz="1000" spc="-10">
                <a:latin typeface="Times New Roman"/>
                <a:cs typeface="Times New Roman"/>
              </a:rPr>
              <a:t>direction</a:t>
            </a:r>
            <a:r>
              <a:rPr dirty="0" sz="1000" spc="-65">
                <a:latin typeface="Times New Roman"/>
                <a:cs typeface="Times New Roman"/>
              </a:rPr>
              <a:t> </a:t>
            </a:r>
            <a:r>
              <a:rPr dirty="0" sz="1000" spc="-15">
                <a:latin typeface="Times New Roman"/>
                <a:cs typeface="Times New Roman"/>
              </a:rPr>
              <a:t>will</a:t>
            </a:r>
            <a:r>
              <a:rPr dirty="0" sz="1000" spc="-65">
                <a:latin typeface="Times New Roman"/>
                <a:cs typeface="Times New Roman"/>
              </a:rPr>
              <a:t> </a:t>
            </a:r>
            <a:r>
              <a:rPr dirty="0" sz="1000" spc="-10">
                <a:latin typeface="Times New Roman"/>
                <a:cs typeface="Times New Roman"/>
              </a:rPr>
              <a:t>stimulate</a:t>
            </a:r>
            <a:r>
              <a:rPr dirty="0" sz="1000" spc="-70">
                <a:latin typeface="Times New Roman"/>
                <a:cs typeface="Times New Roman"/>
              </a:rPr>
              <a:t> </a:t>
            </a:r>
            <a:r>
              <a:rPr dirty="0" sz="1000" spc="-20">
                <a:latin typeface="Times New Roman"/>
                <a:cs typeface="Times New Roman"/>
              </a:rPr>
              <a:t>sensory</a:t>
            </a:r>
            <a:r>
              <a:rPr dirty="0" sz="1000" spc="-125">
                <a:latin typeface="Times New Roman"/>
                <a:cs typeface="Times New Roman"/>
              </a:rPr>
              <a:t> </a:t>
            </a:r>
            <a:r>
              <a:rPr dirty="0" sz="1000" spc="-10">
                <a:latin typeface="Times New Roman"/>
                <a:cs typeface="Times New Roman"/>
              </a:rPr>
              <a:t>cells </a:t>
            </a:r>
            <a:r>
              <a:rPr dirty="0" sz="1000" spc="-240">
                <a:latin typeface="Times New Roman"/>
                <a:cs typeface="Times New Roman"/>
              </a:rPr>
              <a:t> </a:t>
            </a:r>
            <a:r>
              <a:rPr dirty="0" sz="1000" spc="-20">
                <a:latin typeface="Times New Roman"/>
                <a:cs typeface="Times New Roman"/>
              </a:rPr>
              <a:t>t</a:t>
            </a:r>
            <a:r>
              <a:rPr dirty="0" sz="1000">
                <a:latin typeface="Times New Roman"/>
                <a:cs typeface="Times New Roman"/>
              </a:rPr>
              <a:t>o</a:t>
            </a:r>
            <a:r>
              <a:rPr dirty="0" sz="1000" spc="-110">
                <a:latin typeface="Times New Roman"/>
                <a:cs typeface="Times New Roman"/>
              </a:rPr>
              <a:t> </a:t>
            </a:r>
            <a:r>
              <a:rPr dirty="0" sz="1000" spc="-20">
                <a:latin typeface="Times New Roman"/>
                <a:cs typeface="Times New Roman"/>
              </a:rPr>
              <a:t>ma</a:t>
            </a:r>
            <a:r>
              <a:rPr dirty="0" sz="1000" spc="5">
                <a:latin typeface="Times New Roman"/>
                <a:cs typeface="Times New Roman"/>
              </a:rPr>
              <a:t>i</a:t>
            </a:r>
            <a:r>
              <a:rPr dirty="0" sz="1000" spc="-5">
                <a:latin typeface="Times New Roman"/>
                <a:cs typeface="Times New Roman"/>
              </a:rPr>
              <a:t>n</a:t>
            </a:r>
            <a:r>
              <a:rPr dirty="0" sz="1000" spc="-20">
                <a:latin typeface="Times New Roman"/>
                <a:cs typeface="Times New Roman"/>
              </a:rPr>
              <a:t>t</a:t>
            </a:r>
            <a:r>
              <a:rPr dirty="0" sz="1000" spc="5">
                <a:latin typeface="Times New Roman"/>
                <a:cs typeface="Times New Roman"/>
              </a:rPr>
              <a:t>a</a:t>
            </a:r>
            <a:r>
              <a:rPr dirty="0" sz="1000" spc="-20">
                <a:latin typeface="Times New Roman"/>
                <a:cs typeface="Times New Roman"/>
              </a:rPr>
              <a:t>i</a:t>
            </a:r>
            <a:r>
              <a:rPr dirty="0" sz="1000">
                <a:latin typeface="Times New Roman"/>
                <a:cs typeface="Times New Roman"/>
              </a:rPr>
              <a:t>n</a:t>
            </a:r>
            <a:r>
              <a:rPr dirty="0" sz="1000" spc="-60">
                <a:latin typeface="Times New Roman"/>
                <a:cs typeface="Times New Roman"/>
              </a:rPr>
              <a:t> </a:t>
            </a:r>
            <a:r>
              <a:rPr dirty="0" sz="1000" spc="-5">
                <a:latin typeface="Times New Roman"/>
                <a:cs typeface="Times New Roman"/>
              </a:rPr>
              <a:t>d</a:t>
            </a:r>
            <a:r>
              <a:rPr dirty="0" sz="1000" spc="-75">
                <a:latin typeface="Times New Roman"/>
                <a:cs typeface="Times New Roman"/>
              </a:rPr>
              <a:t>y</a:t>
            </a:r>
            <a:r>
              <a:rPr dirty="0" sz="1000" spc="-5">
                <a:latin typeface="Times New Roman"/>
                <a:cs typeface="Times New Roman"/>
              </a:rPr>
              <a:t>n</a:t>
            </a:r>
            <a:r>
              <a:rPr dirty="0" sz="1000" spc="5">
                <a:latin typeface="Times New Roman"/>
                <a:cs typeface="Times New Roman"/>
              </a:rPr>
              <a:t>a</a:t>
            </a:r>
            <a:r>
              <a:rPr dirty="0" sz="1000" spc="-20">
                <a:latin typeface="Times New Roman"/>
                <a:cs typeface="Times New Roman"/>
              </a:rPr>
              <a:t>mi</a:t>
            </a:r>
            <a:r>
              <a:rPr dirty="0" sz="1000">
                <a:latin typeface="Times New Roman"/>
                <a:cs typeface="Times New Roman"/>
              </a:rPr>
              <a:t>c</a:t>
            </a:r>
            <a:r>
              <a:rPr dirty="0" sz="1000" spc="-90">
                <a:latin typeface="Times New Roman"/>
                <a:cs typeface="Times New Roman"/>
              </a:rPr>
              <a:t> </a:t>
            </a:r>
            <a:r>
              <a:rPr dirty="0" sz="1000" spc="-50">
                <a:latin typeface="Times New Roman"/>
                <a:cs typeface="Times New Roman"/>
              </a:rPr>
              <a:t>e</a:t>
            </a:r>
            <a:r>
              <a:rPr dirty="0" sz="1000" spc="-20">
                <a:latin typeface="Times New Roman"/>
                <a:cs typeface="Times New Roman"/>
              </a:rPr>
              <a:t>quil</a:t>
            </a:r>
            <a:r>
              <a:rPr dirty="0" sz="1000" spc="15">
                <a:latin typeface="Times New Roman"/>
                <a:cs typeface="Times New Roman"/>
              </a:rPr>
              <a:t>i</a:t>
            </a:r>
            <a:r>
              <a:rPr dirty="0" sz="1000" spc="-50">
                <a:latin typeface="Times New Roman"/>
                <a:cs typeface="Times New Roman"/>
              </a:rPr>
              <a:t>b</a:t>
            </a:r>
            <a:r>
              <a:rPr dirty="0" sz="1000" spc="-5">
                <a:latin typeface="Times New Roman"/>
                <a:cs typeface="Times New Roman"/>
              </a:rPr>
              <a:t>r</a:t>
            </a:r>
            <a:r>
              <a:rPr dirty="0" sz="1000" spc="-20">
                <a:latin typeface="Times New Roman"/>
                <a:cs typeface="Times New Roman"/>
              </a:rPr>
              <a:t>i</a:t>
            </a:r>
            <a:r>
              <a:rPr dirty="0" sz="1000" spc="-5">
                <a:latin typeface="Times New Roman"/>
                <a:cs typeface="Times New Roman"/>
              </a:rPr>
              <a:t>u</a:t>
            </a:r>
            <a:r>
              <a:rPr dirty="0" sz="1000" spc="-20">
                <a:latin typeface="Times New Roman"/>
                <a:cs typeface="Times New Roman"/>
              </a:rPr>
              <a:t>m.</a:t>
            </a:r>
            <a:endParaRPr sz="1000">
              <a:latin typeface="Times New Roman"/>
              <a:cs typeface="Times New Roman"/>
            </a:endParaRPr>
          </a:p>
          <a:p>
            <a:pPr algn="just" marL="299085" marR="10795" indent="-287020">
              <a:lnSpc>
                <a:spcPct val="108000"/>
              </a:lnSpc>
            </a:pPr>
            <a:r>
              <a:rPr dirty="0" sz="1000" b="1">
                <a:latin typeface="Times New Roman"/>
                <a:cs typeface="Times New Roman"/>
              </a:rPr>
              <a:t>40.</a:t>
            </a:r>
            <a:r>
              <a:rPr dirty="0" sz="1000" spc="5" b="1">
                <a:latin typeface="Times New Roman"/>
                <a:cs typeface="Times New Roman"/>
              </a:rPr>
              <a:t> </a:t>
            </a:r>
            <a:r>
              <a:rPr dirty="0" sz="1000" b="1">
                <a:latin typeface="Times New Roman"/>
                <a:cs typeface="Times New Roman"/>
              </a:rPr>
              <a:t>Assertion: </a:t>
            </a:r>
            <a:r>
              <a:rPr dirty="0" sz="1000" spc="10">
                <a:latin typeface="Times New Roman"/>
                <a:cs typeface="Times New Roman"/>
              </a:rPr>
              <a:t>The </a:t>
            </a:r>
            <a:r>
              <a:rPr dirty="0" sz="1000" spc="-5">
                <a:latin typeface="Times New Roman"/>
                <a:cs typeface="Times New Roman"/>
              </a:rPr>
              <a:t>space </a:t>
            </a:r>
            <a:r>
              <a:rPr dirty="0" sz="1000" spc="-15">
                <a:latin typeface="Times New Roman"/>
                <a:cs typeface="Times New Roman"/>
              </a:rPr>
              <a:t>between </a:t>
            </a:r>
            <a:r>
              <a:rPr dirty="0" sz="1000" spc="10">
                <a:latin typeface="Times New Roman"/>
                <a:cs typeface="Times New Roman"/>
              </a:rPr>
              <a:t>the </a:t>
            </a:r>
            <a:r>
              <a:rPr dirty="0" sz="1000" spc="-5">
                <a:latin typeface="Times New Roman"/>
                <a:cs typeface="Times New Roman"/>
              </a:rPr>
              <a:t>cornea </a:t>
            </a:r>
            <a:r>
              <a:rPr dirty="0" sz="1000" spc="10">
                <a:latin typeface="Times New Roman"/>
                <a:cs typeface="Times New Roman"/>
              </a:rPr>
              <a:t>and </a:t>
            </a:r>
            <a:r>
              <a:rPr dirty="0" sz="1000" spc="15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t</a:t>
            </a:r>
            <a:r>
              <a:rPr dirty="0" sz="1000" spc="20">
                <a:latin typeface="Times New Roman"/>
                <a:cs typeface="Times New Roman"/>
              </a:rPr>
              <a:t>h</a:t>
            </a:r>
            <a:r>
              <a:rPr dirty="0" sz="1000">
                <a:latin typeface="Times New Roman"/>
                <a:cs typeface="Times New Roman"/>
              </a:rPr>
              <a:t>e</a:t>
            </a:r>
            <a:r>
              <a:rPr dirty="0" sz="1000" spc="-50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l</a:t>
            </a:r>
            <a:r>
              <a:rPr dirty="0" sz="1000" spc="-20">
                <a:latin typeface="Times New Roman"/>
                <a:cs typeface="Times New Roman"/>
              </a:rPr>
              <a:t>e</a:t>
            </a:r>
            <a:r>
              <a:rPr dirty="0" sz="1000" spc="20">
                <a:latin typeface="Times New Roman"/>
                <a:cs typeface="Times New Roman"/>
              </a:rPr>
              <a:t>n</a:t>
            </a:r>
            <a:r>
              <a:rPr dirty="0" sz="1000">
                <a:latin typeface="Times New Roman"/>
                <a:cs typeface="Times New Roman"/>
              </a:rPr>
              <a:t>s</a:t>
            </a:r>
            <a:r>
              <a:rPr dirty="0" sz="1000" spc="-35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i</a:t>
            </a:r>
            <a:r>
              <a:rPr dirty="0" sz="1000">
                <a:latin typeface="Times New Roman"/>
                <a:cs typeface="Times New Roman"/>
              </a:rPr>
              <a:t>s</a:t>
            </a:r>
            <a:r>
              <a:rPr dirty="0" sz="1000" spc="-80">
                <a:latin typeface="Times New Roman"/>
                <a:cs typeface="Times New Roman"/>
              </a:rPr>
              <a:t> </a:t>
            </a:r>
            <a:r>
              <a:rPr dirty="0" sz="1000" spc="-20">
                <a:latin typeface="Times New Roman"/>
                <a:cs typeface="Times New Roman"/>
              </a:rPr>
              <a:t>c</a:t>
            </a:r>
            <a:r>
              <a:rPr dirty="0" sz="1000" spc="5">
                <a:latin typeface="Times New Roman"/>
                <a:cs typeface="Times New Roman"/>
              </a:rPr>
              <a:t>all</a:t>
            </a:r>
            <a:r>
              <a:rPr dirty="0" sz="1000" spc="-20">
                <a:latin typeface="Times New Roman"/>
                <a:cs typeface="Times New Roman"/>
              </a:rPr>
              <a:t>e</a:t>
            </a:r>
            <a:r>
              <a:rPr dirty="0" sz="1000">
                <a:latin typeface="Times New Roman"/>
                <a:cs typeface="Times New Roman"/>
              </a:rPr>
              <a:t>d</a:t>
            </a:r>
            <a:r>
              <a:rPr dirty="0" sz="1000" spc="-35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th</a:t>
            </a:r>
            <a:r>
              <a:rPr dirty="0" sz="1000">
                <a:latin typeface="Times New Roman"/>
                <a:cs typeface="Times New Roman"/>
              </a:rPr>
              <a:t>e</a:t>
            </a:r>
            <a:r>
              <a:rPr dirty="0" sz="1000" spc="-30">
                <a:latin typeface="Times New Roman"/>
                <a:cs typeface="Times New Roman"/>
              </a:rPr>
              <a:t> </a:t>
            </a:r>
            <a:r>
              <a:rPr dirty="0" sz="1000" spc="-35">
                <a:latin typeface="Times New Roman"/>
                <a:cs typeface="Times New Roman"/>
              </a:rPr>
              <a:t>v</a:t>
            </a:r>
            <a:r>
              <a:rPr dirty="0" sz="1000" spc="5">
                <a:latin typeface="Times New Roman"/>
                <a:cs typeface="Times New Roman"/>
              </a:rPr>
              <a:t>it</a:t>
            </a:r>
            <a:r>
              <a:rPr dirty="0" sz="1000" spc="20">
                <a:latin typeface="Times New Roman"/>
                <a:cs typeface="Times New Roman"/>
              </a:rPr>
              <a:t>r</a:t>
            </a:r>
            <a:r>
              <a:rPr dirty="0" sz="1000" spc="-20">
                <a:latin typeface="Times New Roman"/>
                <a:cs typeface="Times New Roman"/>
              </a:rPr>
              <a:t>e</a:t>
            </a:r>
            <a:r>
              <a:rPr dirty="0" sz="1000" spc="-25">
                <a:latin typeface="Times New Roman"/>
                <a:cs typeface="Times New Roman"/>
              </a:rPr>
              <a:t>o</a:t>
            </a:r>
            <a:r>
              <a:rPr dirty="0" sz="1000" spc="5">
                <a:latin typeface="Times New Roman"/>
                <a:cs typeface="Times New Roman"/>
              </a:rPr>
              <a:t>u</a:t>
            </a:r>
            <a:r>
              <a:rPr dirty="0" sz="1000">
                <a:latin typeface="Times New Roman"/>
                <a:cs typeface="Times New Roman"/>
              </a:rPr>
              <a:t>s</a:t>
            </a:r>
            <a:r>
              <a:rPr dirty="0" sz="1000" spc="-55">
                <a:latin typeface="Times New Roman"/>
                <a:cs typeface="Times New Roman"/>
              </a:rPr>
              <a:t> </a:t>
            </a:r>
            <a:r>
              <a:rPr dirty="0" sz="1000" spc="-20">
                <a:latin typeface="Times New Roman"/>
                <a:cs typeface="Times New Roman"/>
              </a:rPr>
              <a:t>c</a:t>
            </a:r>
            <a:r>
              <a:rPr dirty="0" sz="1000" spc="20">
                <a:latin typeface="Times New Roman"/>
                <a:cs typeface="Times New Roman"/>
              </a:rPr>
              <a:t>h</a:t>
            </a:r>
            <a:r>
              <a:rPr dirty="0" sz="1000" spc="5">
                <a:latin typeface="Times New Roman"/>
                <a:cs typeface="Times New Roman"/>
              </a:rPr>
              <a:t>am</a:t>
            </a:r>
            <a:r>
              <a:rPr dirty="0" sz="1000" spc="-25">
                <a:latin typeface="Times New Roman"/>
                <a:cs typeface="Times New Roman"/>
              </a:rPr>
              <a:t>b</a:t>
            </a:r>
            <a:r>
              <a:rPr dirty="0" sz="1000" spc="-20">
                <a:latin typeface="Times New Roman"/>
                <a:cs typeface="Times New Roman"/>
              </a:rPr>
              <a:t>e</a:t>
            </a:r>
            <a:r>
              <a:rPr dirty="0" sz="1000" spc="-25">
                <a:latin typeface="Times New Roman"/>
                <a:cs typeface="Times New Roman"/>
              </a:rPr>
              <a:t>r</a:t>
            </a:r>
            <a:r>
              <a:rPr dirty="0" sz="1000">
                <a:latin typeface="Times New Roman"/>
                <a:cs typeface="Times New Roman"/>
              </a:rPr>
              <a:t>.</a:t>
            </a:r>
            <a:endParaRPr sz="1000">
              <a:latin typeface="Times New Roman"/>
              <a:cs typeface="Times New Roman"/>
            </a:endParaRPr>
          </a:p>
          <a:p>
            <a:pPr algn="just" marL="299085" marR="11430">
              <a:lnSpc>
                <a:spcPct val="108000"/>
              </a:lnSpc>
              <a:spcBef>
                <a:spcPts val="25"/>
              </a:spcBef>
            </a:pPr>
            <a:r>
              <a:rPr dirty="0" sz="1000" spc="-5" b="1">
                <a:latin typeface="Times New Roman"/>
                <a:cs typeface="Times New Roman"/>
              </a:rPr>
              <a:t>R</a:t>
            </a:r>
            <a:r>
              <a:rPr dirty="0" sz="1000" spc="-20" b="1">
                <a:latin typeface="Times New Roman"/>
                <a:cs typeface="Times New Roman"/>
              </a:rPr>
              <a:t>e</a:t>
            </a:r>
            <a:r>
              <a:rPr dirty="0" sz="1000" spc="-5" b="1">
                <a:latin typeface="Times New Roman"/>
                <a:cs typeface="Times New Roman"/>
              </a:rPr>
              <a:t>a</a:t>
            </a:r>
            <a:r>
              <a:rPr dirty="0" sz="1000" spc="-10" b="1">
                <a:latin typeface="Times New Roman"/>
                <a:cs typeface="Times New Roman"/>
              </a:rPr>
              <a:t>s</a:t>
            </a:r>
            <a:r>
              <a:rPr dirty="0" sz="1000" spc="-35" b="1">
                <a:latin typeface="Times New Roman"/>
                <a:cs typeface="Times New Roman"/>
              </a:rPr>
              <a:t>on</a:t>
            </a:r>
            <a:r>
              <a:rPr dirty="0" sz="1000" b="1">
                <a:latin typeface="Times New Roman"/>
                <a:cs typeface="Times New Roman"/>
              </a:rPr>
              <a:t>:</a:t>
            </a:r>
            <a:r>
              <a:rPr dirty="0" sz="1000" spc="-50" b="1">
                <a:latin typeface="Times New Roman"/>
                <a:cs typeface="Times New Roman"/>
              </a:rPr>
              <a:t> </a:t>
            </a:r>
            <a:r>
              <a:rPr dirty="0" sz="1000" spc="-20">
                <a:latin typeface="Times New Roman"/>
                <a:cs typeface="Times New Roman"/>
              </a:rPr>
              <a:t>T</a:t>
            </a:r>
            <a:r>
              <a:rPr dirty="0" sz="1000" spc="25">
                <a:latin typeface="Times New Roman"/>
                <a:cs typeface="Times New Roman"/>
              </a:rPr>
              <a:t>h</a:t>
            </a:r>
            <a:r>
              <a:rPr dirty="0" sz="1000">
                <a:latin typeface="Times New Roman"/>
                <a:cs typeface="Times New Roman"/>
              </a:rPr>
              <a:t>e</a:t>
            </a:r>
            <a:r>
              <a:rPr dirty="0" sz="1000" spc="-80">
                <a:latin typeface="Times New Roman"/>
                <a:cs typeface="Times New Roman"/>
              </a:rPr>
              <a:t> </a:t>
            </a:r>
            <a:r>
              <a:rPr dirty="0" sz="1000" spc="-20">
                <a:latin typeface="Times New Roman"/>
                <a:cs typeface="Times New Roman"/>
              </a:rPr>
              <a:t>spac</a:t>
            </a:r>
            <a:r>
              <a:rPr dirty="0" sz="1000">
                <a:latin typeface="Times New Roman"/>
                <a:cs typeface="Times New Roman"/>
              </a:rPr>
              <a:t>e</a:t>
            </a:r>
            <a:r>
              <a:rPr dirty="0" sz="1000" spc="-100">
                <a:latin typeface="Times New Roman"/>
                <a:cs typeface="Times New Roman"/>
              </a:rPr>
              <a:t> </a:t>
            </a:r>
            <a:r>
              <a:rPr dirty="0" sz="1000" spc="-20">
                <a:latin typeface="Times New Roman"/>
                <a:cs typeface="Times New Roman"/>
              </a:rPr>
              <a:t>b</a:t>
            </a:r>
            <a:r>
              <a:rPr dirty="0" sz="1000" spc="-50">
                <a:latin typeface="Times New Roman"/>
                <a:cs typeface="Times New Roman"/>
              </a:rPr>
              <a:t>e</a:t>
            </a:r>
            <a:r>
              <a:rPr dirty="0" sz="1000" spc="5">
                <a:latin typeface="Times New Roman"/>
                <a:cs typeface="Times New Roman"/>
              </a:rPr>
              <a:t>t</a:t>
            </a:r>
            <a:r>
              <a:rPr dirty="0" sz="1000" spc="-55">
                <a:latin typeface="Times New Roman"/>
                <a:cs typeface="Times New Roman"/>
              </a:rPr>
              <a:t>w</a:t>
            </a:r>
            <a:r>
              <a:rPr dirty="0" sz="1000" spc="-20">
                <a:latin typeface="Times New Roman"/>
                <a:cs typeface="Times New Roman"/>
              </a:rPr>
              <a:t>e</a:t>
            </a:r>
            <a:r>
              <a:rPr dirty="0" sz="1000" spc="-40">
                <a:latin typeface="Times New Roman"/>
                <a:cs typeface="Times New Roman"/>
              </a:rPr>
              <a:t>e</a:t>
            </a:r>
            <a:r>
              <a:rPr dirty="0" sz="1000">
                <a:latin typeface="Times New Roman"/>
                <a:cs typeface="Times New Roman"/>
              </a:rPr>
              <a:t>n</a:t>
            </a:r>
            <a:r>
              <a:rPr dirty="0" sz="1000" spc="-60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t</a:t>
            </a:r>
            <a:r>
              <a:rPr dirty="0" sz="1000" spc="20">
                <a:latin typeface="Times New Roman"/>
                <a:cs typeface="Times New Roman"/>
              </a:rPr>
              <a:t>h</a:t>
            </a:r>
            <a:r>
              <a:rPr dirty="0" sz="1000">
                <a:latin typeface="Times New Roman"/>
                <a:cs typeface="Times New Roman"/>
              </a:rPr>
              <a:t>e</a:t>
            </a:r>
            <a:r>
              <a:rPr dirty="0" sz="1000" spc="-100">
                <a:latin typeface="Times New Roman"/>
                <a:cs typeface="Times New Roman"/>
              </a:rPr>
              <a:t> </a:t>
            </a:r>
            <a:r>
              <a:rPr dirty="0" sz="1000" spc="-20">
                <a:latin typeface="Times New Roman"/>
                <a:cs typeface="Times New Roman"/>
              </a:rPr>
              <a:t>len</a:t>
            </a:r>
            <a:r>
              <a:rPr dirty="0" sz="1000">
                <a:latin typeface="Times New Roman"/>
                <a:cs typeface="Times New Roman"/>
              </a:rPr>
              <a:t>s</a:t>
            </a:r>
            <a:r>
              <a:rPr dirty="0" sz="1000" spc="-55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a</a:t>
            </a:r>
            <a:r>
              <a:rPr dirty="0" sz="1000" spc="20">
                <a:latin typeface="Times New Roman"/>
                <a:cs typeface="Times New Roman"/>
              </a:rPr>
              <a:t>n</a:t>
            </a:r>
            <a:r>
              <a:rPr dirty="0" sz="1000">
                <a:latin typeface="Times New Roman"/>
                <a:cs typeface="Times New Roman"/>
              </a:rPr>
              <a:t>d</a:t>
            </a:r>
            <a:r>
              <a:rPr dirty="0" sz="1000" spc="-80">
                <a:latin typeface="Times New Roman"/>
                <a:cs typeface="Times New Roman"/>
              </a:rPr>
              <a:t> </a:t>
            </a:r>
            <a:r>
              <a:rPr dirty="0" sz="1000" spc="-20">
                <a:latin typeface="Times New Roman"/>
                <a:cs typeface="Times New Roman"/>
              </a:rPr>
              <a:t>rea</a:t>
            </a:r>
            <a:r>
              <a:rPr dirty="0" sz="1000" spc="15">
                <a:latin typeface="Times New Roman"/>
                <a:cs typeface="Times New Roman"/>
              </a:rPr>
              <a:t>t</a:t>
            </a:r>
            <a:r>
              <a:rPr dirty="0" sz="1000" spc="-20">
                <a:latin typeface="Times New Roman"/>
                <a:cs typeface="Times New Roman"/>
              </a:rPr>
              <a:t>i</a:t>
            </a:r>
            <a:r>
              <a:rPr dirty="0" sz="1000" spc="20">
                <a:latin typeface="Times New Roman"/>
                <a:cs typeface="Times New Roman"/>
              </a:rPr>
              <a:t>n</a:t>
            </a:r>
            <a:r>
              <a:rPr dirty="0" sz="1000">
                <a:latin typeface="Times New Roman"/>
                <a:cs typeface="Times New Roman"/>
              </a:rPr>
              <a:t>a  </a:t>
            </a:r>
            <a:r>
              <a:rPr dirty="0" sz="1000" spc="5">
                <a:latin typeface="Times New Roman"/>
                <a:cs typeface="Times New Roman"/>
              </a:rPr>
              <a:t>is</a:t>
            </a:r>
            <a:r>
              <a:rPr dirty="0" sz="1000" spc="-55">
                <a:latin typeface="Times New Roman"/>
                <a:cs typeface="Times New Roman"/>
              </a:rPr>
              <a:t> </a:t>
            </a:r>
            <a:r>
              <a:rPr dirty="0" sz="1000" spc="-5">
                <a:latin typeface="Times New Roman"/>
                <a:cs typeface="Times New Roman"/>
              </a:rPr>
              <a:t>called</a:t>
            </a:r>
            <a:r>
              <a:rPr dirty="0" sz="1000" spc="-35">
                <a:latin typeface="Times New Roman"/>
                <a:cs typeface="Times New Roman"/>
              </a:rPr>
              <a:t> </a:t>
            </a:r>
            <a:r>
              <a:rPr dirty="0" sz="1000" spc="10">
                <a:latin typeface="Times New Roman"/>
                <a:cs typeface="Times New Roman"/>
              </a:rPr>
              <a:t>the</a:t>
            </a:r>
            <a:r>
              <a:rPr dirty="0" sz="1000" spc="-50">
                <a:latin typeface="Times New Roman"/>
                <a:cs typeface="Times New Roman"/>
              </a:rPr>
              <a:t> </a:t>
            </a:r>
            <a:r>
              <a:rPr dirty="0" sz="1000" spc="-10">
                <a:latin typeface="Times New Roman"/>
                <a:cs typeface="Times New Roman"/>
              </a:rPr>
              <a:t>aqueous</a:t>
            </a:r>
            <a:r>
              <a:rPr dirty="0" sz="1000" spc="-50">
                <a:latin typeface="Times New Roman"/>
                <a:cs typeface="Times New Roman"/>
              </a:rPr>
              <a:t> </a:t>
            </a:r>
            <a:r>
              <a:rPr dirty="0" sz="1000" spc="-5">
                <a:latin typeface="Times New Roman"/>
                <a:cs typeface="Times New Roman"/>
              </a:rPr>
              <a:t>chamber.</a:t>
            </a:r>
            <a:endParaRPr sz="1000">
              <a:latin typeface="Times New Roman"/>
              <a:cs typeface="Times New Roman"/>
            </a:endParaRPr>
          </a:p>
          <a:p>
            <a:pPr algn="just" marL="299085" marR="5080" indent="-287020">
              <a:lnSpc>
                <a:spcPct val="108000"/>
              </a:lnSpc>
              <a:buAutoNum type="arabicPeriod" startAt="48"/>
              <a:tabLst>
                <a:tab pos="299085" algn="l"/>
              </a:tabLst>
            </a:pPr>
            <a:r>
              <a:rPr dirty="0" sz="1000" spc="30" b="1">
                <a:latin typeface="Times New Roman"/>
                <a:cs typeface="Times New Roman"/>
              </a:rPr>
              <a:t>Assertion: </a:t>
            </a:r>
            <a:r>
              <a:rPr dirty="0" sz="1000" spc="40">
                <a:latin typeface="Times New Roman"/>
                <a:cs typeface="Times New Roman"/>
              </a:rPr>
              <a:t>The Eustachian </a:t>
            </a:r>
            <a:r>
              <a:rPr dirty="0" sz="1000" spc="25">
                <a:latin typeface="Times New Roman"/>
                <a:cs typeface="Times New Roman"/>
              </a:rPr>
              <a:t>tube </a:t>
            </a:r>
            <a:r>
              <a:rPr dirty="0" sz="1000" spc="40">
                <a:latin typeface="Times New Roman"/>
                <a:cs typeface="Times New Roman"/>
              </a:rPr>
              <a:t>helps </a:t>
            </a:r>
            <a:r>
              <a:rPr dirty="0" sz="1000" spc="55">
                <a:latin typeface="Times New Roman"/>
                <a:cs typeface="Times New Roman"/>
              </a:rPr>
              <a:t>in </a:t>
            </a:r>
            <a:r>
              <a:rPr dirty="0" sz="1000" spc="60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equalising </a:t>
            </a:r>
            <a:r>
              <a:rPr dirty="0" sz="1000" spc="10">
                <a:latin typeface="Times New Roman"/>
                <a:cs typeface="Times New Roman"/>
              </a:rPr>
              <a:t>the </a:t>
            </a:r>
            <a:r>
              <a:rPr dirty="0" sz="1000">
                <a:latin typeface="Times New Roman"/>
                <a:cs typeface="Times New Roman"/>
              </a:rPr>
              <a:t>pressures </a:t>
            </a:r>
            <a:r>
              <a:rPr dirty="0" sz="1000" spc="-10">
                <a:latin typeface="Times New Roman"/>
                <a:cs typeface="Times New Roman"/>
              </a:rPr>
              <a:t>on </a:t>
            </a:r>
            <a:r>
              <a:rPr dirty="0" sz="1000">
                <a:latin typeface="Times New Roman"/>
                <a:cs typeface="Times New Roman"/>
              </a:rPr>
              <a:t>either </a:t>
            </a:r>
            <a:r>
              <a:rPr dirty="0" sz="1000" spc="-5">
                <a:latin typeface="Times New Roman"/>
                <a:cs typeface="Times New Roman"/>
              </a:rPr>
              <a:t>sides </a:t>
            </a:r>
            <a:r>
              <a:rPr dirty="0" sz="1000" spc="-15">
                <a:latin typeface="Times New Roman"/>
                <a:cs typeface="Times New Roman"/>
              </a:rPr>
              <a:t>of </a:t>
            </a:r>
            <a:r>
              <a:rPr dirty="0" sz="1000" spc="10">
                <a:latin typeface="Times New Roman"/>
                <a:cs typeface="Times New Roman"/>
              </a:rPr>
              <a:t>the </a:t>
            </a:r>
            <a:r>
              <a:rPr dirty="0" sz="1000" spc="15">
                <a:latin typeface="Times New Roman"/>
                <a:cs typeface="Times New Roman"/>
              </a:rPr>
              <a:t> </a:t>
            </a:r>
            <a:r>
              <a:rPr dirty="0" sz="1000" spc="-40">
                <a:latin typeface="Times New Roman"/>
                <a:cs typeface="Times New Roman"/>
              </a:rPr>
              <a:t>e</a:t>
            </a:r>
            <a:r>
              <a:rPr dirty="0" sz="1000" spc="-25">
                <a:latin typeface="Times New Roman"/>
                <a:cs typeface="Times New Roman"/>
              </a:rPr>
              <a:t>a</a:t>
            </a:r>
            <a:r>
              <a:rPr dirty="0" sz="1000">
                <a:latin typeface="Times New Roman"/>
                <a:cs typeface="Times New Roman"/>
              </a:rPr>
              <a:t>r</a:t>
            </a:r>
            <a:r>
              <a:rPr dirty="0" sz="1000" spc="-75">
                <a:latin typeface="Times New Roman"/>
                <a:cs typeface="Times New Roman"/>
              </a:rPr>
              <a:t> </a:t>
            </a:r>
            <a:r>
              <a:rPr dirty="0" sz="1000" spc="-25">
                <a:latin typeface="Times New Roman"/>
                <a:cs typeface="Times New Roman"/>
              </a:rPr>
              <a:t>d</a:t>
            </a:r>
            <a:r>
              <a:rPr dirty="0" sz="1000" spc="-5">
                <a:latin typeface="Times New Roman"/>
                <a:cs typeface="Times New Roman"/>
              </a:rPr>
              <a:t>r</a:t>
            </a:r>
            <a:r>
              <a:rPr dirty="0" sz="1000" spc="-25">
                <a:latin typeface="Times New Roman"/>
                <a:cs typeface="Times New Roman"/>
              </a:rPr>
              <a:t>um.</a:t>
            </a:r>
            <a:endParaRPr sz="1000">
              <a:latin typeface="Times New Roman"/>
              <a:cs typeface="Times New Roman"/>
            </a:endParaRPr>
          </a:p>
          <a:p>
            <a:pPr algn="just" marL="299085" marR="8255">
              <a:lnSpc>
                <a:spcPts val="1320"/>
              </a:lnSpc>
              <a:spcBef>
                <a:spcPts val="40"/>
              </a:spcBef>
            </a:pPr>
            <a:r>
              <a:rPr dirty="0" sz="1000" spc="5" b="1">
                <a:latin typeface="Times New Roman"/>
                <a:cs typeface="Times New Roman"/>
              </a:rPr>
              <a:t>Reason: </a:t>
            </a:r>
            <a:r>
              <a:rPr dirty="0" sz="1000" spc="25">
                <a:latin typeface="Times New Roman"/>
                <a:cs typeface="Times New Roman"/>
              </a:rPr>
              <a:t>The </a:t>
            </a:r>
            <a:r>
              <a:rPr dirty="0" sz="1000" spc="15">
                <a:latin typeface="Times New Roman"/>
                <a:cs typeface="Times New Roman"/>
              </a:rPr>
              <a:t>Eustachian tube </a:t>
            </a:r>
            <a:r>
              <a:rPr dirty="0" sz="1000" spc="10">
                <a:latin typeface="Times New Roman"/>
                <a:cs typeface="Times New Roman"/>
              </a:rPr>
              <a:t>connects </a:t>
            </a:r>
            <a:r>
              <a:rPr dirty="0" sz="1000" spc="15">
                <a:latin typeface="Times New Roman"/>
                <a:cs typeface="Times New Roman"/>
              </a:rPr>
              <a:t>the </a:t>
            </a:r>
            <a:r>
              <a:rPr dirty="0" sz="1000" spc="20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middle</a:t>
            </a:r>
            <a:r>
              <a:rPr dirty="0" sz="1000" spc="-100">
                <a:latin typeface="Times New Roman"/>
                <a:cs typeface="Times New Roman"/>
              </a:rPr>
              <a:t> </a:t>
            </a:r>
            <a:r>
              <a:rPr dirty="0" sz="1000" spc="-15">
                <a:latin typeface="Times New Roman"/>
                <a:cs typeface="Times New Roman"/>
              </a:rPr>
              <a:t>e</a:t>
            </a:r>
            <a:r>
              <a:rPr dirty="0" sz="1000">
                <a:latin typeface="Times New Roman"/>
                <a:cs typeface="Times New Roman"/>
              </a:rPr>
              <a:t>ar</a:t>
            </a:r>
            <a:r>
              <a:rPr dirty="0" sz="1000" spc="-55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ca</a:t>
            </a:r>
            <a:r>
              <a:rPr dirty="0" sz="1000" spc="-55">
                <a:latin typeface="Times New Roman"/>
                <a:cs typeface="Times New Roman"/>
              </a:rPr>
              <a:t>v</a:t>
            </a:r>
            <a:r>
              <a:rPr dirty="0" sz="1000">
                <a:latin typeface="Times New Roman"/>
                <a:cs typeface="Times New Roman"/>
              </a:rPr>
              <a:t>i</a:t>
            </a:r>
            <a:r>
              <a:rPr dirty="0" sz="1000" spc="10">
                <a:latin typeface="Times New Roman"/>
                <a:cs typeface="Times New Roman"/>
              </a:rPr>
              <a:t>t</a:t>
            </a:r>
            <a:r>
              <a:rPr dirty="0" sz="1000">
                <a:latin typeface="Times New Roman"/>
                <a:cs typeface="Times New Roman"/>
              </a:rPr>
              <a:t>y</a:t>
            </a:r>
            <a:r>
              <a:rPr dirty="0" sz="1000" spc="-110">
                <a:latin typeface="Times New Roman"/>
                <a:cs typeface="Times New Roman"/>
              </a:rPr>
              <a:t> </a:t>
            </a:r>
            <a:r>
              <a:rPr dirty="0" sz="1000" spc="-30">
                <a:latin typeface="Times New Roman"/>
                <a:cs typeface="Times New Roman"/>
              </a:rPr>
              <a:t>w</a:t>
            </a:r>
            <a:r>
              <a:rPr dirty="0" sz="1000">
                <a:latin typeface="Times New Roman"/>
                <a:cs typeface="Times New Roman"/>
              </a:rPr>
              <a:t>ith</a:t>
            </a:r>
            <a:r>
              <a:rPr dirty="0" sz="1000" spc="-55">
                <a:latin typeface="Times New Roman"/>
                <a:cs typeface="Times New Roman"/>
              </a:rPr>
              <a:t> </a:t>
            </a:r>
            <a:r>
              <a:rPr dirty="0" sz="1000" spc="15">
                <a:latin typeface="Times New Roman"/>
                <a:cs typeface="Times New Roman"/>
              </a:rPr>
              <a:t>t</a:t>
            </a:r>
            <a:r>
              <a:rPr dirty="0" sz="1000">
                <a:latin typeface="Times New Roman"/>
                <a:cs typeface="Times New Roman"/>
              </a:rPr>
              <a:t>he</a:t>
            </a:r>
            <a:r>
              <a:rPr dirty="0" sz="1000" spc="-75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pha</a:t>
            </a:r>
            <a:r>
              <a:rPr dirty="0" sz="1000" spc="30">
                <a:latin typeface="Times New Roman"/>
                <a:cs typeface="Times New Roman"/>
              </a:rPr>
              <a:t>r</a:t>
            </a:r>
            <a:r>
              <a:rPr dirty="0" sz="1000" spc="-50">
                <a:latin typeface="Times New Roman"/>
                <a:cs typeface="Times New Roman"/>
              </a:rPr>
              <a:t>y</a:t>
            </a:r>
            <a:r>
              <a:rPr dirty="0" sz="1000">
                <a:latin typeface="Times New Roman"/>
                <a:cs typeface="Times New Roman"/>
              </a:rPr>
              <a:t>nx.</a:t>
            </a:r>
            <a:endParaRPr sz="1000">
              <a:latin typeface="Times New Roman"/>
              <a:cs typeface="Times New Roman"/>
            </a:endParaRPr>
          </a:p>
          <a:p>
            <a:pPr algn="just" marL="299085" indent="-287020">
              <a:lnSpc>
                <a:spcPct val="100000"/>
              </a:lnSpc>
              <a:spcBef>
                <a:spcPts val="30"/>
              </a:spcBef>
              <a:buAutoNum type="arabicPeriod" startAt="49"/>
              <a:tabLst>
                <a:tab pos="299720" algn="l"/>
              </a:tabLst>
            </a:pPr>
            <a:r>
              <a:rPr dirty="0" sz="1000" spc="-30" b="1">
                <a:latin typeface="Times New Roman"/>
                <a:cs typeface="Times New Roman"/>
              </a:rPr>
              <a:t>A</a:t>
            </a:r>
            <a:r>
              <a:rPr dirty="0" sz="1000" b="1">
                <a:latin typeface="Times New Roman"/>
                <a:cs typeface="Times New Roman"/>
              </a:rPr>
              <a:t>s</a:t>
            </a:r>
            <a:r>
              <a:rPr dirty="0" sz="1000" spc="-45" b="1">
                <a:latin typeface="Times New Roman"/>
                <a:cs typeface="Times New Roman"/>
              </a:rPr>
              <a:t>s</a:t>
            </a:r>
            <a:r>
              <a:rPr dirty="0" sz="1000" b="1">
                <a:latin typeface="Times New Roman"/>
                <a:cs typeface="Times New Roman"/>
              </a:rPr>
              <a:t>ert</a:t>
            </a:r>
            <a:r>
              <a:rPr dirty="0" sz="1000" spc="-25" b="1">
                <a:latin typeface="Times New Roman"/>
                <a:cs typeface="Times New Roman"/>
              </a:rPr>
              <a:t>io</a:t>
            </a:r>
            <a:r>
              <a:rPr dirty="0" sz="1000" spc="-35" b="1">
                <a:latin typeface="Times New Roman"/>
                <a:cs typeface="Times New Roman"/>
              </a:rPr>
              <a:t>n</a:t>
            </a:r>
            <a:r>
              <a:rPr dirty="0" sz="1000" b="1">
                <a:latin typeface="Times New Roman"/>
                <a:cs typeface="Times New Roman"/>
              </a:rPr>
              <a:t>:</a:t>
            </a:r>
            <a:r>
              <a:rPr dirty="0" sz="1000" spc="-60" b="1">
                <a:latin typeface="Times New Roman"/>
                <a:cs typeface="Times New Roman"/>
              </a:rPr>
              <a:t> </a:t>
            </a:r>
            <a:r>
              <a:rPr dirty="0" sz="1000" spc="-30">
                <a:latin typeface="Times New Roman"/>
                <a:cs typeface="Times New Roman"/>
              </a:rPr>
              <a:t>A</a:t>
            </a:r>
            <a:r>
              <a:rPr dirty="0" sz="1000" spc="-25">
                <a:latin typeface="Times New Roman"/>
                <a:cs typeface="Times New Roman"/>
              </a:rPr>
              <a:t>f</a:t>
            </a:r>
            <a:r>
              <a:rPr dirty="0" sz="1000" spc="-20">
                <a:latin typeface="Times New Roman"/>
                <a:cs typeface="Times New Roman"/>
              </a:rPr>
              <a:t>t</a:t>
            </a:r>
            <a:r>
              <a:rPr dirty="0" sz="1000" spc="-40">
                <a:latin typeface="Times New Roman"/>
                <a:cs typeface="Times New Roman"/>
              </a:rPr>
              <a:t>e</a:t>
            </a:r>
            <a:r>
              <a:rPr dirty="0" sz="1000">
                <a:latin typeface="Times New Roman"/>
                <a:cs typeface="Times New Roman"/>
              </a:rPr>
              <a:t>r</a:t>
            </a:r>
            <a:r>
              <a:rPr dirty="0" sz="1000" spc="-60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h</a:t>
            </a:r>
            <a:r>
              <a:rPr dirty="0" sz="1000" spc="-20">
                <a:latin typeface="Times New Roman"/>
                <a:cs typeface="Times New Roman"/>
              </a:rPr>
              <a:t>ea</a:t>
            </a:r>
            <a:r>
              <a:rPr dirty="0" sz="1000">
                <a:latin typeface="Times New Roman"/>
                <a:cs typeface="Times New Roman"/>
              </a:rPr>
              <a:t>ring</a:t>
            </a:r>
            <a:r>
              <a:rPr dirty="0" sz="1000" spc="-80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a</a:t>
            </a:r>
            <a:r>
              <a:rPr dirty="0" sz="1000" spc="-95">
                <a:latin typeface="Times New Roman"/>
                <a:cs typeface="Times New Roman"/>
              </a:rPr>
              <a:t> </a:t>
            </a:r>
            <a:r>
              <a:rPr dirty="0" sz="1000" spc="-5">
                <a:latin typeface="Times New Roman"/>
                <a:cs typeface="Times New Roman"/>
              </a:rPr>
              <a:t>s</a:t>
            </a:r>
            <a:r>
              <a:rPr dirty="0" sz="1000" spc="-60">
                <a:latin typeface="Times New Roman"/>
                <a:cs typeface="Times New Roman"/>
              </a:rPr>
              <a:t>o</a:t>
            </a:r>
            <a:r>
              <a:rPr dirty="0" sz="1000">
                <a:latin typeface="Times New Roman"/>
                <a:cs typeface="Times New Roman"/>
              </a:rPr>
              <a:t>un</a:t>
            </a:r>
            <a:r>
              <a:rPr dirty="0" sz="1000" spc="-25">
                <a:latin typeface="Times New Roman"/>
                <a:cs typeface="Times New Roman"/>
              </a:rPr>
              <a:t>d</a:t>
            </a:r>
            <a:r>
              <a:rPr dirty="0" sz="1000">
                <a:latin typeface="Times New Roman"/>
                <a:cs typeface="Times New Roman"/>
              </a:rPr>
              <a:t>,</a:t>
            </a:r>
            <a:r>
              <a:rPr dirty="0" sz="1000" spc="-80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ner</a:t>
            </a:r>
            <a:r>
              <a:rPr dirty="0" sz="1000" spc="-60">
                <a:latin typeface="Times New Roman"/>
                <a:cs typeface="Times New Roman"/>
              </a:rPr>
              <a:t>v</a:t>
            </a:r>
            <a:r>
              <a:rPr dirty="0" sz="1000">
                <a:latin typeface="Times New Roman"/>
                <a:cs typeface="Times New Roman"/>
              </a:rPr>
              <a:t>e</a:t>
            </a:r>
            <a:r>
              <a:rPr dirty="0" sz="1000" spc="-100">
                <a:latin typeface="Times New Roman"/>
                <a:cs typeface="Times New Roman"/>
              </a:rPr>
              <a:t> </a:t>
            </a:r>
            <a:r>
              <a:rPr dirty="0" sz="1000" spc="-20">
                <a:latin typeface="Times New Roman"/>
                <a:cs typeface="Times New Roman"/>
              </a:rPr>
              <a:t>i</a:t>
            </a:r>
            <a:r>
              <a:rPr dirty="0" sz="1000" spc="5">
                <a:latin typeface="Times New Roman"/>
                <a:cs typeface="Times New Roman"/>
              </a:rPr>
              <a:t>m</a:t>
            </a:r>
            <a:r>
              <a:rPr dirty="0" sz="1000" spc="-20">
                <a:latin typeface="Times New Roman"/>
                <a:cs typeface="Times New Roman"/>
              </a:rPr>
              <a:t>p</a:t>
            </a:r>
            <a:r>
              <a:rPr dirty="0" sz="1000" spc="-25">
                <a:latin typeface="Times New Roman"/>
                <a:cs typeface="Times New Roman"/>
              </a:rPr>
              <a:t>u</a:t>
            </a:r>
            <a:r>
              <a:rPr dirty="0" sz="1000">
                <a:latin typeface="Times New Roman"/>
                <a:cs typeface="Times New Roman"/>
              </a:rPr>
              <a:t>l</a:t>
            </a:r>
            <a:r>
              <a:rPr dirty="0" sz="1000" spc="-25">
                <a:latin typeface="Times New Roman"/>
                <a:cs typeface="Times New Roman"/>
              </a:rPr>
              <a:t>s</a:t>
            </a:r>
            <a:r>
              <a:rPr dirty="0" sz="1000">
                <a:latin typeface="Times New Roman"/>
                <a:cs typeface="Times New Roman"/>
              </a:rPr>
              <a:t>e</a:t>
            </a:r>
            <a:endParaRPr sz="1000">
              <a:latin typeface="Times New Roman"/>
              <a:cs typeface="Times New Roman"/>
            </a:endParaRPr>
          </a:p>
          <a:p>
            <a:pPr algn="just" marL="299085">
              <a:lnSpc>
                <a:spcPct val="100000"/>
              </a:lnSpc>
              <a:spcBef>
                <a:spcPts val="100"/>
              </a:spcBef>
            </a:pPr>
            <a:r>
              <a:rPr dirty="0" sz="1000" spc="-5">
                <a:latin typeface="Times New Roman"/>
                <a:cs typeface="Times New Roman"/>
              </a:rPr>
              <a:t>passes</a:t>
            </a:r>
            <a:r>
              <a:rPr dirty="0" sz="1000" spc="-35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from</a:t>
            </a:r>
            <a:r>
              <a:rPr dirty="0" sz="1000" spc="5">
                <a:latin typeface="Times New Roman"/>
                <a:cs typeface="Times New Roman"/>
              </a:rPr>
              <a:t> neurons</a:t>
            </a:r>
            <a:r>
              <a:rPr dirty="0" sz="1000" spc="-35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to</a:t>
            </a:r>
            <a:r>
              <a:rPr dirty="0" sz="1000" spc="-35">
                <a:latin typeface="Times New Roman"/>
                <a:cs typeface="Times New Roman"/>
              </a:rPr>
              <a:t> </a:t>
            </a:r>
            <a:r>
              <a:rPr dirty="0" sz="1000" spc="15">
                <a:latin typeface="Times New Roman"/>
                <a:cs typeface="Times New Roman"/>
              </a:rPr>
              <a:t>the</a:t>
            </a:r>
            <a:r>
              <a:rPr dirty="0" sz="1000" spc="-30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brain.</a:t>
            </a:r>
            <a:endParaRPr sz="1000">
              <a:latin typeface="Times New Roman"/>
              <a:cs typeface="Times New Roman"/>
            </a:endParaRPr>
          </a:p>
          <a:p>
            <a:pPr algn="just" marL="299085" marR="7620">
              <a:lnSpc>
                <a:spcPct val="108000"/>
              </a:lnSpc>
            </a:pPr>
            <a:r>
              <a:rPr dirty="0" sz="1000" spc="-30" b="1">
                <a:latin typeface="Times New Roman"/>
                <a:cs typeface="Times New Roman"/>
              </a:rPr>
              <a:t>R</a:t>
            </a:r>
            <a:r>
              <a:rPr dirty="0" sz="1000" spc="-20" b="1">
                <a:latin typeface="Times New Roman"/>
                <a:cs typeface="Times New Roman"/>
              </a:rPr>
              <a:t>e</a:t>
            </a:r>
            <a:r>
              <a:rPr dirty="0" sz="1000" b="1">
                <a:latin typeface="Times New Roman"/>
                <a:cs typeface="Times New Roman"/>
              </a:rPr>
              <a:t>a</a:t>
            </a:r>
            <a:r>
              <a:rPr dirty="0" sz="1000" spc="-35" b="1">
                <a:latin typeface="Times New Roman"/>
                <a:cs typeface="Times New Roman"/>
              </a:rPr>
              <a:t>s</a:t>
            </a:r>
            <a:r>
              <a:rPr dirty="0" sz="1000" spc="-50" b="1">
                <a:latin typeface="Times New Roman"/>
                <a:cs typeface="Times New Roman"/>
              </a:rPr>
              <a:t>o</a:t>
            </a:r>
            <a:r>
              <a:rPr dirty="0" sz="1000" spc="-35" b="1">
                <a:latin typeface="Times New Roman"/>
                <a:cs typeface="Times New Roman"/>
              </a:rPr>
              <a:t>n</a:t>
            </a:r>
            <a:r>
              <a:rPr dirty="0" sz="1000" b="1">
                <a:latin typeface="Times New Roman"/>
                <a:cs typeface="Times New Roman"/>
              </a:rPr>
              <a:t>:</a:t>
            </a:r>
            <a:r>
              <a:rPr dirty="0" sz="1000" spc="-60" b="1">
                <a:latin typeface="Times New Roman"/>
                <a:cs typeface="Times New Roman"/>
              </a:rPr>
              <a:t> </a:t>
            </a:r>
            <a:r>
              <a:rPr dirty="0" sz="1000" spc="-20">
                <a:latin typeface="Times New Roman"/>
                <a:cs typeface="Times New Roman"/>
              </a:rPr>
              <a:t>T</a:t>
            </a:r>
            <a:r>
              <a:rPr dirty="0" sz="1000">
                <a:latin typeface="Times New Roman"/>
                <a:cs typeface="Times New Roman"/>
              </a:rPr>
              <a:t>he</a:t>
            </a:r>
            <a:r>
              <a:rPr dirty="0" sz="1000" spc="-100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n</a:t>
            </a:r>
            <a:r>
              <a:rPr dirty="0" sz="1000" spc="-40">
                <a:latin typeface="Times New Roman"/>
                <a:cs typeface="Times New Roman"/>
              </a:rPr>
              <a:t>e</a:t>
            </a:r>
            <a:r>
              <a:rPr dirty="0" sz="1000">
                <a:latin typeface="Times New Roman"/>
                <a:cs typeface="Times New Roman"/>
              </a:rPr>
              <a:t>ur</a:t>
            </a:r>
            <a:r>
              <a:rPr dirty="0" sz="1000" spc="-50">
                <a:latin typeface="Times New Roman"/>
                <a:cs typeface="Times New Roman"/>
              </a:rPr>
              <a:t>o</a:t>
            </a:r>
            <a:r>
              <a:rPr dirty="0" sz="1000">
                <a:latin typeface="Times New Roman"/>
                <a:cs typeface="Times New Roman"/>
              </a:rPr>
              <a:t>ns</a:t>
            </a:r>
            <a:r>
              <a:rPr dirty="0" sz="1000" spc="-80">
                <a:latin typeface="Times New Roman"/>
                <a:cs typeface="Times New Roman"/>
              </a:rPr>
              <a:t> </a:t>
            </a:r>
            <a:r>
              <a:rPr dirty="0" sz="1000" spc="-65">
                <a:latin typeface="Times New Roman"/>
                <a:cs typeface="Times New Roman"/>
              </a:rPr>
              <a:t>w</a:t>
            </a:r>
            <a:r>
              <a:rPr dirty="0" sz="1000">
                <a:latin typeface="Times New Roman"/>
                <a:cs typeface="Times New Roman"/>
              </a:rPr>
              <a:t>hi</a:t>
            </a:r>
            <a:r>
              <a:rPr dirty="0" sz="1000" spc="-35">
                <a:latin typeface="Times New Roman"/>
                <a:cs typeface="Times New Roman"/>
              </a:rPr>
              <a:t>c</a:t>
            </a:r>
            <a:r>
              <a:rPr dirty="0" sz="1000">
                <a:latin typeface="Times New Roman"/>
                <a:cs typeface="Times New Roman"/>
              </a:rPr>
              <a:t>h</a:t>
            </a:r>
            <a:r>
              <a:rPr dirty="0" sz="1000" spc="-80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p</a:t>
            </a:r>
            <a:r>
              <a:rPr dirty="0" sz="1000" spc="-25">
                <a:latin typeface="Times New Roman"/>
                <a:cs typeface="Times New Roman"/>
              </a:rPr>
              <a:t>a</a:t>
            </a:r>
            <a:r>
              <a:rPr dirty="0" sz="1000" spc="-35">
                <a:latin typeface="Times New Roman"/>
                <a:cs typeface="Times New Roman"/>
              </a:rPr>
              <a:t>s</a:t>
            </a:r>
            <a:r>
              <a:rPr dirty="0" sz="1000">
                <a:latin typeface="Times New Roman"/>
                <a:cs typeface="Times New Roman"/>
              </a:rPr>
              <a:t>s</a:t>
            </a:r>
            <a:r>
              <a:rPr dirty="0" sz="1000" spc="-80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n</a:t>
            </a:r>
            <a:r>
              <a:rPr dirty="0" sz="1000" spc="-55">
                <a:latin typeface="Times New Roman"/>
                <a:cs typeface="Times New Roman"/>
              </a:rPr>
              <a:t>e</a:t>
            </a:r>
            <a:r>
              <a:rPr dirty="0" sz="1000">
                <a:latin typeface="Times New Roman"/>
                <a:cs typeface="Times New Roman"/>
              </a:rPr>
              <a:t>r</a:t>
            </a:r>
            <a:r>
              <a:rPr dirty="0" sz="1000" spc="-25">
                <a:latin typeface="Times New Roman"/>
                <a:cs typeface="Times New Roman"/>
              </a:rPr>
              <a:t>v</a:t>
            </a:r>
            <a:r>
              <a:rPr dirty="0" sz="1000">
                <a:latin typeface="Times New Roman"/>
                <a:cs typeface="Times New Roman"/>
              </a:rPr>
              <a:t>e</a:t>
            </a:r>
            <a:r>
              <a:rPr dirty="0" sz="1000" spc="-125">
                <a:latin typeface="Times New Roman"/>
                <a:cs typeface="Times New Roman"/>
              </a:rPr>
              <a:t> </a:t>
            </a:r>
            <a:r>
              <a:rPr dirty="0" sz="1000" spc="-20">
                <a:latin typeface="Times New Roman"/>
                <a:cs typeface="Times New Roman"/>
              </a:rPr>
              <a:t>i</a:t>
            </a:r>
            <a:r>
              <a:rPr dirty="0" sz="1000" spc="5">
                <a:latin typeface="Times New Roman"/>
                <a:cs typeface="Times New Roman"/>
              </a:rPr>
              <a:t>m</a:t>
            </a:r>
            <a:r>
              <a:rPr dirty="0" sz="1000" spc="-20">
                <a:latin typeface="Times New Roman"/>
                <a:cs typeface="Times New Roman"/>
              </a:rPr>
              <a:t>p</a:t>
            </a:r>
            <a:r>
              <a:rPr dirty="0" sz="1000" spc="-25">
                <a:latin typeface="Times New Roman"/>
                <a:cs typeface="Times New Roman"/>
              </a:rPr>
              <a:t>u</a:t>
            </a:r>
            <a:r>
              <a:rPr dirty="0" sz="1000" spc="-20">
                <a:latin typeface="Times New Roman"/>
                <a:cs typeface="Times New Roman"/>
              </a:rPr>
              <a:t>l</a:t>
            </a:r>
            <a:r>
              <a:rPr dirty="0" sz="1000" spc="-5">
                <a:latin typeface="Times New Roman"/>
                <a:cs typeface="Times New Roman"/>
              </a:rPr>
              <a:t>s</a:t>
            </a:r>
            <a:r>
              <a:rPr dirty="0" sz="1000" spc="-50">
                <a:latin typeface="Times New Roman"/>
                <a:cs typeface="Times New Roman"/>
              </a:rPr>
              <a:t>e</a:t>
            </a:r>
            <a:r>
              <a:rPr dirty="0" sz="1000">
                <a:latin typeface="Times New Roman"/>
                <a:cs typeface="Times New Roman"/>
              </a:rPr>
              <a:t>s  </a:t>
            </a:r>
            <a:r>
              <a:rPr dirty="0" sz="1000" spc="-20">
                <a:latin typeface="Times New Roman"/>
                <a:cs typeface="Times New Roman"/>
              </a:rPr>
              <a:t>from</a:t>
            </a:r>
            <a:r>
              <a:rPr dirty="0" sz="1000" spc="-100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the</a:t>
            </a:r>
            <a:r>
              <a:rPr dirty="0" sz="1000" spc="-125">
                <a:latin typeface="Times New Roman"/>
                <a:cs typeface="Times New Roman"/>
              </a:rPr>
              <a:t> </a:t>
            </a:r>
            <a:r>
              <a:rPr dirty="0" sz="1000" spc="-25">
                <a:latin typeface="Times New Roman"/>
                <a:cs typeface="Times New Roman"/>
              </a:rPr>
              <a:t>body</a:t>
            </a:r>
            <a:r>
              <a:rPr dirty="0" sz="1000" spc="-130">
                <a:latin typeface="Times New Roman"/>
                <a:cs typeface="Times New Roman"/>
              </a:rPr>
              <a:t> </a:t>
            </a:r>
            <a:r>
              <a:rPr dirty="0" sz="1000" spc="-15">
                <a:latin typeface="Times New Roman"/>
                <a:cs typeface="Times New Roman"/>
              </a:rPr>
              <a:t>organ</a:t>
            </a:r>
            <a:r>
              <a:rPr dirty="0" sz="1000" spc="-55">
                <a:latin typeface="Times New Roman"/>
                <a:cs typeface="Times New Roman"/>
              </a:rPr>
              <a:t> </a:t>
            </a:r>
            <a:r>
              <a:rPr dirty="0" sz="1000" spc="-10">
                <a:latin typeface="Times New Roman"/>
                <a:cs typeface="Times New Roman"/>
              </a:rPr>
              <a:t>to</a:t>
            </a:r>
            <a:r>
              <a:rPr dirty="0" sz="1000" spc="-95">
                <a:latin typeface="Times New Roman"/>
                <a:cs typeface="Times New Roman"/>
              </a:rPr>
              <a:t> </a:t>
            </a:r>
            <a:r>
              <a:rPr dirty="0" sz="1000" spc="-10">
                <a:latin typeface="Times New Roman"/>
                <a:cs typeface="Times New Roman"/>
              </a:rPr>
              <a:t>the</a:t>
            </a:r>
            <a:r>
              <a:rPr dirty="0" sz="1000" spc="-125">
                <a:latin typeface="Times New Roman"/>
                <a:cs typeface="Times New Roman"/>
              </a:rPr>
              <a:t> </a:t>
            </a:r>
            <a:r>
              <a:rPr dirty="0" sz="1000" spc="-10">
                <a:latin typeface="Times New Roman"/>
                <a:cs typeface="Times New Roman"/>
              </a:rPr>
              <a:t>brain</a:t>
            </a:r>
            <a:r>
              <a:rPr dirty="0" sz="1000" spc="-35">
                <a:latin typeface="Times New Roman"/>
                <a:cs typeface="Times New Roman"/>
              </a:rPr>
              <a:t> </a:t>
            </a:r>
            <a:r>
              <a:rPr dirty="0" sz="1000" spc="-10">
                <a:latin typeface="Times New Roman"/>
                <a:cs typeface="Times New Roman"/>
              </a:rPr>
              <a:t>is</a:t>
            </a:r>
            <a:r>
              <a:rPr dirty="0" sz="1000" spc="-95">
                <a:latin typeface="Times New Roman"/>
                <a:cs typeface="Times New Roman"/>
              </a:rPr>
              <a:t> </a:t>
            </a:r>
            <a:r>
              <a:rPr dirty="0" sz="1000" spc="-15">
                <a:latin typeface="Times New Roman"/>
                <a:cs typeface="Times New Roman"/>
              </a:rPr>
              <a:t>called</a:t>
            </a:r>
            <a:r>
              <a:rPr dirty="0" sz="1000" spc="-100">
                <a:latin typeface="Times New Roman"/>
                <a:cs typeface="Times New Roman"/>
              </a:rPr>
              <a:t> </a:t>
            </a:r>
            <a:r>
              <a:rPr dirty="0" sz="1000" spc="-20">
                <a:latin typeface="Times New Roman"/>
                <a:cs typeface="Times New Roman"/>
              </a:rPr>
              <a:t>afferent </a:t>
            </a:r>
            <a:r>
              <a:rPr dirty="0" sz="1000" spc="-240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neuron.</a:t>
            </a:r>
            <a:endParaRPr sz="1000">
              <a:latin typeface="Times New Roman"/>
              <a:cs typeface="Times New Roman"/>
            </a:endParaRPr>
          </a:p>
          <a:p>
            <a:pPr algn="just" marL="299085" marR="11430" indent="-287020">
              <a:lnSpc>
                <a:spcPct val="108000"/>
              </a:lnSpc>
              <a:spcBef>
                <a:spcPts val="20"/>
              </a:spcBef>
              <a:buAutoNum type="arabicPeriod" startAt="50"/>
              <a:tabLst>
                <a:tab pos="299720" algn="l"/>
              </a:tabLst>
            </a:pPr>
            <a:r>
              <a:rPr dirty="0" sz="1000" spc="55" b="1">
                <a:latin typeface="Times New Roman"/>
                <a:cs typeface="Times New Roman"/>
              </a:rPr>
              <a:t>Assertion </a:t>
            </a:r>
            <a:r>
              <a:rPr dirty="0" sz="1000" b="1">
                <a:latin typeface="Times New Roman"/>
                <a:cs typeface="Times New Roman"/>
              </a:rPr>
              <a:t>:</a:t>
            </a:r>
            <a:r>
              <a:rPr dirty="0" sz="1000" spc="5" b="1">
                <a:latin typeface="Times New Roman"/>
                <a:cs typeface="Times New Roman"/>
              </a:rPr>
              <a:t> </a:t>
            </a:r>
            <a:r>
              <a:rPr dirty="0" sz="1000" spc="55">
                <a:latin typeface="Times New Roman"/>
                <a:cs typeface="Times New Roman"/>
              </a:rPr>
              <a:t>Organ </a:t>
            </a:r>
            <a:r>
              <a:rPr dirty="0" sz="1000" spc="25">
                <a:latin typeface="Times New Roman"/>
                <a:cs typeface="Times New Roman"/>
              </a:rPr>
              <a:t>of </a:t>
            </a:r>
            <a:r>
              <a:rPr dirty="0" sz="1000" spc="50">
                <a:latin typeface="Times New Roman"/>
                <a:cs typeface="Times New Roman"/>
              </a:rPr>
              <a:t>Jacobson </a:t>
            </a:r>
            <a:r>
              <a:rPr dirty="0" sz="1000" spc="40">
                <a:latin typeface="Times New Roman"/>
                <a:cs typeface="Times New Roman"/>
              </a:rPr>
              <a:t>is </a:t>
            </a:r>
            <a:r>
              <a:rPr dirty="0" sz="1000" spc="45">
                <a:latin typeface="Times New Roman"/>
                <a:cs typeface="Times New Roman"/>
              </a:rPr>
              <a:t>well </a:t>
            </a:r>
            <a:r>
              <a:rPr dirty="0" sz="1000" spc="50">
                <a:latin typeface="Times New Roman"/>
                <a:cs typeface="Times New Roman"/>
              </a:rPr>
              <a:t> </a:t>
            </a:r>
            <a:r>
              <a:rPr dirty="0" sz="1000" spc="-5">
                <a:latin typeface="Times New Roman"/>
                <a:cs typeface="Times New Roman"/>
              </a:rPr>
              <a:t>developed</a:t>
            </a:r>
            <a:r>
              <a:rPr dirty="0" sz="1000" spc="20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in</a:t>
            </a:r>
            <a:r>
              <a:rPr dirty="0" sz="1000" spc="85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snakes.</a:t>
            </a:r>
            <a:endParaRPr sz="1000">
              <a:latin typeface="Times New Roman"/>
              <a:cs typeface="Times New Roman"/>
            </a:endParaRPr>
          </a:p>
          <a:p>
            <a:pPr algn="just" marL="299085">
              <a:lnSpc>
                <a:spcPct val="100000"/>
              </a:lnSpc>
              <a:spcBef>
                <a:spcPts val="95"/>
              </a:spcBef>
            </a:pPr>
            <a:r>
              <a:rPr dirty="0" sz="1000" spc="-5" b="1">
                <a:latin typeface="Times New Roman"/>
                <a:cs typeface="Times New Roman"/>
              </a:rPr>
              <a:t>R</a:t>
            </a:r>
            <a:r>
              <a:rPr dirty="0" sz="1000" spc="5" b="1">
                <a:latin typeface="Times New Roman"/>
                <a:cs typeface="Times New Roman"/>
              </a:rPr>
              <a:t>e</a:t>
            </a:r>
            <a:r>
              <a:rPr dirty="0" sz="1000" spc="20" b="1">
                <a:latin typeface="Times New Roman"/>
                <a:cs typeface="Times New Roman"/>
              </a:rPr>
              <a:t>a</a:t>
            </a:r>
            <a:r>
              <a:rPr dirty="0" sz="1000" spc="-10" b="1">
                <a:latin typeface="Times New Roman"/>
                <a:cs typeface="Times New Roman"/>
              </a:rPr>
              <a:t>so</a:t>
            </a:r>
            <a:r>
              <a:rPr dirty="0" sz="1000" b="1">
                <a:latin typeface="Times New Roman"/>
                <a:cs typeface="Times New Roman"/>
              </a:rPr>
              <a:t>n</a:t>
            </a:r>
            <a:r>
              <a:rPr dirty="0" sz="1000" spc="-20" b="1">
                <a:latin typeface="Times New Roman"/>
                <a:cs typeface="Times New Roman"/>
              </a:rPr>
              <a:t> </a:t>
            </a:r>
            <a:r>
              <a:rPr dirty="0" sz="1000" b="1">
                <a:latin typeface="Times New Roman"/>
                <a:cs typeface="Times New Roman"/>
              </a:rPr>
              <a:t>:</a:t>
            </a:r>
            <a:r>
              <a:rPr dirty="0" sz="1000" spc="-70" b="1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I</a:t>
            </a:r>
            <a:r>
              <a:rPr dirty="0" sz="1000">
                <a:latin typeface="Times New Roman"/>
                <a:cs typeface="Times New Roman"/>
              </a:rPr>
              <a:t>t</a:t>
            </a:r>
            <a:r>
              <a:rPr dirty="0" sz="1000" spc="-55">
                <a:latin typeface="Times New Roman"/>
                <a:cs typeface="Times New Roman"/>
              </a:rPr>
              <a:t> </a:t>
            </a:r>
            <a:r>
              <a:rPr dirty="0" sz="1000" spc="20">
                <a:latin typeface="Times New Roman"/>
                <a:cs typeface="Times New Roman"/>
              </a:rPr>
              <a:t>i</a:t>
            </a:r>
            <a:r>
              <a:rPr dirty="0" sz="1000">
                <a:latin typeface="Times New Roman"/>
                <a:cs typeface="Times New Roman"/>
              </a:rPr>
              <a:t>s</a:t>
            </a:r>
            <a:r>
              <a:rPr dirty="0" sz="1000" spc="-70">
                <a:latin typeface="Times New Roman"/>
                <a:cs typeface="Times New Roman"/>
              </a:rPr>
              <a:t> </a:t>
            </a:r>
            <a:r>
              <a:rPr dirty="0" sz="1000" spc="20">
                <a:latin typeface="Times New Roman"/>
                <a:cs typeface="Times New Roman"/>
              </a:rPr>
              <a:t>r</a:t>
            </a:r>
            <a:r>
              <a:rPr dirty="0" sz="1000" spc="-20">
                <a:latin typeface="Times New Roman"/>
                <a:cs typeface="Times New Roman"/>
              </a:rPr>
              <a:t>e</a:t>
            </a:r>
            <a:r>
              <a:rPr dirty="0" sz="1000" spc="-10">
                <a:latin typeface="Times New Roman"/>
                <a:cs typeface="Times New Roman"/>
              </a:rPr>
              <a:t>s</a:t>
            </a:r>
            <a:r>
              <a:rPr dirty="0" sz="1000" spc="5">
                <a:latin typeface="Times New Roman"/>
                <a:cs typeface="Times New Roman"/>
              </a:rPr>
              <a:t>p</a:t>
            </a:r>
            <a:r>
              <a:rPr dirty="0" sz="1000" spc="-35">
                <a:latin typeface="Times New Roman"/>
                <a:cs typeface="Times New Roman"/>
              </a:rPr>
              <a:t>o</a:t>
            </a:r>
            <a:r>
              <a:rPr dirty="0" sz="1000" spc="20">
                <a:latin typeface="Times New Roman"/>
                <a:cs typeface="Times New Roman"/>
              </a:rPr>
              <a:t>n</a:t>
            </a:r>
            <a:r>
              <a:rPr dirty="0" sz="1000" spc="-10">
                <a:latin typeface="Times New Roman"/>
                <a:cs typeface="Times New Roman"/>
              </a:rPr>
              <a:t>s</a:t>
            </a:r>
            <a:r>
              <a:rPr dirty="0" sz="1000" spc="30">
                <a:latin typeface="Times New Roman"/>
                <a:cs typeface="Times New Roman"/>
              </a:rPr>
              <a:t>i</a:t>
            </a:r>
            <a:r>
              <a:rPr dirty="0" sz="1000" spc="-25">
                <a:latin typeface="Times New Roman"/>
                <a:cs typeface="Times New Roman"/>
              </a:rPr>
              <a:t>b</a:t>
            </a:r>
            <a:r>
              <a:rPr dirty="0" sz="1000" spc="5">
                <a:latin typeface="Times New Roman"/>
                <a:cs typeface="Times New Roman"/>
              </a:rPr>
              <a:t>l</a:t>
            </a:r>
            <a:r>
              <a:rPr dirty="0" sz="1000">
                <a:latin typeface="Times New Roman"/>
                <a:cs typeface="Times New Roman"/>
              </a:rPr>
              <a:t>e</a:t>
            </a:r>
            <a:r>
              <a:rPr dirty="0" sz="1000" spc="-75">
                <a:latin typeface="Times New Roman"/>
                <a:cs typeface="Times New Roman"/>
              </a:rPr>
              <a:t> </a:t>
            </a:r>
            <a:r>
              <a:rPr dirty="0" sz="1000" spc="-25">
                <a:latin typeface="Times New Roman"/>
                <a:cs typeface="Times New Roman"/>
              </a:rPr>
              <a:t>fo</a:t>
            </a:r>
            <a:r>
              <a:rPr dirty="0" sz="1000">
                <a:latin typeface="Times New Roman"/>
                <a:cs typeface="Times New Roman"/>
              </a:rPr>
              <a:t>r</a:t>
            </a:r>
            <a:r>
              <a:rPr dirty="0" sz="1000" spc="-40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sm</a:t>
            </a:r>
            <a:r>
              <a:rPr dirty="0" sz="1000" spc="-10">
                <a:latin typeface="Times New Roman"/>
                <a:cs typeface="Times New Roman"/>
              </a:rPr>
              <a:t>e</a:t>
            </a:r>
            <a:r>
              <a:rPr dirty="0" sz="1000" spc="5">
                <a:latin typeface="Times New Roman"/>
                <a:cs typeface="Times New Roman"/>
              </a:rPr>
              <a:t>ll.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420686" y="170241"/>
            <a:ext cx="181610" cy="701675"/>
          </a:xfrm>
          <a:prstGeom prst="rect">
            <a:avLst/>
          </a:prstGeom>
        </p:spPr>
        <p:txBody>
          <a:bodyPr wrap="square" lIns="0" tIns="0" rIns="0" bIns="0" rtlCol="0" vert="vert270">
            <a:spAutoFit/>
          </a:bodyPr>
          <a:lstStyle/>
          <a:p>
            <a:pPr marL="12700">
              <a:lnSpc>
                <a:spcPts val="1315"/>
              </a:lnSpc>
            </a:pPr>
            <a:r>
              <a:rPr dirty="0" sz="1100">
                <a:latin typeface="Arial MT"/>
                <a:cs typeface="Arial MT"/>
              </a:rPr>
              <a:t>EBD_7166</a:t>
            </a:r>
            <a:endParaRPr sz="11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315443" y="1139952"/>
            <a:ext cx="314325" cy="274320"/>
            <a:chOff x="6315443" y="1139952"/>
            <a:chExt cx="314325" cy="274320"/>
          </a:xfrm>
        </p:grpSpPr>
        <p:sp>
          <p:nvSpPr>
            <p:cNvPr id="3" name="object 3"/>
            <p:cNvSpPr/>
            <p:nvPr/>
          </p:nvSpPr>
          <p:spPr>
            <a:xfrm>
              <a:off x="6333731" y="1139952"/>
              <a:ext cx="295910" cy="253365"/>
            </a:xfrm>
            <a:custGeom>
              <a:avLst/>
              <a:gdLst/>
              <a:ahLst/>
              <a:cxnLst/>
              <a:rect l="l" t="t" r="r" b="b"/>
              <a:pathLst>
                <a:path w="295909" h="253365">
                  <a:moveTo>
                    <a:pt x="0" y="0"/>
                  </a:moveTo>
                  <a:lnTo>
                    <a:pt x="0" y="252971"/>
                  </a:lnTo>
                  <a:lnTo>
                    <a:pt x="295656" y="252971"/>
                  </a:lnTo>
                  <a:lnTo>
                    <a:pt x="295656" y="228600"/>
                  </a:lnTo>
                  <a:lnTo>
                    <a:pt x="24384" y="228600"/>
                  </a:lnTo>
                  <a:lnTo>
                    <a:pt x="0" y="0"/>
                  </a:lnTo>
                  <a:close/>
                </a:path>
                <a:path w="295909" h="253365">
                  <a:moveTo>
                    <a:pt x="295656" y="0"/>
                  </a:moveTo>
                  <a:lnTo>
                    <a:pt x="0" y="0"/>
                  </a:lnTo>
                  <a:lnTo>
                    <a:pt x="24384" y="228600"/>
                  </a:lnTo>
                  <a:lnTo>
                    <a:pt x="24384" y="24371"/>
                  </a:lnTo>
                  <a:lnTo>
                    <a:pt x="295656" y="24371"/>
                  </a:lnTo>
                  <a:lnTo>
                    <a:pt x="295656" y="0"/>
                  </a:lnTo>
                  <a:close/>
                </a:path>
                <a:path w="295909" h="253365">
                  <a:moveTo>
                    <a:pt x="295656" y="24371"/>
                  </a:moveTo>
                  <a:lnTo>
                    <a:pt x="271259" y="24371"/>
                  </a:lnTo>
                  <a:lnTo>
                    <a:pt x="271259" y="228600"/>
                  </a:lnTo>
                  <a:lnTo>
                    <a:pt x="295656" y="228600"/>
                  </a:lnTo>
                  <a:lnTo>
                    <a:pt x="295656" y="2437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6315443" y="1161300"/>
              <a:ext cx="292735" cy="253365"/>
            </a:xfrm>
            <a:custGeom>
              <a:avLst/>
              <a:gdLst/>
              <a:ahLst/>
              <a:cxnLst/>
              <a:rect l="l" t="t" r="r" b="b"/>
              <a:pathLst>
                <a:path w="292734" h="253365">
                  <a:moveTo>
                    <a:pt x="0" y="0"/>
                  </a:moveTo>
                  <a:lnTo>
                    <a:pt x="0" y="252971"/>
                  </a:lnTo>
                  <a:lnTo>
                    <a:pt x="292595" y="252971"/>
                  </a:lnTo>
                  <a:lnTo>
                    <a:pt x="292595" y="228600"/>
                  </a:lnTo>
                  <a:lnTo>
                    <a:pt x="24384" y="228600"/>
                  </a:lnTo>
                  <a:lnTo>
                    <a:pt x="0" y="0"/>
                  </a:lnTo>
                  <a:close/>
                </a:path>
                <a:path w="292734" h="253365">
                  <a:moveTo>
                    <a:pt x="292595" y="0"/>
                  </a:moveTo>
                  <a:lnTo>
                    <a:pt x="0" y="0"/>
                  </a:lnTo>
                  <a:lnTo>
                    <a:pt x="24384" y="228600"/>
                  </a:lnTo>
                  <a:lnTo>
                    <a:pt x="24384" y="24371"/>
                  </a:lnTo>
                  <a:lnTo>
                    <a:pt x="292595" y="24371"/>
                  </a:lnTo>
                  <a:lnTo>
                    <a:pt x="292595" y="0"/>
                  </a:lnTo>
                  <a:close/>
                </a:path>
                <a:path w="292734" h="253365">
                  <a:moveTo>
                    <a:pt x="292595" y="24371"/>
                  </a:moveTo>
                  <a:lnTo>
                    <a:pt x="268224" y="24371"/>
                  </a:lnTo>
                  <a:lnTo>
                    <a:pt x="268224" y="228600"/>
                  </a:lnTo>
                  <a:lnTo>
                    <a:pt x="292595" y="228600"/>
                  </a:lnTo>
                  <a:lnTo>
                    <a:pt x="292595" y="2437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6352019" y="1179575"/>
            <a:ext cx="259079" cy="216535"/>
          </a:xfrm>
          <a:prstGeom prst="rect">
            <a:avLst/>
          </a:prstGeom>
          <a:solidFill>
            <a:srgbClr val="4B4B4B"/>
          </a:solidFill>
        </p:spPr>
        <p:txBody>
          <a:bodyPr wrap="square" lIns="0" tIns="29209" rIns="0" bIns="0" rtlCol="0" vert="horz">
            <a:spAutoFit/>
          </a:bodyPr>
          <a:lstStyle/>
          <a:p>
            <a:pPr marL="20955">
              <a:lnSpc>
                <a:spcPct val="100000"/>
              </a:lnSpc>
              <a:spcBef>
                <a:spcPts val="229"/>
              </a:spcBef>
            </a:pPr>
            <a:r>
              <a:rPr dirty="0" sz="850" spc="50" b="1">
                <a:solidFill>
                  <a:srgbClr val="FFFFFF"/>
                </a:solidFill>
                <a:latin typeface="Palatino Linotype"/>
                <a:cs typeface="Palatino Linotype"/>
              </a:rPr>
              <a:t>145</a:t>
            </a:r>
            <a:endParaRPr sz="850">
              <a:latin typeface="Palatino Linotype"/>
              <a:cs typeface="Palatino Linotyp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33335" y="1191247"/>
            <a:ext cx="1919605" cy="1790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00" b="1" i="1">
                <a:latin typeface="Palatino Linotype"/>
                <a:cs typeface="Palatino Linotype"/>
              </a:rPr>
              <a:t>Neural</a:t>
            </a:r>
            <a:r>
              <a:rPr dirty="0" sz="1000" spc="-60" b="1" i="1">
                <a:latin typeface="Palatino Linotype"/>
                <a:cs typeface="Palatino Linotype"/>
              </a:rPr>
              <a:t> </a:t>
            </a:r>
            <a:r>
              <a:rPr dirty="0" sz="1000" b="1" i="1">
                <a:latin typeface="Palatino Linotype"/>
                <a:cs typeface="Palatino Linotype"/>
              </a:rPr>
              <a:t>Control</a:t>
            </a:r>
            <a:r>
              <a:rPr dirty="0" sz="1000" spc="-35" b="1" i="1">
                <a:latin typeface="Palatino Linotype"/>
                <a:cs typeface="Palatino Linotype"/>
              </a:rPr>
              <a:t> </a:t>
            </a:r>
            <a:r>
              <a:rPr dirty="0" sz="1000" spc="-5" b="1" i="1">
                <a:latin typeface="Palatino Linotype"/>
                <a:cs typeface="Palatino Linotype"/>
              </a:rPr>
              <a:t>and</a:t>
            </a:r>
            <a:r>
              <a:rPr dirty="0" sz="1000" spc="-40" b="1" i="1">
                <a:latin typeface="Palatino Linotype"/>
                <a:cs typeface="Palatino Linotype"/>
              </a:rPr>
              <a:t> </a:t>
            </a:r>
            <a:r>
              <a:rPr dirty="0" sz="1000" spc="-5" b="1" i="1">
                <a:latin typeface="Palatino Linotype"/>
                <a:cs typeface="Palatino Linotype"/>
              </a:rPr>
              <a:t>Coordination</a:t>
            </a:r>
            <a:endParaRPr sz="1000">
              <a:latin typeface="Palatino Linotype"/>
              <a:cs typeface="Palatino Linotype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087623" y="1289303"/>
            <a:ext cx="3261360" cy="24765"/>
          </a:xfrm>
          <a:custGeom>
            <a:avLst/>
            <a:gdLst/>
            <a:ahLst/>
            <a:cxnLst/>
            <a:rect l="l" t="t" r="r" b="b"/>
            <a:pathLst>
              <a:path w="3261360" h="24765">
                <a:moveTo>
                  <a:pt x="3261347" y="0"/>
                </a:moveTo>
                <a:lnTo>
                  <a:pt x="0" y="0"/>
                </a:lnTo>
                <a:lnTo>
                  <a:pt x="0" y="24383"/>
                </a:lnTo>
                <a:lnTo>
                  <a:pt x="3261347" y="24383"/>
                </a:lnTo>
                <a:lnTo>
                  <a:pt x="3261347" y="0"/>
                </a:lnTo>
                <a:close/>
              </a:path>
            </a:pathLst>
          </a:custGeom>
          <a:solidFill>
            <a:srgbClr val="4B4B4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1130300" y="2062988"/>
            <a:ext cx="441325" cy="1790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295910" algn="l"/>
              </a:tabLst>
            </a:pPr>
            <a:r>
              <a:rPr dirty="0" sz="1000" spc="-20" b="1">
                <a:latin typeface="Times New Roman"/>
                <a:cs typeface="Times New Roman"/>
              </a:rPr>
              <a:t>1</a:t>
            </a:r>
            <a:r>
              <a:rPr dirty="0" sz="1000" b="1">
                <a:latin typeface="Times New Roman"/>
                <a:cs typeface="Times New Roman"/>
              </a:rPr>
              <a:t>.</a:t>
            </a:r>
            <a:r>
              <a:rPr dirty="0" sz="1000" b="1">
                <a:latin typeface="Times New Roman"/>
                <a:cs typeface="Times New Roman"/>
              </a:rPr>
              <a:t>	</a:t>
            </a:r>
            <a:r>
              <a:rPr dirty="0" sz="1000" spc="-50" b="1">
                <a:latin typeface="Times New Roman"/>
                <a:cs typeface="Times New Roman"/>
              </a:rPr>
              <a:t>(</a:t>
            </a:r>
            <a:r>
              <a:rPr dirty="0" sz="1000" spc="-20" b="1">
                <a:latin typeface="Times New Roman"/>
                <a:cs typeface="Times New Roman"/>
              </a:rPr>
              <a:t>c)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30300" y="5714174"/>
            <a:ext cx="441325" cy="1790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295910" algn="l"/>
              </a:tabLst>
            </a:pPr>
            <a:r>
              <a:rPr dirty="0" sz="1000" spc="-20" b="1">
                <a:latin typeface="Times New Roman"/>
                <a:cs typeface="Times New Roman"/>
              </a:rPr>
              <a:t>3</a:t>
            </a:r>
            <a:r>
              <a:rPr dirty="0" sz="1000" b="1">
                <a:latin typeface="Times New Roman"/>
                <a:cs typeface="Times New Roman"/>
              </a:rPr>
              <a:t>.</a:t>
            </a:r>
            <a:r>
              <a:rPr dirty="0" sz="1000" b="1">
                <a:latin typeface="Times New Roman"/>
                <a:cs typeface="Times New Roman"/>
              </a:rPr>
              <a:t>	</a:t>
            </a:r>
            <a:r>
              <a:rPr dirty="0" sz="1000" spc="-50" b="1">
                <a:latin typeface="Times New Roman"/>
                <a:cs typeface="Times New Roman"/>
              </a:rPr>
              <a:t>(</a:t>
            </a:r>
            <a:r>
              <a:rPr dirty="0" sz="1000" spc="-20" b="1">
                <a:latin typeface="Times New Roman"/>
                <a:cs typeface="Times New Roman"/>
              </a:rPr>
              <a:t>c)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130274" y="7174065"/>
            <a:ext cx="433070" cy="1790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295275" algn="l"/>
              </a:tabLst>
            </a:pPr>
            <a:r>
              <a:rPr dirty="0" sz="1000" spc="-25" b="1">
                <a:latin typeface="Times New Roman"/>
                <a:cs typeface="Times New Roman"/>
              </a:rPr>
              <a:t>5</a:t>
            </a:r>
            <a:r>
              <a:rPr dirty="0" sz="1000" b="1">
                <a:latin typeface="Times New Roman"/>
                <a:cs typeface="Times New Roman"/>
              </a:rPr>
              <a:t>.</a:t>
            </a:r>
            <a:r>
              <a:rPr dirty="0" sz="1000" b="1">
                <a:latin typeface="Times New Roman"/>
                <a:cs typeface="Times New Roman"/>
              </a:rPr>
              <a:t>	</a:t>
            </a:r>
            <a:r>
              <a:rPr dirty="0" sz="1000" spc="-100" b="1">
                <a:latin typeface="Times New Roman"/>
                <a:cs typeface="Times New Roman"/>
              </a:rPr>
              <a:t>(</a:t>
            </a:r>
            <a:r>
              <a:rPr dirty="0" sz="1000" spc="-85" b="1">
                <a:latin typeface="Times New Roman"/>
                <a:cs typeface="Times New Roman"/>
              </a:rPr>
              <a:t>d)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054100" y="2062988"/>
            <a:ext cx="2861310" cy="6896734"/>
          </a:xfrm>
          <a:prstGeom prst="rect">
            <a:avLst/>
          </a:prstGeom>
        </p:spPr>
        <p:txBody>
          <a:bodyPr wrap="square" lIns="0" tIns="20320" rIns="0" bIns="0" rtlCol="0" vert="horz">
            <a:spAutoFit/>
          </a:bodyPr>
          <a:lstStyle/>
          <a:p>
            <a:pPr algn="just" marL="628015" marR="111125">
              <a:lnSpc>
                <a:spcPct val="95700"/>
              </a:lnSpc>
              <a:spcBef>
                <a:spcPts val="160"/>
              </a:spcBef>
            </a:pPr>
            <a:r>
              <a:rPr dirty="0" sz="1000" spc="5">
                <a:latin typeface="Times New Roman"/>
                <a:cs typeface="Times New Roman"/>
              </a:rPr>
              <a:t>Nerve </a:t>
            </a:r>
            <a:r>
              <a:rPr dirty="0" sz="1000" spc="10">
                <a:latin typeface="Times New Roman"/>
                <a:cs typeface="Times New Roman"/>
              </a:rPr>
              <a:t>impulses </a:t>
            </a:r>
            <a:r>
              <a:rPr dirty="0" sz="1000" spc="15">
                <a:latin typeface="Times New Roman"/>
                <a:cs typeface="Times New Roman"/>
              </a:rPr>
              <a:t>are </a:t>
            </a:r>
            <a:r>
              <a:rPr dirty="0" sz="1000">
                <a:latin typeface="Times New Roman"/>
                <a:cs typeface="Times New Roman"/>
              </a:rPr>
              <a:t>always </a:t>
            </a:r>
            <a:r>
              <a:rPr dirty="0" sz="1000" spc="15">
                <a:latin typeface="Times New Roman"/>
                <a:cs typeface="Times New Roman"/>
              </a:rPr>
              <a:t>transmitted </a:t>
            </a:r>
            <a:r>
              <a:rPr dirty="0" sz="1000" spc="20">
                <a:latin typeface="Times New Roman"/>
                <a:cs typeface="Times New Roman"/>
              </a:rPr>
              <a:t> </a:t>
            </a:r>
            <a:r>
              <a:rPr dirty="0" sz="1000" spc="-5">
                <a:latin typeface="Times New Roman"/>
                <a:cs typeface="Times New Roman"/>
              </a:rPr>
              <a:t>across </a:t>
            </a:r>
            <a:r>
              <a:rPr dirty="0" sz="1000">
                <a:latin typeface="Times New Roman"/>
                <a:cs typeface="Times New Roman"/>
              </a:rPr>
              <a:t>a </a:t>
            </a:r>
            <a:r>
              <a:rPr dirty="0" sz="1000" spc="-5">
                <a:latin typeface="Times New Roman"/>
                <a:cs typeface="Times New Roman"/>
              </a:rPr>
              <a:t>synapse from </a:t>
            </a:r>
            <a:r>
              <a:rPr dirty="0" sz="1000" spc="10">
                <a:latin typeface="Times New Roman"/>
                <a:cs typeface="Times New Roman"/>
              </a:rPr>
              <a:t>the </a:t>
            </a:r>
            <a:r>
              <a:rPr dirty="0" sz="1000" spc="-5">
                <a:latin typeface="Times New Roman"/>
                <a:cs typeface="Times New Roman"/>
              </a:rPr>
              <a:t>axon </a:t>
            </a:r>
            <a:r>
              <a:rPr dirty="0" sz="1000" spc="5">
                <a:latin typeface="Times New Roman"/>
                <a:cs typeface="Times New Roman"/>
              </a:rPr>
              <a:t>terminals </a:t>
            </a:r>
            <a:r>
              <a:rPr dirty="0" sz="1000" spc="-235">
                <a:latin typeface="Times New Roman"/>
                <a:cs typeface="Times New Roman"/>
              </a:rPr>
              <a:t> </a:t>
            </a:r>
            <a:r>
              <a:rPr dirty="0" sz="1000" spc="-10">
                <a:latin typeface="Times New Roman"/>
                <a:cs typeface="Times New Roman"/>
              </a:rPr>
              <a:t>of </a:t>
            </a:r>
            <a:r>
              <a:rPr dirty="0" sz="1000" spc="5">
                <a:latin typeface="Times New Roman"/>
                <a:cs typeface="Times New Roman"/>
              </a:rPr>
              <a:t>one </a:t>
            </a:r>
            <a:r>
              <a:rPr dirty="0" sz="1000">
                <a:latin typeface="Times New Roman"/>
                <a:cs typeface="Times New Roman"/>
              </a:rPr>
              <a:t>neuron </a:t>
            </a:r>
            <a:r>
              <a:rPr dirty="0" sz="1000" spc="5">
                <a:latin typeface="Times New Roman"/>
                <a:cs typeface="Times New Roman"/>
              </a:rPr>
              <a:t>to the </a:t>
            </a:r>
            <a:r>
              <a:rPr dirty="0" sz="1000">
                <a:latin typeface="Times New Roman"/>
                <a:cs typeface="Times New Roman"/>
              </a:rPr>
              <a:t>dendrite/cell </a:t>
            </a:r>
            <a:r>
              <a:rPr dirty="0" sz="1000" spc="-10">
                <a:latin typeface="Times New Roman"/>
                <a:cs typeface="Times New Roman"/>
              </a:rPr>
              <a:t>body </a:t>
            </a:r>
            <a:r>
              <a:rPr dirty="0" sz="1000" spc="-25">
                <a:latin typeface="Times New Roman"/>
                <a:cs typeface="Times New Roman"/>
              </a:rPr>
              <a:t>of </a:t>
            </a:r>
            <a:r>
              <a:rPr dirty="0" sz="1000" spc="-240">
                <a:latin typeface="Times New Roman"/>
                <a:cs typeface="Times New Roman"/>
              </a:rPr>
              <a:t> </a:t>
            </a:r>
            <a:r>
              <a:rPr dirty="0" sz="1000" spc="10">
                <a:latin typeface="Times New Roman"/>
                <a:cs typeface="Times New Roman"/>
              </a:rPr>
              <a:t>the </a:t>
            </a:r>
            <a:r>
              <a:rPr dirty="0" sz="1000">
                <a:latin typeface="Times New Roman"/>
                <a:cs typeface="Times New Roman"/>
              </a:rPr>
              <a:t>next neuron </a:t>
            </a:r>
            <a:r>
              <a:rPr dirty="0" sz="1000" spc="-10">
                <a:latin typeface="Times New Roman"/>
                <a:cs typeface="Times New Roman"/>
              </a:rPr>
              <a:t>but </a:t>
            </a:r>
            <a:r>
              <a:rPr dirty="0" sz="1000" spc="-5">
                <a:latin typeface="Times New Roman"/>
                <a:cs typeface="Times New Roman"/>
              </a:rPr>
              <a:t>never </a:t>
            </a:r>
            <a:r>
              <a:rPr dirty="0" sz="1000" spc="5">
                <a:latin typeface="Times New Roman"/>
                <a:cs typeface="Times New Roman"/>
              </a:rPr>
              <a:t>in </a:t>
            </a:r>
            <a:r>
              <a:rPr dirty="0" sz="1000" spc="10">
                <a:latin typeface="Times New Roman"/>
                <a:cs typeface="Times New Roman"/>
              </a:rPr>
              <a:t>the </a:t>
            </a:r>
            <a:r>
              <a:rPr dirty="0" sz="1000" spc="-10">
                <a:latin typeface="Times New Roman"/>
                <a:cs typeface="Times New Roman"/>
              </a:rPr>
              <a:t>reverse </a:t>
            </a:r>
            <a:r>
              <a:rPr dirty="0" sz="1000" spc="-5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direction. </a:t>
            </a:r>
            <a:r>
              <a:rPr dirty="0" sz="1000">
                <a:latin typeface="Times New Roman"/>
                <a:cs typeface="Times New Roman"/>
              </a:rPr>
              <a:t>Since </a:t>
            </a:r>
            <a:r>
              <a:rPr dirty="0" sz="1000" spc="10">
                <a:latin typeface="Times New Roman"/>
                <a:cs typeface="Times New Roman"/>
              </a:rPr>
              <a:t>the neurotransmitter </a:t>
            </a:r>
            <a:r>
              <a:rPr dirty="0" sz="1000" spc="5">
                <a:latin typeface="Times New Roman"/>
                <a:cs typeface="Times New Roman"/>
              </a:rPr>
              <a:t>is </a:t>
            </a:r>
            <a:r>
              <a:rPr dirty="0" sz="1000" spc="10">
                <a:latin typeface="Times New Roman"/>
                <a:cs typeface="Times New Roman"/>
              </a:rPr>
              <a:t> </a:t>
            </a:r>
            <a:r>
              <a:rPr dirty="0" sz="1000" spc="-5">
                <a:latin typeface="Times New Roman"/>
                <a:cs typeface="Times New Roman"/>
              </a:rPr>
              <a:t>p</a:t>
            </a:r>
            <a:r>
              <a:rPr dirty="0" sz="1000" spc="20">
                <a:latin typeface="Times New Roman"/>
                <a:cs typeface="Times New Roman"/>
              </a:rPr>
              <a:t>r</a:t>
            </a:r>
            <a:r>
              <a:rPr dirty="0" sz="1000" spc="-20">
                <a:latin typeface="Times New Roman"/>
                <a:cs typeface="Times New Roman"/>
              </a:rPr>
              <a:t>e</a:t>
            </a:r>
            <a:r>
              <a:rPr dirty="0" sz="1000" spc="-10">
                <a:latin typeface="Times New Roman"/>
                <a:cs typeface="Times New Roman"/>
              </a:rPr>
              <a:t>s</a:t>
            </a:r>
            <a:r>
              <a:rPr dirty="0" sz="1000" spc="-20">
                <a:latin typeface="Times New Roman"/>
                <a:cs typeface="Times New Roman"/>
              </a:rPr>
              <a:t>e</a:t>
            </a:r>
            <a:r>
              <a:rPr dirty="0" sz="1000" spc="20">
                <a:latin typeface="Times New Roman"/>
                <a:cs typeface="Times New Roman"/>
              </a:rPr>
              <a:t>n</a:t>
            </a:r>
            <a:r>
              <a:rPr dirty="0" sz="1000">
                <a:latin typeface="Times New Roman"/>
                <a:cs typeface="Times New Roman"/>
              </a:rPr>
              <a:t>t</a:t>
            </a:r>
            <a:r>
              <a:rPr dirty="0" sz="1000" spc="-75">
                <a:latin typeface="Times New Roman"/>
                <a:cs typeface="Times New Roman"/>
              </a:rPr>
              <a:t> </a:t>
            </a:r>
            <a:r>
              <a:rPr dirty="0" sz="1000" spc="-25">
                <a:latin typeface="Times New Roman"/>
                <a:cs typeface="Times New Roman"/>
              </a:rPr>
              <a:t>o</a:t>
            </a:r>
            <a:r>
              <a:rPr dirty="0" sz="1000" spc="20">
                <a:latin typeface="Times New Roman"/>
                <a:cs typeface="Times New Roman"/>
              </a:rPr>
              <a:t>n</a:t>
            </a:r>
            <a:r>
              <a:rPr dirty="0" sz="1000" spc="5">
                <a:latin typeface="Times New Roman"/>
                <a:cs typeface="Times New Roman"/>
              </a:rPr>
              <a:t>l</a:t>
            </a:r>
            <a:r>
              <a:rPr dirty="0" sz="1000">
                <a:latin typeface="Times New Roman"/>
                <a:cs typeface="Times New Roman"/>
              </a:rPr>
              <a:t>y</a:t>
            </a:r>
            <a:r>
              <a:rPr dirty="0" sz="1000" spc="-85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i</a:t>
            </a:r>
            <a:r>
              <a:rPr dirty="0" sz="1000">
                <a:latin typeface="Times New Roman"/>
                <a:cs typeface="Times New Roman"/>
              </a:rPr>
              <a:t>n</a:t>
            </a:r>
            <a:r>
              <a:rPr dirty="0" sz="1000" spc="-35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t</a:t>
            </a:r>
            <a:r>
              <a:rPr dirty="0" sz="1000" spc="20">
                <a:latin typeface="Times New Roman"/>
                <a:cs typeface="Times New Roman"/>
              </a:rPr>
              <a:t>h</a:t>
            </a:r>
            <a:r>
              <a:rPr dirty="0" sz="1000">
                <a:latin typeface="Times New Roman"/>
                <a:cs typeface="Times New Roman"/>
              </a:rPr>
              <a:t>e</a:t>
            </a:r>
            <a:r>
              <a:rPr dirty="0" sz="1000" spc="-75">
                <a:latin typeface="Times New Roman"/>
                <a:cs typeface="Times New Roman"/>
              </a:rPr>
              <a:t> </a:t>
            </a:r>
            <a:r>
              <a:rPr dirty="0" sz="1000" spc="-20">
                <a:latin typeface="Times New Roman"/>
                <a:cs typeface="Times New Roman"/>
              </a:rPr>
              <a:t>a</a:t>
            </a:r>
            <a:r>
              <a:rPr dirty="0" sz="1000" spc="-5">
                <a:latin typeface="Times New Roman"/>
                <a:cs typeface="Times New Roman"/>
              </a:rPr>
              <a:t>x</a:t>
            </a:r>
            <a:r>
              <a:rPr dirty="0" sz="1000" spc="-25">
                <a:latin typeface="Times New Roman"/>
                <a:cs typeface="Times New Roman"/>
              </a:rPr>
              <a:t>o</a:t>
            </a:r>
            <a:r>
              <a:rPr dirty="0" sz="1000">
                <a:latin typeface="Times New Roman"/>
                <a:cs typeface="Times New Roman"/>
              </a:rPr>
              <a:t>n</a:t>
            </a:r>
            <a:r>
              <a:rPr dirty="0" sz="1000" spc="-35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t</a:t>
            </a:r>
            <a:r>
              <a:rPr dirty="0" sz="1000" spc="-20">
                <a:latin typeface="Times New Roman"/>
                <a:cs typeface="Times New Roman"/>
              </a:rPr>
              <a:t>e</a:t>
            </a:r>
            <a:r>
              <a:rPr dirty="0" sz="1000" spc="20">
                <a:latin typeface="Times New Roman"/>
                <a:cs typeface="Times New Roman"/>
              </a:rPr>
              <a:t>r</a:t>
            </a:r>
            <a:r>
              <a:rPr dirty="0" sz="1000" spc="5">
                <a:latin typeface="Times New Roman"/>
                <a:cs typeface="Times New Roman"/>
              </a:rPr>
              <a:t>mi</a:t>
            </a:r>
            <a:r>
              <a:rPr dirty="0" sz="1000" spc="20">
                <a:latin typeface="Times New Roman"/>
                <a:cs typeface="Times New Roman"/>
              </a:rPr>
              <a:t>n</a:t>
            </a:r>
            <a:r>
              <a:rPr dirty="0" sz="1000" spc="5">
                <a:latin typeface="Times New Roman"/>
                <a:cs typeface="Times New Roman"/>
              </a:rPr>
              <a:t>al</a:t>
            </a:r>
            <a:r>
              <a:rPr dirty="0" sz="1000">
                <a:latin typeface="Times New Roman"/>
                <a:cs typeface="Times New Roman"/>
              </a:rPr>
              <a:t>s</a:t>
            </a:r>
            <a:r>
              <a:rPr dirty="0" sz="1000" spc="-70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a</a:t>
            </a:r>
            <a:r>
              <a:rPr dirty="0" sz="1000" spc="20">
                <a:latin typeface="Times New Roman"/>
                <a:cs typeface="Times New Roman"/>
              </a:rPr>
              <a:t>n</a:t>
            </a:r>
            <a:r>
              <a:rPr dirty="0" sz="1000">
                <a:latin typeface="Times New Roman"/>
                <a:cs typeface="Times New Roman"/>
              </a:rPr>
              <a:t>d</a:t>
            </a:r>
            <a:r>
              <a:rPr dirty="0" sz="1000" spc="-60">
                <a:latin typeface="Times New Roman"/>
                <a:cs typeface="Times New Roman"/>
              </a:rPr>
              <a:t> </a:t>
            </a:r>
            <a:r>
              <a:rPr dirty="0" sz="1000" spc="20">
                <a:latin typeface="Times New Roman"/>
                <a:cs typeface="Times New Roman"/>
              </a:rPr>
              <a:t>n</a:t>
            </a:r>
            <a:r>
              <a:rPr dirty="0" sz="1000" spc="-25">
                <a:latin typeface="Times New Roman"/>
                <a:cs typeface="Times New Roman"/>
              </a:rPr>
              <a:t>o</a:t>
            </a:r>
            <a:r>
              <a:rPr dirty="0" sz="1000">
                <a:latin typeface="Times New Roman"/>
                <a:cs typeface="Times New Roman"/>
              </a:rPr>
              <a:t>t  </a:t>
            </a:r>
            <a:r>
              <a:rPr dirty="0" sz="1000" spc="5">
                <a:latin typeface="Times New Roman"/>
                <a:cs typeface="Times New Roman"/>
              </a:rPr>
              <a:t>in </a:t>
            </a:r>
            <a:r>
              <a:rPr dirty="0" sz="1000" spc="10">
                <a:latin typeface="Times New Roman"/>
                <a:cs typeface="Times New Roman"/>
              </a:rPr>
              <a:t>the </a:t>
            </a:r>
            <a:r>
              <a:rPr dirty="0" sz="1000">
                <a:latin typeface="Times New Roman"/>
                <a:cs typeface="Times New Roman"/>
              </a:rPr>
              <a:t>dendrite </a:t>
            </a:r>
            <a:r>
              <a:rPr dirty="0" sz="1000" spc="-10">
                <a:latin typeface="Times New Roman"/>
                <a:cs typeface="Times New Roman"/>
              </a:rPr>
              <a:t>or </a:t>
            </a:r>
            <a:r>
              <a:rPr dirty="0" sz="1000" spc="-5">
                <a:latin typeface="Times New Roman"/>
                <a:cs typeface="Times New Roman"/>
              </a:rPr>
              <a:t>cell </a:t>
            </a:r>
            <a:r>
              <a:rPr dirty="0" sz="1000" spc="-15">
                <a:latin typeface="Times New Roman"/>
                <a:cs typeface="Times New Roman"/>
              </a:rPr>
              <a:t>body, </a:t>
            </a:r>
            <a:r>
              <a:rPr dirty="0" sz="1000">
                <a:latin typeface="Times New Roman"/>
                <a:cs typeface="Times New Roman"/>
              </a:rPr>
              <a:t>it </a:t>
            </a:r>
            <a:r>
              <a:rPr dirty="0" sz="1000" spc="5">
                <a:latin typeface="Times New Roman"/>
                <a:cs typeface="Times New Roman"/>
              </a:rPr>
              <a:t>cannot </a:t>
            </a:r>
            <a:r>
              <a:rPr dirty="0" sz="1000" spc="-15">
                <a:latin typeface="Times New Roman"/>
                <a:cs typeface="Times New Roman"/>
              </a:rPr>
              <a:t>be </a:t>
            </a:r>
            <a:r>
              <a:rPr dirty="0" sz="1000" spc="-10">
                <a:latin typeface="Times New Roman"/>
                <a:cs typeface="Times New Roman"/>
              </a:rPr>
              <a:t> </a:t>
            </a:r>
            <a:r>
              <a:rPr dirty="0" sz="1000" spc="-5">
                <a:latin typeface="Times New Roman"/>
                <a:cs typeface="Times New Roman"/>
              </a:rPr>
              <a:t>r</a:t>
            </a:r>
            <a:r>
              <a:rPr dirty="0" sz="1000" spc="-25">
                <a:latin typeface="Times New Roman"/>
                <a:cs typeface="Times New Roman"/>
              </a:rPr>
              <a:t>e</a:t>
            </a:r>
            <a:r>
              <a:rPr dirty="0" sz="1000" spc="-10">
                <a:latin typeface="Times New Roman"/>
                <a:cs typeface="Times New Roman"/>
              </a:rPr>
              <a:t>l</a:t>
            </a:r>
            <a:r>
              <a:rPr dirty="0" sz="1000" spc="-40">
                <a:latin typeface="Times New Roman"/>
                <a:cs typeface="Times New Roman"/>
              </a:rPr>
              <a:t>e</a:t>
            </a:r>
            <a:r>
              <a:rPr dirty="0" sz="1000" spc="5">
                <a:latin typeface="Times New Roman"/>
                <a:cs typeface="Times New Roman"/>
              </a:rPr>
              <a:t>a</a:t>
            </a:r>
            <a:r>
              <a:rPr dirty="0" sz="1000" spc="-25">
                <a:latin typeface="Times New Roman"/>
                <a:cs typeface="Times New Roman"/>
              </a:rPr>
              <a:t>se</a:t>
            </a:r>
            <a:r>
              <a:rPr dirty="0" sz="1000">
                <a:latin typeface="Times New Roman"/>
                <a:cs typeface="Times New Roman"/>
              </a:rPr>
              <a:t>d</a:t>
            </a:r>
            <a:r>
              <a:rPr dirty="0" sz="1000" spc="-100">
                <a:latin typeface="Times New Roman"/>
                <a:cs typeface="Times New Roman"/>
              </a:rPr>
              <a:t> </a:t>
            </a:r>
            <a:r>
              <a:rPr dirty="0" sz="1000" spc="-25">
                <a:latin typeface="Times New Roman"/>
                <a:cs typeface="Times New Roman"/>
              </a:rPr>
              <a:t>fro</a:t>
            </a:r>
            <a:r>
              <a:rPr dirty="0" sz="1000" spc="5">
                <a:latin typeface="Times New Roman"/>
                <a:cs typeface="Times New Roman"/>
              </a:rPr>
              <a:t>m</a:t>
            </a:r>
            <a:r>
              <a:rPr dirty="0" sz="1000" spc="-65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t</a:t>
            </a:r>
            <a:r>
              <a:rPr dirty="0" sz="1000" spc="-5">
                <a:latin typeface="Times New Roman"/>
                <a:cs typeface="Times New Roman"/>
              </a:rPr>
              <a:t>h</a:t>
            </a:r>
            <a:r>
              <a:rPr dirty="0" sz="1000">
                <a:latin typeface="Times New Roman"/>
                <a:cs typeface="Times New Roman"/>
              </a:rPr>
              <a:t>e</a:t>
            </a:r>
            <a:r>
              <a:rPr dirty="0" sz="1000" spc="-100">
                <a:latin typeface="Times New Roman"/>
                <a:cs typeface="Times New Roman"/>
              </a:rPr>
              <a:t> </a:t>
            </a:r>
            <a:r>
              <a:rPr dirty="0" sz="1000" spc="-25">
                <a:latin typeface="Times New Roman"/>
                <a:cs typeface="Times New Roman"/>
              </a:rPr>
              <a:t>d</a:t>
            </a:r>
            <a:r>
              <a:rPr dirty="0" sz="1000" spc="-45">
                <a:latin typeface="Times New Roman"/>
                <a:cs typeface="Times New Roman"/>
              </a:rPr>
              <a:t>e</a:t>
            </a:r>
            <a:r>
              <a:rPr dirty="0" sz="1000" spc="20">
                <a:latin typeface="Times New Roman"/>
                <a:cs typeface="Times New Roman"/>
              </a:rPr>
              <a:t>n</a:t>
            </a:r>
            <a:r>
              <a:rPr dirty="0" sz="1000" spc="-25">
                <a:latin typeface="Times New Roman"/>
                <a:cs typeface="Times New Roman"/>
              </a:rPr>
              <a:t>d</a:t>
            </a:r>
            <a:r>
              <a:rPr dirty="0" sz="1000" spc="20">
                <a:latin typeface="Times New Roman"/>
                <a:cs typeface="Times New Roman"/>
              </a:rPr>
              <a:t>r</a:t>
            </a:r>
            <a:r>
              <a:rPr dirty="0" sz="1000" spc="-25">
                <a:latin typeface="Times New Roman"/>
                <a:cs typeface="Times New Roman"/>
              </a:rPr>
              <a:t>i</a:t>
            </a:r>
            <a:r>
              <a:rPr dirty="0" sz="1000" spc="-10">
                <a:latin typeface="Times New Roman"/>
                <a:cs typeface="Times New Roman"/>
              </a:rPr>
              <a:t>t</a:t>
            </a:r>
            <a:r>
              <a:rPr dirty="0" sz="1000">
                <a:latin typeface="Times New Roman"/>
                <a:cs typeface="Times New Roman"/>
              </a:rPr>
              <a:t>e</a:t>
            </a:r>
            <a:r>
              <a:rPr dirty="0" sz="1000" spc="-100">
                <a:latin typeface="Times New Roman"/>
                <a:cs typeface="Times New Roman"/>
              </a:rPr>
              <a:t> </a:t>
            </a:r>
            <a:r>
              <a:rPr dirty="0" sz="1000" spc="-55">
                <a:latin typeface="Times New Roman"/>
                <a:cs typeface="Times New Roman"/>
              </a:rPr>
              <a:t>o</a:t>
            </a:r>
            <a:r>
              <a:rPr dirty="0" sz="1000">
                <a:latin typeface="Times New Roman"/>
                <a:cs typeface="Times New Roman"/>
              </a:rPr>
              <a:t>r</a:t>
            </a:r>
            <a:r>
              <a:rPr dirty="0" sz="1000" spc="-60">
                <a:latin typeface="Times New Roman"/>
                <a:cs typeface="Times New Roman"/>
              </a:rPr>
              <a:t> </a:t>
            </a:r>
            <a:r>
              <a:rPr dirty="0" sz="1000" spc="-25">
                <a:latin typeface="Times New Roman"/>
                <a:cs typeface="Times New Roman"/>
              </a:rPr>
              <a:t>cel</a:t>
            </a:r>
            <a:r>
              <a:rPr dirty="0" sz="1000">
                <a:latin typeface="Times New Roman"/>
                <a:cs typeface="Times New Roman"/>
              </a:rPr>
              <a:t>l</a:t>
            </a:r>
            <a:r>
              <a:rPr dirty="0" sz="1000" spc="-55">
                <a:latin typeface="Times New Roman"/>
                <a:cs typeface="Times New Roman"/>
              </a:rPr>
              <a:t> </a:t>
            </a:r>
            <a:r>
              <a:rPr dirty="0" sz="1000" spc="-50">
                <a:latin typeface="Times New Roman"/>
                <a:cs typeface="Times New Roman"/>
              </a:rPr>
              <a:t>b</a:t>
            </a:r>
            <a:r>
              <a:rPr dirty="0" sz="1000" spc="-25">
                <a:latin typeface="Times New Roman"/>
                <a:cs typeface="Times New Roman"/>
              </a:rPr>
              <a:t>od</a:t>
            </a:r>
            <a:r>
              <a:rPr dirty="0" sz="1000">
                <a:latin typeface="Times New Roman"/>
                <a:cs typeface="Times New Roman"/>
              </a:rPr>
              <a:t>y</a:t>
            </a:r>
            <a:r>
              <a:rPr dirty="0" sz="1000" spc="-135">
                <a:latin typeface="Times New Roman"/>
                <a:cs typeface="Times New Roman"/>
              </a:rPr>
              <a:t> </a:t>
            </a:r>
            <a:r>
              <a:rPr dirty="0" sz="1000" spc="-40">
                <a:latin typeface="Times New Roman"/>
                <a:cs typeface="Times New Roman"/>
              </a:rPr>
              <a:t>e</a:t>
            </a:r>
            <a:r>
              <a:rPr dirty="0" sz="1000" spc="-25">
                <a:latin typeface="Times New Roman"/>
                <a:cs typeface="Times New Roman"/>
              </a:rPr>
              <a:t>v</a:t>
            </a:r>
            <a:r>
              <a:rPr dirty="0" sz="1000" spc="-40">
                <a:latin typeface="Times New Roman"/>
                <a:cs typeface="Times New Roman"/>
              </a:rPr>
              <a:t>e</a:t>
            </a:r>
            <a:r>
              <a:rPr dirty="0" sz="1000">
                <a:latin typeface="Times New Roman"/>
                <a:cs typeface="Times New Roman"/>
              </a:rPr>
              <a:t>n  </a:t>
            </a:r>
            <a:r>
              <a:rPr dirty="0" sz="1000" spc="5">
                <a:latin typeface="Times New Roman"/>
                <a:cs typeface="Times New Roman"/>
              </a:rPr>
              <a:t>i</a:t>
            </a:r>
            <a:r>
              <a:rPr dirty="0" sz="1000">
                <a:latin typeface="Times New Roman"/>
                <a:cs typeface="Times New Roman"/>
              </a:rPr>
              <a:t>f</a:t>
            </a:r>
            <a:r>
              <a:rPr dirty="0" sz="1000" spc="-75">
                <a:latin typeface="Times New Roman"/>
                <a:cs typeface="Times New Roman"/>
              </a:rPr>
              <a:t> </a:t>
            </a:r>
            <a:r>
              <a:rPr dirty="0" sz="1000" spc="-5">
                <a:latin typeface="Times New Roman"/>
                <a:cs typeface="Times New Roman"/>
              </a:rPr>
              <a:t>t</a:t>
            </a:r>
            <a:r>
              <a:rPr dirty="0" sz="1000" spc="20">
                <a:latin typeface="Times New Roman"/>
                <a:cs typeface="Times New Roman"/>
              </a:rPr>
              <a:t>h</a:t>
            </a:r>
            <a:r>
              <a:rPr dirty="0" sz="1000">
                <a:latin typeface="Times New Roman"/>
                <a:cs typeface="Times New Roman"/>
              </a:rPr>
              <a:t>e</a:t>
            </a:r>
            <a:r>
              <a:rPr dirty="0" sz="1000" spc="-100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im</a:t>
            </a:r>
            <a:r>
              <a:rPr dirty="0" sz="1000" spc="-5">
                <a:latin typeface="Times New Roman"/>
                <a:cs typeface="Times New Roman"/>
              </a:rPr>
              <a:t>pu</a:t>
            </a:r>
            <a:r>
              <a:rPr dirty="0" sz="1000" spc="5">
                <a:latin typeface="Times New Roman"/>
                <a:cs typeface="Times New Roman"/>
              </a:rPr>
              <a:t>l</a:t>
            </a:r>
            <a:r>
              <a:rPr dirty="0" sz="1000" spc="-20">
                <a:latin typeface="Times New Roman"/>
                <a:cs typeface="Times New Roman"/>
              </a:rPr>
              <a:t>s</a:t>
            </a:r>
            <a:r>
              <a:rPr dirty="0" sz="1000">
                <a:latin typeface="Times New Roman"/>
                <a:cs typeface="Times New Roman"/>
              </a:rPr>
              <a:t>e</a:t>
            </a:r>
            <a:r>
              <a:rPr dirty="0" sz="1000" spc="-45">
                <a:latin typeface="Times New Roman"/>
                <a:cs typeface="Times New Roman"/>
              </a:rPr>
              <a:t> </a:t>
            </a:r>
            <a:r>
              <a:rPr dirty="0" sz="1000" spc="20">
                <a:latin typeface="Times New Roman"/>
                <a:cs typeface="Times New Roman"/>
              </a:rPr>
              <a:t>r</a:t>
            </a:r>
            <a:r>
              <a:rPr dirty="0" sz="1000" spc="-20">
                <a:latin typeface="Times New Roman"/>
                <a:cs typeface="Times New Roman"/>
              </a:rPr>
              <a:t>e</a:t>
            </a:r>
            <a:r>
              <a:rPr dirty="0" sz="1000" spc="5">
                <a:latin typeface="Times New Roman"/>
                <a:cs typeface="Times New Roman"/>
              </a:rPr>
              <a:t>a</a:t>
            </a:r>
            <a:r>
              <a:rPr dirty="0" sz="1000" spc="-20">
                <a:latin typeface="Times New Roman"/>
                <a:cs typeface="Times New Roman"/>
              </a:rPr>
              <a:t>c</a:t>
            </a:r>
            <a:r>
              <a:rPr dirty="0" sz="1000" spc="20">
                <a:latin typeface="Times New Roman"/>
                <a:cs typeface="Times New Roman"/>
              </a:rPr>
              <a:t>h</a:t>
            </a:r>
            <a:r>
              <a:rPr dirty="0" sz="1000" spc="-40">
                <a:latin typeface="Times New Roman"/>
                <a:cs typeface="Times New Roman"/>
              </a:rPr>
              <a:t>e</a:t>
            </a:r>
            <a:r>
              <a:rPr dirty="0" sz="1000">
                <a:latin typeface="Times New Roman"/>
                <a:cs typeface="Times New Roman"/>
              </a:rPr>
              <a:t>s</a:t>
            </a:r>
            <a:r>
              <a:rPr dirty="0" sz="1000" spc="-75">
                <a:latin typeface="Times New Roman"/>
                <a:cs typeface="Times New Roman"/>
              </a:rPr>
              <a:t> </a:t>
            </a:r>
            <a:r>
              <a:rPr dirty="0" sz="1000" spc="10">
                <a:latin typeface="Times New Roman"/>
                <a:cs typeface="Times New Roman"/>
              </a:rPr>
              <a:t>t</a:t>
            </a:r>
            <a:r>
              <a:rPr dirty="0" sz="1000" spc="20">
                <a:latin typeface="Times New Roman"/>
                <a:cs typeface="Times New Roman"/>
              </a:rPr>
              <a:t>h</a:t>
            </a:r>
            <a:r>
              <a:rPr dirty="0" sz="1000" spc="-20">
                <a:latin typeface="Times New Roman"/>
                <a:cs typeface="Times New Roman"/>
              </a:rPr>
              <a:t>e</a:t>
            </a:r>
            <a:r>
              <a:rPr dirty="0" sz="1000" spc="20">
                <a:latin typeface="Times New Roman"/>
                <a:cs typeface="Times New Roman"/>
              </a:rPr>
              <a:t>r</a:t>
            </a:r>
            <a:r>
              <a:rPr dirty="0" sz="1000" spc="-20">
                <a:latin typeface="Times New Roman"/>
                <a:cs typeface="Times New Roman"/>
              </a:rPr>
              <a:t>e.</a:t>
            </a:r>
            <a:endParaRPr sz="1000">
              <a:latin typeface="Times New Roman"/>
              <a:cs typeface="Times New Roman"/>
            </a:endParaRPr>
          </a:p>
          <a:p>
            <a:pPr algn="just" marL="628015" marR="106680" indent="-539750">
              <a:lnSpc>
                <a:spcPct val="95900"/>
              </a:lnSpc>
            </a:pPr>
            <a:r>
              <a:rPr dirty="0" sz="1000" spc="-10" b="1">
                <a:latin typeface="Times New Roman"/>
                <a:cs typeface="Times New Roman"/>
              </a:rPr>
              <a:t>2.</a:t>
            </a:r>
            <a:r>
              <a:rPr dirty="0" sz="1000" spc="-5" b="1">
                <a:latin typeface="Times New Roman"/>
                <a:cs typeface="Times New Roman"/>
              </a:rPr>
              <a:t> </a:t>
            </a:r>
            <a:r>
              <a:rPr dirty="0" sz="1000" spc="-60" b="1">
                <a:latin typeface="Times New Roman"/>
                <a:cs typeface="Times New Roman"/>
              </a:rPr>
              <a:t>(b)</a:t>
            </a:r>
            <a:r>
              <a:rPr dirty="0" sz="1000" spc="-55" b="1">
                <a:latin typeface="Times New Roman"/>
                <a:cs typeface="Times New Roman"/>
              </a:rPr>
              <a:t> </a:t>
            </a:r>
            <a:r>
              <a:rPr dirty="0" sz="1000" spc="10">
                <a:latin typeface="Times New Roman"/>
                <a:cs typeface="Times New Roman"/>
              </a:rPr>
              <a:t>The </a:t>
            </a:r>
            <a:r>
              <a:rPr dirty="0" sz="1000" spc="-5">
                <a:latin typeface="Times New Roman"/>
                <a:cs typeface="Times New Roman"/>
              </a:rPr>
              <a:t>axon </a:t>
            </a:r>
            <a:r>
              <a:rPr dirty="0" sz="1000" spc="5">
                <a:latin typeface="Times New Roman"/>
                <a:cs typeface="Times New Roman"/>
              </a:rPr>
              <a:t>terminal </a:t>
            </a:r>
            <a:r>
              <a:rPr dirty="0" sz="1000" spc="-15">
                <a:latin typeface="Times New Roman"/>
                <a:cs typeface="Times New Roman"/>
              </a:rPr>
              <a:t>of </a:t>
            </a:r>
            <a:r>
              <a:rPr dirty="0" sz="1000" spc="10">
                <a:latin typeface="Times New Roman"/>
                <a:cs typeface="Times New Roman"/>
              </a:rPr>
              <a:t>the </a:t>
            </a:r>
            <a:r>
              <a:rPr dirty="0" sz="1000">
                <a:latin typeface="Times New Roman"/>
                <a:cs typeface="Times New Roman"/>
              </a:rPr>
              <a:t>neuron </a:t>
            </a:r>
            <a:r>
              <a:rPr dirty="0" sz="1000" spc="5">
                <a:latin typeface="Times New Roman"/>
                <a:cs typeface="Times New Roman"/>
              </a:rPr>
              <a:t>contains </a:t>
            </a:r>
            <a:r>
              <a:rPr dirty="0" sz="1000" spc="-235">
                <a:latin typeface="Times New Roman"/>
                <a:cs typeface="Times New Roman"/>
              </a:rPr>
              <a:t> </a:t>
            </a:r>
            <a:r>
              <a:rPr dirty="0" sz="1000" spc="20">
                <a:latin typeface="Times New Roman"/>
                <a:cs typeface="Times New Roman"/>
              </a:rPr>
              <a:t>many </a:t>
            </a:r>
            <a:r>
              <a:rPr dirty="0" sz="1000" spc="15">
                <a:latin typeface="Times New Roman"/>
                <a:cs typeface="Times New Roman"/>
              </a:rPr>
              <a:t>membrane </a:t>
            </a:r>
            <a:r>
              <a:rPr dirty="0" sz="1000" spc="10">
                <a:latin typeface="Times New Roman"/>
                <a:cs typeface="Times New Roman"/>
              </a:rPr>
              <a:t>bound </a:t>
            </a:r>
            <a:r>
              <a:rPr dirty="0" sz="1000">
                <a:latin typeface="Times New Roman"/>
                <a:cs typeface="Times New Roman"/>
              </a:rPr>
              <a:t>vesicles </a:t>
            </a:r>
            <a:r>
              <a:rPr dirty="0" sz="1000" spc="10">
                <a:latin typeface="Times New Roman"/>
                <a:cs typeface="Times New Roman"/>
              </a:rPr>
              <a:t>called </a:t>
            </a:r>
            <a:r>
              <a:rPr dirty="0" sz="1000" spc="15">
                <a:latin typeface="Times New Roman"/>
                <a:cs typeface="Times New Roman"/>
              </a:rPr>
              <a:t> </a:t>
            </a:r>
            <a:r>
              <a:rPr dirty="0" sz="1000" spc="-5">
                <a:latin typeface="Times New Roman"/>
                <a:cs typeface="Times New Roman"/>
              </a:rPr>
              <a:t>synaptic </a:t>
            </a:r>
            <a:r>
              <a:rPr dirty="0" sz="1000" spc="-10">
                <a:latin typeface="Times New Roman"/>
                <a:cs typeface="Times New Roman"/>
              </a:rPr>
              <a:t>vesicle, </a:t>
            </a:r>
            <a:r>
              <a:rPr dirty="0" sz="1000" spc="5">
                <a:latin typeface="Times New Roman"/>
                <a:cs typeface="Times New Roman"/>
              </a:rPr>
              <a:t>in its </a:t>
            </a:r>
            <a:r>
              <a:rPr dirty="0" sz="1000" spc="-10">
                <a:latin typeface="Times New Roman"/>
                <a:cs typeface="Times New Roman"/>
              </a:rPr>
              <a:t>cytoplasm. </a:t>
            </a:r>
            <a:r>
              <a:rPr dirty="0" sz="1000" spc="5">
                <a:latin typeface="Times New Roman"/>
                <a:cs typeface="Times New Roman"/>
              </a:rPr>
              <a:t>Within </a:t>
            </a:r>
            <a:r>
              <a:rPr dirty="0" sz="1000" spc="10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these </a:t>
            </a:r>
            <a:r>
              <a:rPr dirty="0" sz="1000" spc="-10">
                <a:latin typeface="Times New Roman"/>
                <a:cs typeface="Times New Roman"/>
              </a:rPr>
              <a:t>vesicles </a:t>
            </a:r>
            <a:r>
              <a:rPr dirty="0" sz="1000">
                <a:latin typeface="Times New Roman"/>
                <a:cs typeface="Times New Roman"/>
              </a:rPr>
              <a:t>, chemical </a:t>
            </a:r>
            <a:r>
              <a:rPr dirty="0" sz="1000" spc="-5">
                <a:latin typeface="Times New Roman"/>
                <a:cs typeface="Times New Roman"/>
              </a:rPr>
              <a:t>substances </a:t>
            </a:r>
            <a:r>
              <a:rPr dirty="0" sz="1000" spc="-10">
                <a:latin typeface="Times New Roman"/>
                <a:cs typeface="Times New Roman"/>
              </a:rPr>
              <a:t>such </a:t>
            </a:r>
            <a:r>
              <a:rPr dirty="0" sz="1000" spc="-5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as </a:t>
            </a:r>
            <a:r>
              <a:rPr dirty="0" sz="1000" spc="15">
                <a:latin typeface="Times New Roman"/>
                <a:cs typeface="Times New Roman"/>
              </a:rPr>
              <a:t>adrenaline </a:t>
            </a:r>
            <a:r>
              <a:rPr dirty="0" sz="1000" spc="20">
                <a:latin typeface="Times New Roman"/>
                <a:cs typeface="Times New Roman"/>
              </a:rPr>
              <a:t>and </a:t>
            </a:r>
            <a:r>
              <a:rPr dirty="0" sz="1000">
                <a:latin typeface="Times New Roman"/>
                <a:cs typeface="Times New Roman"/>
              </a:rPr>
              <a:t>acetylcholine </a:t>
            </a:r>
            <a:r>
              <a:rPr dirty="0" sz="1000" spc="10">
                <a:latin typeface="Times New Roman"/>
                <a:cs typeface="Times New Roman"/>
              </a:rPr>
              <a:t>remain </a:t>
            </a:r>
            <a:r>
              <a:rPr dirty="0" sz="1000" spc="15">
                <a:latin typeface="Times New Roman"/>
                <a:cs typeface="Times New Roman"/>
              </a:rPr>
              <a:t> </a:t>
            </a:r>
            <a:r>
              <a:rPr dirty="0" sz="1000" spc="55">
                <a:latin typeface="Times New Roman"/>
                <a:cs typeface="Times New Roman"/>
              </a:rPr>
              <a:t>stored. These </a:t>
            </a:r>
            <a:r>
              <a:rPr dirty="0" sz="1000" spc="60">
                <a:latin typeface="Times New Roman"/>
                <a:cs typeface="Times New Roman"/>
              </a:rPr>
              <a:t>chemicals are </a:t>
            </a:r>
            <a:r>
              <a:rPr dirty="0" sz="1000" spc="55">
                <a:latin typeface="Times New Roman"/>
                <a:cs typeface="Times New Roman"/>
              </a:rPr>
              <a:t>called </a:t>
            </a:r>
            <a:r>
              <a:rPr dirty="0" sz="1000" spc="60">
                <a:latin typeface="Times New Roman"/>
                <a:cs typeface="Times New Roman"/>
              </a:rPr>
              <a:t> </a:t>
            </a:r>
            <a:r>
              <a:rPr dirty="0" sz="1000" spc="20">
                <a:latin typeface="Times New Roman"/>
                <a:cs typeface="Times New Roman"/>
              </a:rPr>
              <a:t>neurotransmitters </a:t>
            </a:r>
            <a:r>
              <a:rPr dirty="0" sz="1000" spc="5">
                <a:latin typeface="Times New Roman"/>
                <a:cs typeface="Times New Roman"/>
              </a:rPr>
              <a:t>because </a:t>
            </a:r>
            <a:r>
              <a:rPr dirty="0" sz="1000" spc="10">
                <a:latin typeface="Times New Roman"/>
                <a:cs typeface="Times New Roman"/>
              </a:rPr>
              <a:t>they </a:t>
            </a:r>
            <a:r>
              <a:rPr dirty="0" sz="1000" spc="15">
                <a:latin typeface="Times New Roman"/>
                <a:cs typeface="Times New Roman"/>
              </a:rPr>
              <a:t>help </a:t>
            </a:r>
            <a:r>
              <a:rPr dirty="0" sz="1000" spc="30">
                <a:latin typeface="Times New Roman"/>
                <a:cs typeface="Times New Roman"/>
              </a:rPr>
              <a:t>to </a:t>
            </a:r>
            <a:r>
              <a:rPr dirty="0" sz="1000" spc="35">
                <a:latin typeface="Times New Roman"/>
                <a:cs typeface="Times New Roman"/>
              </a:rPr>
              <a:t> </a:t>
            </a:r>
            <a:r>
              <a:rPr dirty="0" sz="1000" spc="65">
                <a:latin typeface="Times New Roman"/>
                <a:cs typeface="Times New Roman"/>
              </a:rPr>
              <a:t>transmit </a:t>
            </a:r>
            <a:r>
              <a:rPr dirty="0" sz="1000" spc="55">
                <a:latin typeface="Times New Roman"/>
                <a:cs typeface="Times New Roman"/>
              </a:rPr>
              <a:t>nerve impulses </a:t>
            </a:r>
            <a:r>
              <a:rPr dirty="0" sz="1000" spc="50">
                <a:latin typeface="Times New Roman"/>
                <a:cs typeface="Times New Roman"/>
              </a:rPr>
              <a:t>across the </a:t>
            </a:r>
            <a:r>
              <a:rPr dirty="0" sz="1000" spc="55">
                <a:latin typeface="Times New Roman"/>
                <a:cs typeface="Times New Roman"/>
              </a:rPr>
              <a:t> </a:t>
            </a:r>
            <a:r>
              <a:rPr dirty="0" sz="1000" spc="-10">
                <a:latin typeface="Times New Roman"/>
                <a:cs typeface="Times New Roman"/>
              </a:rPr>
              <a:t>synapses. </a:t>
            </a:r>
            <a:r>
              <a:rPr dirty="0" sz="1000" spc="-5">
                <a:latin typeface="Times New Roman"/>
                <a:cs typeface="Times New Roman"/>
              </a:rPr>
              <a:t>When </a:t>
            </a:r>
            <a:r>
              <a:rPr dirty="0" sz="1000">
                <a:latin typeface="Times New Roman"/>
                <a:cs typeface="Times New Roman"/>
              </a:rPr>
              <a:t>a nerve impulse </a:t>
            </a:r>
            <a:r>
              <a:rPr dirty="0" sz="1000" spc="-10">
                <a:latin typeface="Times New Roman"/>
                <a:cs typeface="Times New Roman"/>
              </a:rPr>
              <a:t>passes </a:t>
            </a:r>
            <a:r>
              <a:rPr dirty="0" sz="1000" spc="-5">
                <a:latin typeface="Times New Roman"/>
                <a:cs typeface="Times New Roman"/>
              </a:rPr>
              <a:t> </a:t>
            </a:r>
            <a:r>
              <a:rPr dirty="0" sz="1000" spc="15">
                <a:latin typeface="Times New Roman"/>
                <a:cs typeface="Times New Roman"/>
              </a:rPr>
              <a:t>the </a:t>
            </a:r>
            <a:r>
              <a:rPr dirty="0" sz="1000">
                <a:latin typeface="Times New Roman"/>
                <a:cs typeface="Times New Roman"/>
              </a:rPr>
              <a:t>axon </a:t>
            </a:r>
            <a:r>
              <a:rPr dirty="0" sz="1000" spc="15">
                <a:latin typeface="Times New Roman"/>
                <a:cs typeface="Times New Roman"/>
              </a:rPr>
              <a:t>terminal, its </a:t>
            </a:r>
            <a:r>
              <a:rPr dirty="0" sz="1000" spc="5">
                <a:latin typeface="Times New Roman"/>
                <a:cs typeface="Times New Roman"/>
              </a:rPr>
              <a:t>synaptic </a:t>
            </a:r>
            <a:r>
              <a:rPr dirty="0" sz="1000" spc="-5">
                <a:latin typeface="Times New Roman"/>
                <a:cs typeface="Times New Roman"/>
              </a:rPr>
              <a:t>vesicles </a:t>
            </a:r>
            <a:r>
              <a:rPr dirty="0" sz="1000">
                <a:latin typeface="Times New Roman"/>
                <a:cs typeface="Times New Roman"/>
              </a:rPr>
              <a:t> </a:t>
            </a:r>
            <a:r>
              <a:rPr dirty="0" sz="1000" spc="30">
                <a:latin typeface="Times New Roman"/>
                <a:cs typeface="Times New Roman"/>
              </a:rPr>
              <a:t>release their </a:t>
            </a:r>
            <a:r>
              <a:rPr dirty="0" sz="1000" spc="25">
                <a:latin typeface="Times New Roman"/>
                <a:cs typeface="Times New Roman"/>
              </a:rPr>
              <a:t>stored </a:t>
            </a:r>
            <a:r>
              <a:rPr dirty="0" sz="1000" spc="35">
                <a:latin typeface="Times New Roman"/>
                <a:cs typeface="Times New Roman"/>
              </a:rPr>
              <a:t>chemicals </a:t>
            </a:r>
            <a:r>
              <a:rPr dirty="0" sz="1000" spc="15">
                <a:latin typeface="Times New Roman"/>
                <a:cs typeface="Times New Roman"/>
              </a:rPr>
              <a:t>to </a:t>
            </a:r>
            <a:r>
              <a:rPr dirty="0" sz="1000" spc="30">
                <a:latin typeface="Times New Roman"/>
                <a:cs typeface="Times New Roman"/>
              </a:rPr>
              <a:t>the </a:t>
            </a:r>
            <a:r>
              <a:rPr dirty="0" sz="1000" spc="35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synaptic </a:t>
            </a:r>
            <a:r>
              <a:rPr dirty="0" sz="1000" spc="-10">
                <a:latin typeface="Times New Roman"/>
                <a:cs typeface="Times New Roman"/>
              </a:rPr>
              <a:t>cleft. </a:t>
            </a:r>
            <a:r>
              <a:rPr dirty="0" sz="1000">
                <a:latin typeface="Times New Roman"/>
                <a:cs typeface="Times New Roman"/>
              </a:rPr>
              <a:t>These </a:t>
            </a:r>
            <a:r>
              <a:rPr dirty="0" sz="1000" spc="-10">
                <a:latin typeface="Times New Roman"/>
                <a:cs typeface="Times New Roman"/>
              </a:rPr>
              <a:t>diffuse </a:t>
            </a:r>
            <a:r>
              <a:rPr dirty="0" sz="1000" spc="5">
                <a:latin typeface="Times New Roman"/>
                <a:cs typeface="Times New Roman"/>
              </a:rPr>
              <a:t>through </a:t>
            </a:r>
            <a:r>
              <a:rPr dirty="0" sz="1000" spc="10">
                <a:latin typeface="Times New Roman"/>
                <a:cs typeface="Times New Roman"/>
              </a:rPr>
              <a:t>the </a:t>
            </a:r>
            <a:r>
              <a:rPr dirty="0" sz="1000" spc="15">
                <a:latin typeface="Times New Roman"/>
                <a:cs typeface="Times New Roman"/>
              </a:rPr>
              <a:t> </a:t>
            </a:r>
            <a:r>
              <a:rPr dirty="0" sz="1000" spc="-10">
                <a:latin typeface="Times New Roman"/>
                <a:cs typeface="Times New Roman"/>
              </a:rPr>
              <a:t>cleft </a:t>
            </a:r>
            <a:r>
              <a:rPr dirty="0" sz="1000" spc="5">
                <a:latin typeface="Times New Roman"/>
                <a:cs typeface="Times New Roman"/>
              </a:rPr>
              <a:t>to </a:t>
            </a:r>
            <a:r>
              <a:rPr dirty="0" sz="1000">
                <a:latin typeface="Times New Roman"/>
                <a:cs typeface="Times New Roman"/>
              </a:rPr>
              <a:t>reach </a:t>
            </a:r>
            <a:r>
              <a:rPr dirty="0" sz="1000" spc="10">
                <a:latin typeface="Times New Roman"/>
                <a:cs typeface="Times New Roman"/>
              </a:rPr>
              <a:t>the </a:t>
            </a:r>
            <a:r>
              <a:rPr dirty="0" sz="1000" spc="5">
                <a:latin typeface="Times New Roman"/>
                <a:cs typeface="Times New Roman"/>
              </a:rPr>
              <a:t>membrane </a:t>
            </a:r>
            <a:r>
              <a:rPr dirty="0" sz="1000" spc="-15">
                <a:latin typeface="Times New Roman"/>
                <a:cs typeface="Times New Roman"/>
              </a:rPr>
              <a:t>of </a:t>
            </a:r>
            <a:r>
              <a:rPr dirty="0" sz="1000" spc="10">
                <a:latin typeface="Times New Roman"/>
                <a:cs typeface="Times New Roman"/>
              </a:rPr>
              <a:t>the </a:t>
            </a:r>
            <a:r>
              <a:rPr dirty="0" sz="1000" spc="-5">
                <a:latin typeface="Times New Roman"/>
                <a:cs typeface="Times New Roman"/>
              </a:rPr>
              <a:t>next </a:t>
            </a:r>
            <a:r>
              <a:rPr dirty="0" sz="1000">
                <a:latin typeface="Times New Roman"/>
                <a:cs typeface="Times New Roman"/>
              </a:rPr>
              <a:t> neuron,</a:t>
            </a:r>
            <a:r>
              <a:rPr dirty="0" sz="1000" spc="-55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stimulating</a:t>
            </a:r>
            <a:r>
              <a:rPr dirty="0" sz="1000" spc="-55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the</a:t>
            </a:r>
            <a:r>
              <a:rPr dirty="0" sz="1000" spc="-45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latter.</a:t>
            </a:r>
            <a:r>
              <a:rPr dirty="0" sz="1000" spc="-55">
                <a:latin typeface="Times New Roman"/>
                <a:cs typeface="Times New Roman"/>
              </a:rPr>
              <a:t> </a:t>
            </a:r>
            <a:r>
              <a:rPr dirty="0" sz="1000" spc="10">
                <a:latin typeface="Times New Roman"/>
                <a:cs typeface="Times New Roman"/>
              </a:rPr>
              <a:t>This</a:t>
            </a:r>
            <a:r>
              <a:rPr dirty="0" sz="1000" spc="-90">
                <a:latin typeface="Times New Roman"/>
                <a:cs typeface="Times New Roman"/>
              </a:rPr>
              <a:t> </a:t>
            </a:r>
            <a:r>
              <a:rPr dirty="0" sz="1000" spc="-5">
                <a:latin typeface="Times New Roman"/>
                <a:cs typeface="Times New Roman"/>
              </a:rPr>
              <a:t>causes </a:t>
            </a:r>
            <a:r>
              <a:rPr dirty="0" sz="1000" spc="-240">
                <a:latin typeface="Times New Roman"/>
                <a:cs typeface="Times New Roman"/>
              </a:rPr>
              <a:t> </a:t>
            </a:r>
            <a:r>
              <a:rPr dirty="0" sz="1000" spc="10">
                <a:latin typeface="Times New Roman"/>
                <a:cs typeface="Times New Roman"/>
              </a:rPr>
              <a:t>the</a:t>
            </a:r>
            <a:r>
              <a:rPr dirty="0" sz="1000" spc="-30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nerve</a:t>
            </a:r>
            <a:r>
              <a:rPr dirty="0" sz="1000" spc="-25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impulse</a:t>
            </a:r>
            <a:r>
              <a:rPr dirty="0" sz="1000" spc="-55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to</a:t>
            </a:r>
            <a:r>
              <a:rPr dirty="0" sz="1000" spc="-35">
                <a:latin typeface="Times New Roman"/>
                <a:cs typeface="Times New Roman"/>
              </a:rPr>
              <a:t> </a:t>
            </a:r>
            <a:r>
              <a:rPr dirty="0" sz="1000" spc="-10">
                <a:latin typeface="Times New Roman"/>
                <a:cs typeface="Times New Roman"/>
              </a:rPr>
              <a:t>be</a:t>
            </a:r>
            <a:r>
              <a:rPr dirty="0" sz="1000" spc="-30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transmitted</a:t>
            </a:r>
            <a:r>
              <a:rPr dirty="0" sz="1000" spc="-10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along </a:t>
            </a:r>
            <a:r>
              <a:rPr dirty="0" sz="1000" spc="-240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t</a:t>
            </a:r>
            <a:r>
              <a:rPr dirty="0" sz="1000" spc="20">
                <a:latin typeface="Times New Roman"/>
                <a:cs typeface="Times New Roman"/>
              </a:rPr>
              <a:t>h</a:t>
            </a:r>
            <a:r>
              <a:rPr dirty="0" sz="1000">
                <a:latin typeface="Times New Roman"/>
                <a:cs typeface="Times New Roman"/>
              </a:rPr>
              <a:t>e</a:t>
            </a:r>
            <a:r>
              <a:rPr dirty="0" sz="1000" spc="-100">
                <a:latin typeface="Times New Roman"/>
                <a:cs typeface="Times New Roman"/>
              </a:rPr>
              <a:t> </a:t>
            </a:r>
            <a:r>
              <a:rPr dirty="0" sz="1000" spc="20">
                <a:latin typeface="Times New Roman"/>
                <a:cs typeface="Times New Roman"/>
              </a:rPr>
              <a:t>n</a:t>
            </a:r>
            <a:r>
              <a:rPr dirty="0" sz="1000" spc="-20">
                <a:latin typeface="Times New Roman"/>
                <a:cs typeface="Times New Roman"/>
              </a:rPr>
              <a:t>e</a:t>
            </a:r>
            <a:r>
              <a:rPr dirty="0" sz="1000" spc="-5">
                <a:latin typeface="Times New Roman"/>
                <a:cs typeface="Times New Roman"/>
              </a:rPr>
              <a:t>x</a:t>
            </a:r>
            <a:r>
              <a:rPr dirty="0" sz="1000">
                <a:latin typeface="Times New Roman"/>
                <a:cs typeface="Times New Roman"/>
              </a:rPr>
              <a:t>t</a:t>
            </a:r>
            <a:r>
              <a:rPr dirty="0" sz="1000" spc="-35">
                <a:latin typeface="Times New Roman"/>
                <a:cs typeface="Times New Roman"/>
              </a:rPr>
              <a:t> </a:t>
            </a:r>
            <a:r>
              <a:rPr dirty="0" sz="1000" spc="20">
                <a:latin typeface="Times New Roman"/>
                <a:cs typeface="Times New Roman"/>
              </a:rPr>
              <a:t>n</a:t>
            </a:r>
            <a:r>
              <a:rPr dirty="0" sz="1000" spc="-10">
                <a:latin typeface="Times New Roman"/>
                <a:cs typeface="Times New Roman"/>
              </a:rPr>
              <a:t>e</a:t>
            </a:r>
            <a:r>
              <a:rPr dirty="0" sz="1000" spc="-25">
                <a:latin typeface="Times New Roman"/>
                <a:cs typeface="Times New Roman"/>
              </a:rPr>
              <a:t>u</a:t>
            </a:r>
            <a:r>
              <a:rPr dirty="0" sz="1000" spc="20">
                <a:latin typeface="Times New Roman"/>
                <a:cs typeface="Times New Roman"/>
              </a:rPr>
              <a:t>r</a:t>
            </a:r>
            <a:r>
              <a:rPr dirty="0" sz="1000" spc="-25">
                <a:latin typeface="Times New Roman"/>
                <a:cs typeface="Times New Roman"/>
              </a:rPr>
              <a:t>o</a:t>
            </a:r>
            <a:r>
              <a:rPr dirty="0" sz="1000" spc="20">
                <a:latin typeface="Times New Roman"/>
                <a:cs typeface="Times New Roman"/>
              </a:rPr>
              <a:t>n.</a:t>
            </a:r>
            <a:endParaRPr sz="1000">
              <a:latin typeface="Times New Roman"/>
              <a:cs typeface="Times New Roman"/>
            </a:endParaRPr>
          </a:p>
          <a:p>
            <a:pPr algn="just" marL="628015" marR="108585">
              <a:lnSpc>
                <a:spcPts val="1150"/>
              </a:lnSpc>
              <a:spcBef>
                <a:spcPts val="30"/>
              </a:spcBef>
            </a:pPr>
            <a:r>
              <a:rPr dirty="0" sz="1000" spc="5">
                <a:latin typeface="Times New Roman"/>
                <a:cs typeface="Times New Roman"/>
              </a:rPr>
              <a:t>To maintain </a:t>
            </a:r>
            <a:r>
              <a:rPr dirty="0" sz="1000" spc="10">
                <a:latin typeface="Times New Roman"/>
                <a:cs typeface="Times New Roman"/>
              </a:rPr>
              <a:t>the </a:t>
            </a:r>
            <a:r>
              <a:rPr dirty="0" sz="1000">
                <a:latin typeface="Times New Roman"/>
                <a:cs typeface="Times New Roman"/>
              </a:rPr>
              <a:t>unequal distribution </a:t>
            </a:r>
            <a:r>
              <a:rPr dirty="0" sz="1000" spc="-10">
                <a:latin typeface="Times New Roman"/>
                <a:cs typeface="Times New Roman"/>
              </a:rPr>
              <a:t>of </a:t>
            </a:r>
            <a:r>
              <a:rPr dirty="0" sz="1000" spc="-5">
                <a:latin typeface="Times New Roman"/>
                <a:cs typeface="Times New Roman"/>
              </a:rPr>
              <a:t> </a:t>
            </a:r>
            <a:r>
              <a:rPr dirty="0" sz="1000" spc="-5">
                <a:latin typeface="Times New Roman"/>
                <a:cs typeface="Times New Roman"/>
              </a:rPr>
              <a:t>N</a:t>
            </a:r>
            <a:r>
              <a:rPr dirty="0" sz="1000" spc="5">
                <a:latin typeface="Times New Roman"/>
                <a:cs typeface="Times New Roman"/>
              </a:rPr>
              <a:t>a</a:t>
            </a:r>
            <a:r>
              <a:rPr dirty="0" baseline="24305" sz="1200" spc="-7">
                <a:latin typeface="Times New Roman"/>
                <a:cs typeface="Times New Roman"/>
              </a:rPr>
              <a:t>+</a:t>
            </a:r>
            <a:r>
              <a:rPr dirty="0" baseline="24305" sz="1200" spc="15">
                <a:latin typeface="Times New Roman"/>
                <a:cs typeface="Times New Roman"/>
              </a:rPr>
              <a:t> </a:t>
            </a:r>
            <a:r>
              <a:rPr dirty="0" sz="1000" spc="-5">
                <a:latin typeface="Times New Roman"/>
                <a:cs typeface="Times New Roman"/>
              </a:rPr>
              <a:t>a</a:t>
            </a:r>
            <a:r>
              <a:rPr dirty="0" sz="1000" spc="20">
                <a:latin typeface="Times New Roman"/>
                <a:cs typeface="Times New Roman"/>
              </a:rPr>
              <a:t>n</a:t>
            </a:r>
            <a:r>
              <a:rPr dirty="0" sz="1000">
                <a:latin typeface="Times New Roman"/>
                <a:cs typeface="Times New Roman"/>
              </a:rPr>
              <a:t>d</a:t>
            </a:r>
            <a:r>
              <a:rPr dirty="0" sz="1000" spc="-35">
                <a:latin typeface="Times New Roman"/>
                <a:cs typeface="Times New Roman"/>
              </a:rPr>
              <a:t> </a:t>
            </a:r>
            <a:r>
              <a:rPr dirty="0" sz="1000" spc="-5">
                <a:latin typeface="Times New Roman"/>
                <a:cs typeface="Times New Roman"/>
              </a:rPr>
              <a:t>K</a:t>
            </a:r>
            <a:r>
              <a:rPr dirty="0" baseline="24305" sz="1200" spc="-7">
                <a:latin typeface="Times New Roman"/>
                <a:cs typeface="Times New Roman"/>
              </a:rPr>
              <a:t>+</a:t>
            </a:r>
            <a:r>
              <a:rPr dirty="0" baseline="24305" sz="1200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i</a:t>
            </a:r>
            <a:r>
              <a:rPr dirty="0" sz="1000" spc="-20">
                <a:latin typeface="Times New Roman"/>
                <a:cs typeface="Times New Roman"/>
              </a:rPr>
              <a:t>o</a:t>
            </a:r>
            <a:r>
              <a:rPr dirty="0" sz="1000" spc="10">
                <a:latin typeface="Times New Roman"/>
                <a:cs typeface="Times New Roman"/>
              </a:rPr>
              <a:t>n</a:t>
            </a:r>
            <a:r>
              <a:rPr dirty="0" sz="1000">
                <a:latin typeface="Times New Roman"/>
                <a:cs typeface="Times New Roman"/>
              </a:rPr>
              <a:t>,</a:t>
            </a:r>
            <a:r>
              <a:rPr dirty="0" sz="1000" spc="-50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t</a:t>
            </a:r>
            <a:r>
              <a:rPr dirty="0" sz="1000" spc="-5">
                <a:latin typeface="Times New Roman"/>
                <a:cs typeface="Times New Roman"/>
              </a:rPr>
              <a:t>h</a:t>
            </a:r>
            <a:r>
              <a:rPr dirty="0" sz="1000">
                <a:latin typeface="Times New Roman"/>
                <a:cs typeface="Times New Roman"/>
              </a:rPr>
              <a:t>e</a:t>
            </a:r>
            <a:r>
              <a:rPr dirty="0" sz="1000" spc="-55">
                <a:latin typeface="Times New Roman"/>
                <a:cs typeface="Times New Roman"/>
              </a:rPr>
              <a:t> </a:t>
            </a:r>
            <a:r>
              <a:rPr dirty="0" sz="1000" spc="20">
                <a:latin typeface="Times New Roman"/>
                <a:cs typeface="Times New Roman"/>
              </a:rPr>
              <a:t>n</a:t>
            </a:r>
            <a:r>
              <a:rPr dirty="0" sz="1000" spc="-20">
                <a:latin typeface="Times New Roman"/>
                <a:cs typeface="Times New Roman"/>
              </a:rPr>
              <a:t>e</a:t>
            </a:r>
            <a:r>
              <a:rPr dirty="0" sz="1000" spc="-5">
                <a:latin typeface="Times New Roman"/>
                <a:cs typeface="Times New Roman"/>
              </a:rPr>
              <a:t>u</a:t>
            </a:r>
            <a:r>
              <a:rPr dirty="0" sz="1000" spc="20">
                <a:latin typeface="Times New Roman"/>
                <a:cs typeface="Times New Roman"/>
              </a:rPr>
              <a:t>r</a:t>
            </a:r>
            <a:r>
              <a:rPr dirty="0" sz="1000" spc="-20">
                <a:latin typeface="Times New Roman"/>
                <a:cs typeface="Times New Roman"/>
              </a:rPr>
              <a:t>o</a:t>
            </a:r>
            <a:r>
              <a:rPr dirty="0" sz="1000" spc="10">
                <a:latin typeface="Times New Roman"/>
                <a:cs typeface="Times New Roman"/>
              </a:rPr>
              <a:t>n</a:t>
            </a:r>
            <a:r>
              <a:rPr dirty="0" sz="1000">
                <a:latin typeface="Times New Roman"/>
                <a:cs typeface="Times New Roman"/>
              </a:rPr>
              <a:t>s</a:t>
            </a:r>
            <a:r>
              <a:rPr dirty="0" sz="1000" spc="-75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u</a:t>
            </a:r>
            <a:r>
              <a:rPr dirty="0" sz="1000" spc="-20">
                <a:latin typeface="Times New Roman"/>
                <a:cs typeface="Times New Roman"/>
              </a:rPr>
              <a:t>s</a:t>
            </a:r>
            <a:r>
              <a:rPr dirty="0" sz="1000">
                <a:latin typeface="Times New Roman"/>
                <a:cs typeface="Times New Roman"/>
              </a:rPr>
              <a:t>e</a:t>
            </a:r>
            <a:r>
              <a:rPr dirty="0" sz="1000" spc="-95">
                <a:latin typeface="Times New Roman"/>
                <a:cs typeface="Times New Roman"/>
              </a:rPr>
              <a:t> </a:t>
            </a:r>
            <a:r>
              <a:rPr dirty="0" sz="1000" spc="-20">
                <a:latin typeface="Times New Roman"/>
                <a:cs typeface="Times New Roman"/>
              </a:rPr>
              <a:t>c</a:t>
            </a:r>
            <a:r>
              <a:rPr dirty="0" sz="1000" spc="20">
                <a:latin typeface="Times New Roman"/>
                <a:cs typeface="Times New Roman"/>
              </a:rPr>
              <a:t>h</a:t>
            </a:r>
            <a:r>
              <a:rPr dirty="0" sz="1000" spc="-20">
                <a:latin typeface="Times New Roman"/>
                <a:cs typeface="Times New Roman"/>
              </a:rPr>
              <a:t>e</a:t>
            </a:r>
            <a:r>
              <a:rPr dirty="0" sz="1000" spc="5">
                <a:latin typeface="Times New Roman"/>
                <a:cs typeface="Times New Roman"/>
              </a:rPr>
              <a:t>mi</a:t>
            </a:r>
            <a:r>
              <a:rPr dirty="0" sz="1000" spc="-20">
                <a:latin typeface="Times New Roman"/>
                <a:cs typeface="Times New Roman"/>
              </a:rPr>
              <a:t>c</a:t>
            </a:r>
            <a:r>
              <a:rPr dirty="0" sz="1000" spc="5">
                <a:latin typeface="Times New Roman"/>
                <a:cs typeface="Times New Roman"/>
              </a:rPr>
              <a:t>a</a:t>
            </a:r>
            <a:r>
              <a:rPr dirty="0" sz="1000">
                <a:latin typeface="Times New Roman"/>
                <a:cs typeface="Times New Roman"/>
              </a:rPr>
              <a:t>l  </a:t>
            </a:r>
            <a:r>
              <a:rPr dirty="0" sz="1000" spc="15">
                <a:latin typeface="Times New Roman"/>
                <a:cs typeface="Times New Roman"/>
              </a:rPr>
              <a:t>energy in </a:t>
            </a:r>
            <a:r>
              <a:rPr dirty="0" sz="1000" spc="25">
                <a:latin typeface="Times New Roman"/>
                <a:cs typeface="Times New Roman"/>
              </a:rPr>
              <a:t>the </a:t>
            </a:r>
            <a:r>
              <a:rPr dirty="0" sz="1000" spc="5">
                <a:latin typeface="Times New Roman"/>
                <a:cs typeface="Times New Roman"/>
              </a:rPr>
              <a:t>form </a:t>
            </a:r>
            <a:r>
              <a:rPr dirty="0" sz="1000">
                <a:latin typeface="Times New Roman"/>
                <a:cs typeface="Times New Roman"/>
              </a:rPr>
              <a:t>of </a:t>
            </a:r>
            <a:r>
              <a:rPr dirty="0" sz="1000" spc="5">
                <a:latin typeface="Times New Roman"/>
                <a:cs typeface="Times New Roman"/>
              </a:rPr>
              <a:t>ATP </a:t>
            </a:r>
            <a:r>
              <a:rPr dirty="0" sz="1000" spc="10">
                <a:latin typeface="Times New Roman"/>
                <a:cs typeface="Times New Roman"/>
              </a:rPr>
              <a:t>to actively </a:t>
            </a:r>
            <a:r>
              <a:rPr dirty="0" sz="1000" spc="15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transport</a:t>
            </a:r>
            <a:r>
              <a:rPr dirty="0" sz="1000" spc="-10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Na</a:t>
            </a:r>
            <a:r>
              <a:rPr dirty="0" baseline="24305" sz="1200">
                <a:latin typeface="Times New Roman"/>
                <a:cs typeface="Times New Roman"/>
              </a:rPr>
              <a:t>+</a:t>
            </a:r>
            <a:r>
              <a:rPr dirty="0" baseline="24305" sz="1200" spc="52">
                <a:latin typeface="Times New Roman"/>
                <a:cs typeface="Times New Roman"/>
              </a:rPr>
              <a:t> </a:t>
            </a:r>
            <a:r>
              <a:rPr dirty="0" sz="1000" spc="-10">
                <a:latin typeface="Times New Roman"/>
                <a:cs typeface="Times New Roman"/>
              </a:rPr>
              <a:t>ion</a:t>
            </a:r>
            <a:r>
              <a:rPr dirty="0" sz="1000" spc="5">
                <a:latin typeface="Times New Roman"/>
                <a:cs typeface="Times New Roman"/>
              </a:rPr>
              <a:t> </a:t>
            </a:r>
            <a:r>
              <a:rPr dirty="0" sz="1000" spc="-10">
                <a:latin typeface="Times New Roman"/>
                <a:cs typeface="Times New Roman"/>
              </a:rPr>
              <a:t>out</a:t>
            </a:r>
            <a:r>
              <a:rPr dirty="0" sz="1000" spc="-30">
                <a:latin typeface="Times New Roman"/>
                <a:cs typeface="Times New Roman"/>
              </a:rPr>
              <a:t> </a:t>
            </a:r>
            <a:r>
              <a:rPr dirty="0" sz="1000" spc="-10">
                <a:latin typeface="Times New Roman"/>
                <a:cs typeface="Times New Roman"/>
              </a:rPr>
              <a:t>of</a:t>
            </a:r>
            <a:r>
              <a:rPr dirty="0" sz="1000" spc="-55">
                <a:latin typeface="Times New Roman"/>
                <a:cs typeface="Times New Roman"/>
              </a:rPr>
              <a:t> </a:t>
            </a:r>
            <a:r>
              <a:rPr dirty="0" sz="1000" spc="-5">
                <a:latin typeface="Times New Roman"/>
                <a:cs typeface="Times New Roman"/>
              </a:rPr>
              <a:t>cell</a:t>
            </a:r>
            <a:r>
              <a:rPr dirty="0" sz="1000" spc="-30">
                <a:latin typeface="Times New Roman"/>
                <a:cs typeface="Times New Roman"/>
              </a:rPr>
              <a:t> </a:t>
            </a:r>
            <a:r>
              <a:rPr dirty="0" sz="1000" spc="10">
                <a:latin typeface="Times New Roman"/>
                <a:cs typeface="Times New Roman"/>
              </a:rPr>
              <a:t>and</a:t>
            </a:r>
            <a:r>
              <a:rPr dirty="0" sz="1000" spc="-20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more</a:t>
            </a:r>
            <a:r>
              <a:rPr dirty="0" sz="1000" spc="-50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K</a:t>
            </a:r>
            <a:r>
              <a:rPr dirty="0" baseline="24305" sz="1200">
                <a:latin typeface="Times New Roman"/>
                <a:cs typeface="Times New Roman"/>
              </a:rPr>
              <a:t>+ </a:t>
            </a:r>
            <a:r>
              <a:rPr dirty="0" baseline="24305" sz="1200" spc="-284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i</a:t>
            </a:r>
            <a:r>
              <a:rPr dirty="0" sz="1000" spc="20">
                <a:latin typeface="Times New Roman"/>
                <a:cs typeface="Times New Roman"/>
              </a:rPr>
              <a:t>n</a:t>
            </a:r>
            <a:r>
              <a:rPr dirty="0" sz="1000" spc="-35">
                <a:latin typeface="Times New Roman"/>
                <a:cs typeface="Times New Roman"/>
              </a:rPr>
              <a:t>s</a:t>
            </a:r>
            <a:r>
              <a:rPr dirty="0" sz="1000" spc="5">
                <a:latin typeface="Times New Roman"/>
                <a:cs typeface="Times New Roman"/>
              </a:rPr>
              <a:t>id</a:t>
            </a:r>
            <a:r>
              <a:rPr dirty="0" sz="1000">
                <a:latin typeface="Times New Roman"/>
                <a:cs typeface="Times New Roman"/>
              </a:rPr>
              <a:t>e</a:t>
            </a:r>
            <a:r>
              <a:rPr dirty="0" sz="1000" spc="-85">
                <a:latin typeface="Times New Roman"/>
                <a:cs typeface="Times New Roman"/>
              </a:rPr>
              <a:t> </a:t>
            </a:r>
            <a:r>
              <a:rPr dirty="0" sz="1000" spc="-20">
                <a:latin typeface="Times New Roman"/>
                <a:cs typeface="Times New Roman"/>
              </a:rPr>
              <a:t>t</a:t>
            </a:r>
            <a:r>
              <a:rPr dirty="0" sz="1000" spc="20">
                <a:latin typeface="Times New Roman"/>
                <a:cs typeface="Times New Roman"/>
              </a:rPr>
              <a:t>h</a:t>
            </a:r>
            <a:r>
              <a:rPr dirty="0" sz="1000">
                <a:latin typeface="Times New Roman"/>
                <a:cs typeface="Times New Roman"/>
              </a:rPr>
              <a:t>e</a:t>
            </a:r>
            <a:r>
              <a:rPr dirty="0" sz="1000" spc="-40">
                <a:latin typeface="Times New Roman"/>
                <a:cs typeface="Times New Roman"/>
              </a:rPr>
              <a:t> </a:t>
            </a:r>
            <a:r>
              <a:rPr dirty="0" sz="1000" spc="-30">
                <a:latin typeface="Times New Roman"/>
                <a:cs typeface="Times New Roman"/>
              </a:rPr>
              <a:t>c</a:t>
            </a:r>
            <a:r>
              <a:rPr dirty="0" sz="1000" spc="-40">
                <a:latin typeface="Times New Roman"/>
                <a:cs typeface="Times New Roman"/>
              </a:rPr>
              <a:t>e</a:t>
            </a:r>
            <a:r>
              <a:rPr dirty="0" sz="1000" spc="5">
                <a:latin typeface="Times New Roman"/>
                <a:cs typeface="Times New Roman"/>
              </a:rPr>
              <a:t>ll.</a:t>
            </a:r>
            <a:endParaRPr sz="1000">
              <a:latin typeface="Times New Roman"/>
              <a:cs typeface="Times New Roman"/>
            </a:endParaRPr>
          </a:p>
          <a:p>
            <a:pPr algn="just" marL="628015" indent="-539750">
              <a:lnSpc>
                <a:spcPts val="1105"/>
              </a:lnSpc>
            </a:pPr>
            <a:r>
              <a:rPr dirty="0" sz="1000" spc="-10" b="1">
                <a:latin typeface="Times New Roman"/>
                <a:cs typeface="Times New Roman"/>
              </a:rPr>
              <a:t>4.</a:t>
            </a:r>
            <a:r>
              <a:rPr dirty="0" sz="1000" spc="240" b="1">
                <a:latin typeface="Times New Roman"/>
                <a:cs typeface="Times New Roman"/>
              </a:rPr>
              <a:t>  </a:t>
            </a:r>
            <a:r>
              <a:rPr dirty="0" sz="1000" spc="240" b="1">
                <a:latin typeface="Times New Roman"/>
                <a:cs typeface="Times New Roman"/>
              </a:rPr>
              <a:t> </a:t>
            </a:r>
            <a:r>
              <a:rPr dirty="0" sz="1000" spc="-40" b="1">
                <a:latin typeface="Times New Roman"/>
                <a:cs typeface="Times New Roman"/>
              </a:rPr>
              <a:t>(a)</a:t>
            </a:r>
            <a:r>
              <a:rPr dirty="0" sz="1000" spc="225" b="1">
                <a:latin typeface="Times New Roman"/>
                <a:cs typeface="Times New Roman"/>
              </a:rPr>
              <a:t>  </a:t>
            </a:r>
            <a:r>
              <a:rPr dirty="0" sz="1000" spc="25">
                <a:latin typeface="Times New Roman"/>
                <a:cs typeface="Times New Roman"/>
              </a:rPr>
              <a:t>Transmission</a:t>
            </a:r>
            <a:r>
              <a:rPr dirty="0" sz="1000" spc="195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of</a:t>
            </a:r>
            <a:r>
              <a:rPr dirty="0" sz="1000" spc="175">
                <a:latin typeface="Times New Roman"/>
                <a:cs typeface="Times New Roman"/>
              </a:rPr>
              <a:t> </a:t>
            </a:r>
            <a:r>
              <a:rPr dirty="0" sz="1000" spc="20">
                <a:latin typeface="Times New Roman"/>
                <a:cs typeface="Times New Roman"/>
              </a:rPr>
              <a:t>nerve</a:t>
            </a:r>
            <a:r>
              <a:rPr dirty="0" sz="1000" spc="160">
                <a:latin typeface="Times New Roman"/>
                <a:cs typeface="Times New Roman"/>
              </a:rPr>
              <a:t> </a:t>
            </a:r>
            <a:r>
              <a:rPr dirty="0" sz="1000" spc="25">
                <a:latin typeface="Times New Roman"/>
                <a:cs typeface="Times New Roman"/>
              </a:rPr>
              <a:t>impulse</a:t>
            </a:r>
            <a:r>
              <a:rPr dirty="0" sz="1000" spc="200">
                <a:latin typeface="Times New Roman"/>
                <a:cs typeface="Times New Roman"/>
              </a:rPr>
              <a:t> </a:t>
            </a:r>
            <a:r>
              <a:rPr dirty="0" sz="1000" spc="15">
                <a:latin typeface="Times New Roman"/>
                <a:cs typeface="Times New Roman"/>
              </a:rPr>
              <a:t>across</a:t>
            </a:r>
            <a:endParaRPr sz="1000">
              <a:latin typeface="Times New Roman"/>
              <a:cs typeface="Times New Roman"/>
            </a:endParaRPr>
          </a:p>
          <a:p>
            <a:pPr algn="just" marL="628015" marR="112395">
              <a:lnSpc>
                <a:spcPct val="95300"/>
              </a:lnSpc>
              <a:spcBef>
                <a:spcPts val="35"/>
              </a:spcBef>
            </a:pPr>
            <a:r>
              <a:rPr dirty="0" sz="1000" spc="-35">
                <a:latin typeface="Times New Roman"/>
                <a:cs typeface="Times New Roman"/>
              </a:rPr>
              <a:t>s</a:t>
            </a:r>
            <a:r>
              <a:rPr dirty="0" sz="1000" spc="-75">
                <a:latin typeface="Times New Roman"/>
                <a:cs typeface="Times New Roman"/>
              </a:rPr>
              <a:t>y</a:t>
            </a:r>
            <a:r>
              <a:rPr dirty="0" sz="1000" spc="-5">
                <a:latin typeface="Times New Roman"/>
                <a:cs typeface="Times New Roman"/>
              </a:rPr>
              <a:t>n</a:t>
            </a:r>
            <a:r>
              <a:rPr dirty="0" sz="1000" spc="-20">
                <a:latin typeface="Times New Roman"/>
                <a:cs typeface="Times New Roman"/>
              </a:rPr>
              <a:t>ap</a:t>
            </a:r>
            <a:r>
              <a:rPr dirty="0" sz="1000" spc="-40">
                <a:latin typeface="Times New Roman"/>
                <a:cs typeface="Times New Roman"/>
              </a:rPr>
              <a:t>s</a:t>
            </a:r>
            <a:r>
              <a:rPr dirty="0" sz="1000" spc="-65">
                <a:latin typeface="Times New Roman"/>
                <a:cs typeface="Times New Roman"/>
              </a:rPr>
              <a:t>e</a:t>
            </a:r>
            <a:r>
              <a:rPr dirty="0" sz="1000">
                <a:latin typeface="Times New Roman"/>
                <a:cs typeface="Times New Roman"/>
              </a:rPr>
              <a:t>s</a:t>
            </a:r>
            <a:r>
              <a:rPr dirty="0" sz="1000" spc="-114">
                <a:latin typeface="Times New Roman"/>
                <a:cs typeface="Times New Roman"/>
              </a:rPr>
              <a:t> </a:t>
            </a:r>
            <a:r>
              <a:rPr dirty="0" sz="1000" spc="-20">
                <a:latin typeface="Times New Roman"/>
                <a:cs typeface="Times New Roman"/>
              </a:rPr>
              <a:t>i</a:t>
            </a:r>
            <a:r>
              <a:rPr dirty="0" sz="1000">
                <a:latin typeface="Times New Roman"/>
                <a:cs typeface="Times New Roman"/>
              </a:rPr>
              <a:t>s</a:t>
            </a:r>
            <a:r>
              <a:rPr dirty="0" sz="1000" spc="-114">
                <a:latin typeface="Times New Roman"/>
                <a:cs typeface="Times New Roman"/>
              </a:rPr>
              <a:t> </a:t>
            </a:r>
            <a:r>
              <a:rPr dirty="0" sz="1000" spc="-20">
                <a:latin typeface="Times New Roman"/>
                <a:cs typeface="Times New Roman"/>
              </a:rPr>
              <a:t>a</a:t>
            </a:r>
            <a:r>
              <a:rPr dirty="0" sz="1000" spc="-40">
                <a:latin typeface="Times New Roman"/>
                <a:cs typeface="Times New Roman"/>
              </a:rPr>
              <a:t>cc</a:t>
            </a:r>
            <a:r>
              <a:rPr dirty="0" sz="1000" spc="-50">
                <a:latin typeface="Times New Roman"/>
                <a:cs typeface="Times New Roman"/>
              </a:rPr>
              <a:t>o</a:t>
            </a:r>
            <a:r>
              <a:rPr dirty="0" sz="1000" spc="-20">
                <a:latin typeface="Times New Roman"/>
                <a:cs typeface="Times New Roman"/>
              </a:rPr>
              <a:t>mpli</a:t>
            </a:r>
            <a:r>
              <a:rPr dirty="0" sz="1000" spc="-65">
                <a:latin typeface="Times New Roman"/>
                <a:cs typeface="Times New Roman"/>
              </a:rPr>
              <a:t>s</a:t>
            </a:r>
            <a:r>
              <a:rPr dirty="0" sz="1000" spc="-5">
                <a:latin typeface="Times New Roman"/>
                <a:cs typeface="Times New Roman"/>
              </a:rPr>
              <a:t>h</a:t>
            </a:r>
            <a:r>
              <a:rPr dirty="0" sz="1000">
                <a:latin typeface="Times New Roman"/>
                <a:cs typeface="Times New Roman"/>
              </a:rPr>
              <a:t>e</a:t>
            </a:r>
            <a:r>
              <a:rPr dirty="0" sz="1000" spc="-95">
                <a:latin typeface="Times New Roman"/>
                <a:cs typeface="Times New Roman"/>
              </a:rPr>
              <a:t> </a:t>
            </a:r>
            <a:r>
              <a:rPr dirty="0" sz="1000" spc="-55">
                <a:latin typeface="Times New Roman"/>
                <a:cs typeface="Times New Roman"/>
              </a:rPr>
              <a:t>b</a:t>
            </a:r>
            <a:r>
              <a:rPr dirty="0" sz="1000">
                <a:latin typeface="Times New Roman"/>
                <a:cs typeface="Times New Roman"/>
              </a:rPr>
              <a:t>y</a:t>
            </a:r>
            <a:r>
              <a:rPr dirty="0" sz="1000" spc="-155">
                <a:latin typeface="Times New Roman"/>
                <a:cs typeface="Times New Roman"/>
              </a:rPr>
              <a:t> </a:t>
            </a:r>
            <a:r>
              <a:rPr dirty="0" sz="1000" spc="-5">
                <a:latin typeface="Times New Roman"/>
                <a:cs typeface="Times New Roman"/>
              </a:rPr>
              <a:t>n</a:t>
            </a:r>
            <a:r>
              <a:rPr dirty="0" sz="1000" spc="-40">
                <a:latin typeface="Times New Roman"/>
                <a:cs typeface="Times New Roman"/>
              </a:rPr>
              <a:t>e</a:t>
            </a:r>
            <a:r>
              <a:rPr dirty="0" sz="1000" spc="-20">
                <a:latin typeface="Times New Roman"/>
                <a:cs typeface="Times New Roman"/>
              </a:rPr>
              <a:t>ur</a:t>
            </a:r>
            <a:r>
              <a:rPr dirty="0" sz="1000" spc="-40">
                <a:latin typeface="Times New Roman"/>
                <a:cs typeface="Times New Roman"/>
              </a:rPr>
              <a:t>o</a:t>
            </a:r>
            <a:r>
              <a:rPr dirty="0" sz="1000" spc="-20">
                <a:latin typeface="Times New Roman"/>
                <a:cs typeface="Times New Roman"/>
              </a:rPr>
              <a:t>t</a:t>
            </a:r>
            <a:r>
              <a:rPr dirty="0" sz="1000" spc="-5">
                <a:latin typeface="Times New Roman"/>
                <a:cs typeface="Times New Roman"/>
              </a:rPr>
              <a:t>r</a:t>
            </a:r>
            <a:r>
              <a:rPr dirty="0" sz="1000" spc="-40">
                <a:latin typeface="Times New Roman"/>
                <a:cs typeface="Times New Roman"/>
              </a:rPr>
              <a:t>a</a:t>
            </a:r>
            <a:r>
              <a:rPr dirty="0" sz="1000" spc="-5">
                <a:latin typeface="Times New Roman"/>
                <a:cs typeface="Times New Roman"/>
              </a:rPr>
              <a:t>n</a:t>
            </a:r>
            <a:r>
              <a:rPr dirty="0" sz="1000" spc="-35">
                <a:latin typeface="Times New Roman"/>
                <a:cs typeface="Times New Roman"/>
              </a:rPr>
              <a:t>s</a:t>
            </a:r>
            <a:r>
              <a:rPr dirty="0" sz="1000" spc="-20">
                <a:latin typeface="Times New Roman"/>
                <a:cs typeface="Times New Roman"/>
              </a:rPr>
              <a:t>mitt</a:t>
            </a:r>
            <a:r>
              <a:rPr dirty="0" sz="1000" spc="-40">
                <a:latin typeface="Times New Roman"/>
                <a:cs typeface="Times New Roman"/>
              </a:rPr>
              <a:t>e</a:t>
            </a:r>
            <a:r>
              <a:rPr dirty="0" sz="1000">
                <a:latin typeface="Times New Roman"/>
                <a:cs typeface="Times New Roman"/>
              </a:rPr>
              <a:t>r  </a:t>
            </a:r>
            <a:r>
              <a:rPr dirty="0" sz="1000" spc="-25">
                <a:latin typeface="Times New Roman"/>
                <a:cs typeface="Times New Roman"/>
              </a:rPr>
              <a:t>because </a:t>
            </a:r>
            <a:r>
              <a:rPr dirty="0" sz="1000" spc="-20">
                <a:latin typeface="Times New Roman"/>
                <a:cs typeface="Times New Roman"/>
              </a:rPr>
              <a:t>synapses comprises </a:t>
            </a:r>
            <a:r>
              <a:rPr dirty="0" sz="1000" spc="-15">
                <a:latin typeface="Times New Roman"/>
                <a:cs typeface="Times New Roman"/>
              </a:rPr>
              <a:t>of </a:t>
            </a:r>
            <a:r>
              <a:rPr dirty="0" sz="1000">
                <a:latin typeface="Times New Roman"/>
                <a:cs typeface="Times New Roman"/>
              </a:rPr>
              <a:t>a </a:t>
            </a:r>
            <a:r>
              <a:rPr dirty="0" sz="1000" spc="-25">
                <a:latin typeface="Times New Roman"/>
                <a:cs typeface="Times New Roman"/>
              </a:rPr>
              <a:t>synaptic </a:t>
            </a:r>
            <a:r>
              <a:rPr dirty="0" sz="1000" spc="-20">
                <a:latin typeface="Times New Roman"/>
                <a:cs typeface="Times New Roman"/>
              </a:rPr>
              <a:t> </a:t>
            </a:r>
            <a:r>
              <a:rPr dirty="0" sz="1000" spc="-40">
                <a:latin typeface="Times New Roman"/>
                <a:cs typeface="Times New Roman"/>
              </a:rPr>
              <a:t>c</a:t>
            </a:r>
            <a:r>
              <a:rPr dirty="0" sz="1000" spc="-20">
                <a:latin typeface="Times New Roman"/>
                <a:cs typeface="Times New Roman"/>
              </a:rPr>
              <a:t>l</a:t>
            </a:r>
            <a:r>
              <a:rPr dirty="0" sz="1000" spc="-40">
                <a:latin typeface="Times New Roman"/>
                <a:cs typeface="Times New Roman"/>
              </a:rPr>
              <a:t>e</a:t>
            </a:r>
            <a:r>
              <a:rPr dirty="0" sz="1000" spc="-25">
                <a:latin typeface="Times New Roman"/>
                <a:cs typeface="Times New Roman"/>
              </a:rPr>
              <a:t>f</a:t>
            </a:r>
            <a:r>
              <a:rPr dirty="0" sz="1000">
                <a:latin typeface="Times New Roman"/>
                <a:cs typeface="Times New Roman"/>
              </a:rPr>
              <a:t>t</a:t>
            </a:r>
            <a:r>
              <a:rPr dirty="0" sz="1000" spc="-100">
                <a:latin typeface="Times New Roman"/>
                <a:cs typeface="Times New Roman"/>
              </a:rPr>
              <a:t> </a:t>
            </a:r>
            <a:r>
              <a:rPr dirty="0" sz="1000" spc="-50">
                <a:latin typeface="Times New Roman"/>
                <a:cs typeface="Times New Roman"/>
              </a:rPr>
              <a:t>b</a:t>
            </a:r>
            <a:r>
              <a:rPr dirty="0" sz="1000" spc="-40">
                <a:latin typeface="Times New Roman"/>
                <a:cs typeface="Times New Roman"/>
              </a:rPr>
              <a:t>e</a:t>
            </a:r>
            <a:r>
              <a:rPr dirty="0" sz="1000" spc="-20">
                <a:latin typeface="Times New Roman"/>
                <a:cs typeface="Times New Roman"/>
              </a:rPr>
              <a:t>t</a:t>
            </a:r>
            <a:r>
              <a:rPr dirty="0" sz="1000" spc="-55">
                <a:latin typeface="Times New Roman"/>
                <a:cs typeface="Times New Roman"/>
              </a:rPr>
              <a:t>w</a:t>
            </a:r>
            <a:r>
              <a:rPr dirty="0" sz="1000" spc="-40">
                <a:latin typeface="Times New Roman"/>
                <a:cs typeface="Times New Roman"/>
              </a:rPr>
              <a:t>e</a:t>
            </a:r>
            <a:r>
              <a:rPr dirty="0" sz="1000" spc="-20">
                <a:latin typeface="Times New Roman"/>
                <a:cs typeface="Times New Roman"/>
              </a:rPr>
              <a:t>e</a:t>
            </a:r>
            <a:r>
              <a:rPr dirty="0" sz="1000">
                <a:latin typeface="Times New Roman"/>
                <a:cs typeface="Times New Roman"/>
              </a:rPr>
              <a:t>n</a:t>
            </a:r>
            <a:r>
              <a:rPr dirty="0" sz="1000" spc="-80">
                <a:latin typeface="Times New Roman"/>
                <a:cs typeface="Times New Roman"/>
              </a:rPr>
              <a:t> </a:t>
            </a:r>
            <a:r>
              <a:rPr dirty="0" sz="1000" spc="-25">
                <a:latin typeface="Times New Roman"/>
                <a:cs typeface="Times New Roman"/>
              </a:rPr>
              <a:t>t</a:t>
            </a:r>
            <a:r>
              <a:rPr dirty="0" sz="1000">
                <a:latin typeface="Times New Roman"/>
                <a:cs typeface="Times New Roman"/>
              </a:rPr>
              <a:t>he</a:t>
            </a:r>
            <a:r>
              <a:rPr dirty="0" sz="1000" spc="-100">
                <a:latin typeface="Times New Roman"/>
                <a:cs typeface="Times New Roman"/>
              </a:rPr>
              <a:t> </a:t>
            </a:r>
            <a:r>
              <a:rPr dirty="0" sz="1000" spc="-20">
                <a:latin typeface="Times New Roman"/>
                <a:cs typeface="Times New Roman"/>
              </a:rPr>
              <a:t>e</a:t>
            </a:r>
            <a:r>
              <a:rPr dirty="0" sz="1000">
                <a:latin typeface="Times New Roman"/>
                <a:cs typeface="Times New Roman"/>
              </a:rPr>
              <a:t>nd</a:t>
            </a:r>
            <a:r>
              <a:rPr dirty="0" sz="1000" spc="-110">
                <a:latin typeface="Times New Roman"/>
                <a:cs typeface="Times New Roman"/>
              </a:rPr>
              <a:t> </a:t>
            </a:r>
            <a:r>
              <a:rPr dirty="0" sz="1000" spc="-50">
                <a:latin typeface="Times New Roman"/>
                <a:cs typeface="Times New Roman"/>
              </a:rPr>
              <a:t>o</a:t>
            </a:r>
            <a:r>
              <a:rPr dirty="0" sz="1000">
                <a:latin typeface="Times New Roman"/>
                <a:cs typeface="Times New Roman"/>
              </a:rPr>
              <a:t>f</a:t>
            </a:r>
            <a:r>
              <a:rPr dirty="0" sz="1000" spc="-130">
                <a:latin typeface="Times New Roman"/>
                <a:cs typeface="Times New Roman"/>
              </a:rPr>
              <a:t> </a:t>
            </a:r>
            <a:r>
              <a:rPr dirty="0" sz="1000" spc="-25">
                <a:latin typeface="Times New Roman"/>
                <a:cs typeface="Times New Roman"/>
              </a:rPr>
              <a:t>o</a:t>
            </a:r>
            <a:r>
              <a:rPr dirty="0" sz="1000">
                <a:latin typeface="Times New Roman"/>
                <a:cs typeface="Times New Roman"/>
              </a:rPr>
              <a:t>ne</a:t>
            </a:r>
            <a:r>
              <a:rPr dirty="0" sz="1000" spc="-125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n</a:t>
            </a:r>
            <a:r>
              <a:rPr dirty="0" sz="1000" spc="-40">
                <a:latin typeface="Times New Roman"/>
                <a:cs typeface="Times New Roman"/>
              </a:rPr>
              <a:t>e</a:t>
            </a:r>
            <a:r>
              <a:rPr dirty="0" sz="1000">
                <a:latin typeface="Times New Roman"/>
                <a:cs typeface="Times New Roman"/>
              </a:rPr>
              <a:t>r</a:t>
            </a:r>
            <a:r>
              <a:rPr dirty="0" sz="1000" spc="-50">
                <a:latin typeface="Times New Roman"/>
                <a:cs typeface="Times New Roman"/>
              </a:rPr>
              <a:t>v</a:t>
            </a:r>
            <a:r>
              <a:rPr dirty="0" sz="1000">
                <a:latin typeface="Times New Roman"/>
                <a:cs typeface="Times New Roman"/>
              </a:rPr>
              <a:t>e</a:t>
            </a:r>
            <a:r>
              <a:rPr dirty="0" sz="1000" spc="-80">
                <a:latin typeface="Times New Roman"/>
                <a:cs typeface="Times New Roman"/>
              </a:rPr>
              <a:t> </a:t>
            </a:r>
            <a:r>
              <a:rPr dirty="0" sz="1000" spc="-50">
                <a:latin typeface="Times New Roman"/>
                <a:cs typeface="Times New Roman"/>
              </a:rPr>
              <a:t>f</a:t>
            </a:r>
            <a:r>
              <a:rPr dirty="0" sz="1000" spc="-20">
                <a:latin typeface="Times New Roman"/>
                <a:cs typeface="Times New Roman"/>
              </a:rPr>
              <a:t>i</a:t>
            </a:r>
            <a:r>
              <a:rPr dirty="0" sz="1000" spc="-50">
                <a:latin typeface="Times New Roman"/>
                <a:cs typeface="Times New Roman"/>
              </a:rPr>
              <a:t>b</a:t>
            </a:r>
            <a:r>
              <a:rPr dirty="0" sz="1000">
                <a:latin typeface="Times New Roman"/>
                <a:cs typeface="Times New Roman"/>
              </a:rPr>
              <a:t>r</a:t>
            </a:r>
            <a:r>
              <a:rPr dirty="0" sz="1000" spc="-40">
                <a:latin typeface="Times New Roman"/>
                <a:cs typeface="Times New Roman"/>
              </a:rPr>
              <a:t>e</a:t>
            </a:r>
            <a:r>
              <a:rPr dirty="0" sz="1000">
                <a:latin typeface="Times New Roman"/>
                <a:cs typeface="Times New Roman"/>
              </a:rPr>
              <a:t>s</a:t>
            </a:r>
            <a:r>
              <a:rPr dirty="0" sz="1000" spc="-80">
                <a:latin typeface="Times New Roman"/>
                <a:cs typeface="Times New Roman"/>
              </a:rPr>
              <a:t> </a:t>
            </a:r>
            <a:r>
              <a:rPr dirty="0" sz="1000" spc="-30">
                <a:latin typeface="Times New Roman"/>
                <a:cs typeface="Times New Roman"/>
              </a:rPr>
              <a:t>a</a:t>
            </a:r>
            <a:r>
              <a:rPr dirty="0" sz="1000">
                <a:latin typeface="Times New Roman"/>
                <a:cs typeface="Times New Roman"/>
              </a:rPr>
              <a:t>nd  </a:t>
            </a:r>
            <a:r>
              <a:rPr dirty="0" sz="1000" spc="-20">
                <a:latin typeface="Times New Roman"/>
                <a:cs typeface="Times New Roman"/>
              </a:rPr>
              <a:t>t</a:t>
            </a:r>
            <a:r>
              <a:rPr dirty="0" sz="1000">
                <a:latin typeface="Times New Roman"/>
                <a:cs typeface="Times New Roman"/>
              </a:rPr>
              <a:t>he</a:t>
            </a:r>
            <a:r>
              <a:rPr dirty="0" sz="1000" spc="-100">
                <a:latin typeface="Times New Roman"/>
                <a:cs typeface="Times New Roman"/>
              </a:rPr>
              <a:t> </a:t>
            </a:r>
            <a:r>
              <a:rPr dirty="0" sz="1000" spc="-50">
                <a:latin typeface="Times New Roman"/>
                <a:cs typeface="Times New Roman"/>
              </a:rPr>
              <a:t>b</a:t>
            </a:r>
            <a:r>
              <a:rPr dirty="0" sz="1000" spc="-40">
                <a:latin typeface="Times New Roman"/>
                <a:cs typeface="Times New Roman"/>
              </a:rPr>
              <a:t>e</a:t>
            </a:r>
            <a:r>
              <a:rPr dirty="0" sz="1000" spc="-25">
                <a:latin typeface="Times New Roman"/>
                <a:cs typeface="Times New Roman"/>
              </a:rPr>
              <a:t>g</a:t>
            </a:r>
            <a:r>
              <a:rPr dirty="0" sz="1000" spc="-20">
                <a:latin typeface="Times New Roman"/>
                <a:cs typeface="Times New Roman"/>
              </a:rPr>
              <a:t>i</a:t>
            </a:r>
            <a:r>
              <a:rPr dirty="0" sz="1000" spc="20">
                <a:latin typeface="Times New Roman"/>
                <a:cs typeface="Times New Roman"/>
              </a:rPr>
              <a:t>n</a:t>
            </a:r>
            <a:r>
              <a:rPr dirty="0" sz="1000">
                <a:latin typeface="Times New Roman"/>
                <a:cs typeface="Times New Roman"/>
              </a:rPr>
              <a:t>n</a:t>
            </a:r>
            <a:r>
              <a:rPr dirty="0" sz="1000" spc="-20">
                <a:latin typeface="Times New Roman"/>
                <a:cs typeface="Times New Roman"/>
              </a:rPr>
              <a:t>i</a:t>
            </a:r>
            <a:r>
              <a:rPr dirty="0" sz="1000">
                <a:latin typeface="Times New Roman"/>
                <a:cs typeface="Times New Roman"/>
              </a:rPr>
              <a:t>ng</a:t>
            </a:r>
            <a:r>
              <a:rPr dirty="0" sz="1000" spc="-85">
                <a:latin typeface="Times New Roman"/>
                <a:cs typeface="Times New Roman"/>
              </a:rPr>
              <a:t> </a:t>
            </a:r>
            <a:r>
              <a:rPr dirty="0" sz="1000" spc="-25">
                <a:latin typeface="Times New Roman"/>
                <a:cs typeface="Times New Roman"/>
              </a:rPr>
              <a:t>o</a:t>
            </a:r>
            <a:r>
              <a:rPr dirty="0" sz="1000">
                <a:latin typeface="Times New Roman"/>
                <a:cs typeface="Times New Roman"/>
              </a:rPr>
              <a:t>f</a:t>
            </a:r>
            <a:r>
              <a:rPr dirty="0" sz="1000" spc="-130">
                <a:latin typeface="Times New Roman"/>
                <a:cs typeface="Times New Roman"/>
              </a:rPr>
              <a:t> </a:t>
            </a:r>
            <a:r>
              <a:rPr dirty="0" sz="1000" spc="-20">
                <a:latin typeface="Times New Roman"/>
                <a:cs typeface="Times New Roman"/>
              </a:rPr>
              <a:t>t</a:t>
            </a:r>
            <a:r>
              <a:rPr dirty="0" sz="1000">
                <a:latin typeface="Times New Roman"/>
                <a:cs typeface="Times New Roman"/>
              </a:rPr>
              <a:t>he</a:t>
            </a:r>
            <a:r>
              <a:rPr dirty="0" sz="1000" spc="-65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n</a:t>
            </a:r>
            <a:r>
              <a:rPr dirty="0" sz="1000" spc="-50">
                <a:latin typeface="Times New Roman"/>
                <a:cs typeface="Times New Roman"/>
              </a:rPr>
              <a:t>e</a:t>
            </a:r>
            <a:r>
              <a:rPr dirty="0" sz="1000">
                <a:latin typeface="Times New Roman"/>
                <a:cs typeface="Times New Roman"/>
              </a:rPr>
              <a:t>xt.</a:t>
            </a:r>
            <a:endParaRPr sz="1000">
              <a:latin typeface="Times New Roman"/>
              <a:cs typeface="Times New Roman"/>
            </a:endParaRPr>
          </a:p>
          <a:p>
            <a:pPr algn="just" marL="628015" marR="106680">
              <a:lnSpc>
                <a:spcPts val="1150"/>
              </a:lnSpc>
              <a:spcBef>
                <a:spcPts val="30"/>
              </a:spcBef>
            </a:pPr>
            <a:r>
              <a:rPr dirty="0" sz="1000" spc="10">
                <a:latin typeface="Times New Roman"/>
                <a:cs typeface="Times New Roman"/>
              </a:rPr>
              <a:t>The </a:t>
            </a:r>
            <a:r>
              <a:rPr dirty="0" sz="1000" spc="5">
                <a:latin typeface="Times New Roman"/>
                <a:cs typeface="Times New Roman"/>
              </a:rPr>
              <a:t>axonal membrane </a:t>
            </a:r>
            <a:r>
              <a:rPr dirty="0" sz="1000" spc="-10">
                <a:latin typeface="Times New Roman"/>
                <a:cs typeface="Times New Roman"/>
              </a:rPr>
              <a:t>of </a:t>
            </a:r>
            <a:r>
              <a:rPr dirty="0" sz="1000">
                <a:latin typeface="Times New Roman"/>
                <a:cs typeface="Times New Roman"/>
              </a:rPr>
              <a:t>neuron </a:t>
            </a:r>
            <a:r>
              <a:rPr dirty="0" sz="1000" spc="5">
                <a:latin typeface="Times New Roman"/>
                <a:cs typeface="Times New Roman"/>
              </a:rPr>
              <a:t>is </a:t>
            </a:r>
            <a:r>
              <a:rPr dirty="0" sz="1000">
                <a:latin typeface="Times New Roman"/>
                <a:cs typeface="Times New Roman"/>
              </a:rPr>
              <a:t>more </a:t>
            </a:r>
            <a:r>
              <a:rPr dirty="0" sz="1000" spc="-235">
                <a:latin typeface="Times New Roman"/>
                <a:cs typeface="Times New Roman"/>
              </a:rPr>
              <a:t> </a:t>
            </a:r>
            <a:r>
              <a:rPr dirty="0" sz="1000" spc="15">
                <a:latin typeface="Times New Roman"/>
                <a:cs typeface="Times New Roman"/>
              </a:rPr>
              <a:t>permeable to potassium ions </a:t>
            </a:r>
            <a:r>
              <a:rPr dirty="0" sz="1000" spc="10">
                <a:latin typeface="Times New Roman"/>
                <a:cs typeface="Times New Roman"/>
              </a:rPr>
              <a:t>(K</a:t>
            </a:r>
            <a:r>
              <a:rPr dirty="0" baseline="24305" sz="1200" spc="15">
                <a:latin typeface="Times New Roman"/>
                <a:cs typeface="Times New Roman"/>
              </a:rPr>
              <a:t>+</a:t>
            </a:r>
            <a:r>
              <a:rPr dirty="0" sz="1000" spc="10">
                <a:latin typeface="Times New Roman"/>
                <a:cs typeface="Times New Roman"/>
              </a:rPr>
              <a:t>) </a:t>
            </a:r>
            <a:r>
              <a:rPr dirty="0" sz="1000" spc="40">
                <a:latin typeface="Times New Roman"/>
                <a:cs typeface="Times New Roman"/>
              </a:rPr>
              <a:t>and </a:t>
            </a:r>
            <a:r>
              <a:rPr dirty="0" sz="1000" spc="45">
                <a:latin typeface="Times New Roman"/>
                <a:cs typeface="Times New Roman"/>
              </a:rPr>
              <a:t> </a:t>
            </a:r>
            <a:r>
              <a:rPr dirty="0" sz="1000" spc="20">
                <a:latin typeface="Times New Roman"/>
                <a:cs typeface="Times New Roman"/>
              </a:rPr>
              <a:t>n</a:t>
            </a:r>
            <a:r>
              <a:rPr dirty="0" sz="1000" spc="-20">
                <a:latin typeface="Times New Roman"/>
                <a:cs typeface="Times New Roman"/>
              </a:rPr>
              <a:t>e</a:t>
            </a:r>
            <a:r>
              <a:rPr dirty="0" sz="1000" spc="5">
                <a:latin typeface="Times New Roman"/>
                <a:cs typeface="Times New Roman"/>
              </a:rPr>
              <a:t>a</a:t>
            </a:r>
            <a:r>
              <a:rPr dirty="0" sz="1000" spc="20">
                <a:latin typeface="Times New Roman"/>
                <a:cs typeface="Times New Roman"/>
              </a:rPr>
              <a:t>r</a:t>
            </a:r>
            <a:r>
              <a:rPr dirty="0" sz="1000" spc="5">
                <a:latin typeface="Times New Roman"/>
                <a:cs typeface="Times New Roman"/>
              </a:rPr>
              <a:t>l</a:t>
            </a:r>
            <a:r>
              <a:rPr dirty="0" sz="1000">
                <a:latin typeface="Times New Roman"/>
                <a:cs typeface="Times New Roman"/>
              </a:rPr>
              <a:t>y</a:t>
            </a:r>
            <a:r>
              <a:rPr dirty="0" sz="1000" spc="-130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imp</a:t>
            </a:r>
            <a:r>
              <a:rPr dirty="0" sz="1000" spc="-25">
                <a:latin typeface="Times New Roman"/>
                <a:cs typeface="Times New Roman"/>
              </a:rPr>
              <a:t>e</a:t>
            </a:r>
            <a:r>
              <a:rPr dirty="0" sz="1000" spc="20">
                <a:latin typeface="Times New Roman"/>
                <a:cs typeface="Times New Roman"/>
              </a:rPr>
              <a:t>r</a:t>
            </a:r>
            <a:r>
              <a:rPr dirty="0" sz="1000" spc="10">
                <a:latin typeface="Times New Roman"/>
                <a:cs typeface="Times New Roman"/>
              </a:rPr>
              <a:t>m</a:t>
            </a:r>
            <a:r>
              <a:rPr dirty="0" sz="1000" spc="-20">
                <a:latin typeface="Times New Roman"/>
                <a:cs typeface="Times New Roman"/>
              </a:rPr>
              <a:t>e</a:t>
            </a:r>
            <a:r>
              <a:rPr dirty="0" sz="1000" spc="5">
                <a:latin typeface="Times New Roman"/>
                <a:cs typeface="Times New Roman"/>
              </a:rPr>
              <a:t>a</a:t>
            </a:r>
            <a:r>
              <a:rPr dirty="0" sz="1000" spc="-25">
                <a:latin typeface="Times New Roman"/>
                <a:cs typeface="Times New Roman"/>
              </a:rPr>
              <a:t>b</a:t>
            </a:r>
            <a:r>
              <a:rPr dirty="0" sz="1000" spc="5">
                <a:latin typeface="Times New Roman"/>
                <a:cs typeface="Times New Roman"/>
              </a:rPr>
              <a:t>l</a:t>
            </a:r>
            <a:r>
              <a:rPr dirty="0" sz="1000">
                <a:latin typeface="Times New Roman"/>
                <a:cs typeface="Times New Roman"/>
              </a:rPr>
              <a:t>e</a:t>
            </a:r>
            <a:r>
              <a:rPr dirty="0" sz="1000" spc="-100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t</a:t>
            </a:r>
            <a:r>
              <a:rPr dirty="0" sz="1000">
                <a:latin typeface="Times New Roman"/>
                <a:cs typeface="Times New Roman"/>
              </a:rPr>
              <a:t>o</a:t>
            </a:r>
            <a:r>
              <a:rPr dirty="0" sz="1000" spc="-55">
                <a:latin typeface="Times New Roman"/>
                <a:cs typeface="Times New Roman"/>
              </a:rPr>
              <a:t> </a:t>
            </a:r>
            <a:r>
              <a:rPr dirty="0" sz="1000" spc="-15">
                <a:latin typeface="Times New Roman"/>
                <a:cs typeface="Times New Roman"/>
              </a:rPr>
              <a:t>s</a:t>
            </a:r>
            <a:r>
              <a:rPr dirty="0" sz="1000" spc="-25">
                <a:latin typeface="Times New Roman"/>
                <a:cs typeface="Times New Roman"/>
              </a:rPr>
              <a:t>o</a:t>
            </a:r>
            <a:r>
              <a:rPr dirty="0" sz="1000" spc="5">
                <a:latin typeface="Times New Roman"/>
                <a:cs typeface="Times New Roman"/>
              </a:rPr>
              <a:t>di</a:t>
            </a:r>
            <a:r>
              <a:rPr dirty="0" sz="1000" spc="-10">
                <a:latin typeface="Times New Roman"/>
                <a:cs typeface="Times New Roman"/>
              </a:rPr>
              <a:t>u</a:t>
            </a:r>
            <a:r>
              <a:rPr dirty="0" sz="1000" spc="5">
                <a:latin typeface="Times New Roman"/>
                <a:cs typeface="Times New Roman"/>
              </a:rPr>
              <a:t>m</a:t>
            </a:r>
            <a:r>
              <a:rPr dirty="0" sz="1000" spc="-55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i</a:t>
            </a:r>
            <a:r>
              <a:rPr dirty="0" sz="1000" spc="-45">
                <a:latin typeface="Times New Roman"/>
                <a:cs typeface="Times New Roman"/>
              </a:rPr>
              <a:t>o</a:t>
            </a:r>
            <a:r>
              <a:rPr dirty="0" sz="1000" spc="20">
                <a:latin typeface="Times New Roman"/>
                <a:cs typeface="Times New Roman"/>
              </a:rPr>
              <a:t>n</a:t>
            </a:r>
            <a:r>
              <a:rPr dirty="0" sz="1000">
                <a:latin typeface="Times New Roman"/>
                <a:cs typeface="Times New Roman"/>
              </a:rPr>
              <a:t>s</a:t>
            </a:r>
            <a:r>
              <a:rPr dirty="0" sz="1000" spc="-60">
                <a:latin typeface="Times New Roman"/>
                <a:cs typeface="Times New Roman"/>
              </a:rPr>
              <a:t> </a:t>
            </a:r>
            <a:r>
              <a:rPr dirty="0" sz="1000" spc="-15">
                <a:latin typeface="Times New Roman"/>
                <a:cs typeface="Times New Roman"/>
              </a:rPr>
              <a:t>(</a:t>
            </a:r>
            <a:r>
              <a:rPr dirty="0" sz="1000" spc="-5">
                <a:latin typeface="Times New Roman"/>
                <a:cs typeface="Times New Roman"/>
              </a:rPr>
              <a:t>N</a:t>
            </a:r>
            <a:r>
              <a:rPr dirty="0" sz="1000" spc="10">
                <a:latin typeface="Times New Roman"/>
                <a:cs typeface="Times New Roman"/>
              </a:rPr>
              <a:t>a</a:t>
            </a:r>
            <a:r>
              <a:rPr dirty="0" baseline="24305" sz="1200">
                <a:latin typeface="Times New Roman"/>
                <a:cs typeface="Times New Roman"/>
              </a:rPr>
              <a:t>+</a:t>
            </a:r>
            <a:r>
              <a:rPr dirty="0" sz="1000" spc="-25">
                <a:latin typeface="Times New Roman"/>
                <a:cs typeface="Times New Roman"/>
              </a:rPr>
              <a:t>).  </a:t>
            </a:r>
            <a:r>
              <a:rPr dirty="0" sz="1000">
                <a:latin typeface="Times New Roman"/>
                <a:cs typeface="Times New Roman"/>
              </a:rPr>
              <a:t>In</a:t>
            </a:r>
            <a:r>
              <a:rPr dirty="0" sz="1000" spc="-40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a</a:t>
            </a:r>
            <a:r>
              <a:rPr dirty="0" sz="1000" spc="-30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resting</a:t>
            </a:r>
            <a:r>
              <a:rPr dirty="0" sz="1000" spc="-55">
                <a:latin typeface="Times New Roman"/>
                <a:cs typeface="Times New Roman"/>
              </a:rPr>
              <a:t> </a:t>
            </a:r>
            <a:r>
              <a:rPr dirty="0" sz="1000" spc="-5">
                <a:latin typeface="Times New Roman"/>
                <a:cs typeface="Times New Roman"/>
              </a:rPr>
              <a:t>state,</a:t>
            </a:r>
            <a:r>
              <a:rPr dirty="0" sz="1000" spc="-50">
                <a:latin typeface="Times New Roman"/>
                <a:cs typeface="Times New Roman"/>
              </a:rPr>
              <a:t> </a:t>
            </a:r>
            <a:r>
              <a:rPr dirty="0" sz="1000" spc="-5">
                <a:latin typeface="Times New Roman"/>
                <a:cs typeface="Times New Roman"/>
              </a:rPr>
              <a:t>neuron</a:t>
            </a:r>
            <a:r>
              <a:rPr dirty="0" sz="1000" spc="-40">
                <a:latin typeface="Times New Roman"/>
                <a:cs typeface="Times New Roman"/>
              </a:rPr>
              <a:t> </a:t>
            </a:r>
            <a:r>
              <a:rPr dirty="0" sz="1000" spc="-10">
                <a:latin typeface="Times New Roman"/>
                <a:cs typeface="Times New Roman"/>
              </a:rPr>
              <a:t>does</a:t>
            </a:r>
            <a:r>
              <a:rPr dirty="0" sz="1000" spc="-55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not</a:t>
            </a:r>
            <a:r>
              <a:rPr dirty="0" sz="1000" spc="-75">
                <a:latin typeface="Times New Roman"/>
                <a:cs typeface="Times New Roman"/>
              </a:rPr>
              <a:t> </a:t>
            </a:r>
            <a:r>
              <a:rPr dirty="0" sz="1000" spc="-5">
                <a:latin typeface="Times New Roman"/>
                <a:cs typeface="Times New Roman"/>
              </a:rPr>
              <a:t>conduct </a:t>
            </a:r>
            <a:r>
              <a:rPr dirty="0" sz="1000" spc="-235">
                <a:latin typeface="Times New Roman"/>
                <a:cs typeface="Times New Roman"/>
              </a:rPr>
              <a:t> </a:t>
            </a:r>
            <a:r>
              <a:rPr dirty="0" sz="1000" spc="10">
                <a:latin typeface="Times New Roman"/>
                <a:cs typeface="Times New Roman"/>
              </a:rPr>
              <a:t>any </a:t>
            </a:r>
            <a:r>
              <a:rPr dirty="0" sz="1000">
                <a:latin typeface="Times New Roman"/>
                <a:cs typeface="Times New Roman"/>
              </a:rPr>
              <a:t>impulse </a:t>
            </a:r>
            <a:r>
              <a:rPr dirty="0" sz="1000" spc="5">
                <a:latin typeface="Times New Roman"/>
                <a:cs typeface="Times New Roman"/>
              </a:rPr>
              <a:t>as </a:t>
            </a:r>
            <a:r>
              <a:rPr dirty="0" sz="1000" spc="10">
                <a:latin typeface="Times New Roman"/>
                <a:cs typeface="Times New Roman"/>
              </a:rPr>
              <a:t>the </a:t>
            </a:r>
            <a:r>
              <a:rPr dirty="0" sz="1000" spc="-5">
                <a:latin typeface="Times New Roman"/>
                <a:cs typeface="Times New Roman"/>
              </a:rPr>
              <a:t>fluids outside </a:t>
            </a:r>
            <a:r>
              <a:rPr dirty="0" sz="1000" spc="5">
                <a:latin typeface="Times New Roman"/>
                <a:cs typeface="Times New Roman"/>
              </a:rPr>
              <a:t>the </a:t>
            </a:r>
            <a:r>
              <a:rPr dirty="0" sz="1000" spc="-5">
                <a:latin typeface="Times New Roman"/>
                <a:cs typeface="Times New Roman"/>
              </a:rPr>
              <a:t>cell </a:t>
            </a:r>
            <a:r>
              <a:rPr dirty="0" sz="1000">
                <a:latin typeface="Times New Roman"/>
                <a:cs typeface="Times New Roman"/>
              </a:rPr>
              <a:t> </a:t>
            </a:r>
            <a:r>
              <a:rPr dirty="0" sz="1000" spc="10">
                <a:latin typeface="Times New Roman"/>
                <a:cs typeface="Times New Roman"/>
              </a:rPr>
              <a:t>m</a:t>
            </a:r>
            <a:r>
              <a:rPr dirty="0" sz="1000" spc="-20">
                <a:latin typeface="Times New Roman"/>
                <a:cs typeface="Times New Roman"/>
              </a:rPr>
              <a:t>e</a:t>
            </a:r>
            <a:r>
              <a:rPr dirty="0" sz="1000" spc="10">
                <a:latin typeface="Times New Roman"/>
                <a:cs typeface="Times New Roman"/>
              </a:rPr>
              <a:t>m</a:t>
            </a:r>
            <a:r>
              <a:rPr dirty="0" sz="1000" spc="-25">
                <a:latin typeface="Times New Roman"/>
                <a:cs typeface="Times New Roman"/>
              </a:rPr>
              <a:t>b</a:t>
            </a:r>
            <a:r>
              <a:rPr dirty="0" sz="1000" spc="20">
                <a:latin typeface="Times New Roman"/>
                <a:cs typeface="Times New Roman"/>
              </a:rPr>
              <a:t>r</a:t>
            </a:r>
            <a:r>
              <a:rPr dirty="0" sz="1000" spc="5">
                <a:latin typeface="Times New Roman"/>
                <a:cs typeface="Times New Roman"/>
              </a:rPr>
              <a:t>a</a:t>
            </a:r>
            <a:r>
              <a:rPr dirty="0" sz="1000" spc="20">
                <a:latin typeface="Times New Roman"/>
                <a:cs typeface="Times New Roman"/>
              </a:rPr>
              <a:t>n</a:t>
            </a:r>
            <a:r>
              <a:rPr dirty="0" sz="1000">
                <a:latin typeface="Times New Roman"/>
                <a:cs typeface="Times New Roman"/>
              </a:rPr>
              <a:t>e</a:t>
            </a:r>
            <a:r>
              <a:rPr dirty="0" sz="1000" spc="-50">
                <a:latin typeface="Times New Roman"/>
                <a:cs typeface="Times New Roman"/>
              </a:rPr>
              <a:t> </a:t>
            </a:r>
            <a:r>
              <a:rPr dirty="0" sz="1000" spc="-20">
                <a:latin typeface="Times New Roman"/>
                <a:cs typeface="Times New Roman"/>
              </a:rPr>
              <a:t>c</a:t>
            </a:r>
            <a:r>
              <a:rPr dirty="0" sz="1000" spc="5">
                <a:latin typeface="Times New Roman"/>
                <a:cs typeface="Times New Roman"/>
              </a:rPr>
              <a:t>a</a:t>
            </a:r>
            <a:r>
              <a:rPr dirty="0" sz="1000" spc="20">
                <a:latin typeface="Times New Roman"/>
                <a:cs typeface="Times New Roman"/>
              </a:rPr>
              <a:t>rr</a:t>
            </a:r>
            <a:r>
              <a:rPr dirty="0" sz="1000">
                <a:latin typeface="Times New Roman"/>
                <a:cs typeface="Times New Roman"/>
              </a:rPr>
              <a:t>y</a:t>
            </a:r>
            <a:r>
              <a:rPr dirty="0" sz="1000" spc="-85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a</a:t>
            </a:r>
            <a:r>
              <a:rPr dirty="0" sz="1000" spc="-30">
                <a:latin typeface="Times New Roman"/>
                <a:cs typeface="Times New Roman"/>
              </a:rPr>
              <a:t> </a:t>
            </a:r>
            <a:r>
              <a:rPr dirty="0" sz="1000" spc="20">
                <a:latin typeface="Times New Roman"/>
                <a:cs typeface="Times New Roman"/>
              </a:rPr>
              <a:t>r</a:t>
            </a:r>
            <a:r>
              <a:rPr dirty="0" sz="1000" spc="-20">
                <a:latin typeface="Times New Roman"/>
                <a:cs typeface="Times New Roman"/>
              </a:rPr>
              <a:t>e</a:t>
            </a:r>
            <a:r>
              <a:rPr dirty="0" sz="1000" spc="5">
                <a:latin typeface="Times New Roman"/>
                <a:cs typeface="Times New Roman"/>
              </a:rPr>
              <a:t>lati</a:t>
            </a:r>
            <a:r>
              <a:rPr dirty="0" sz="1000" spc="-25">
                <a:latin typeface="Times New Roman"/>
                <a:cs typeface="Times New Roman"/>
              </a:rPr>
              <a:t>v</a:t>
            </a:r>
            <a:r>
              <a:rPr dirty="0" sz="1000" spc="-20">
                <a:latin typeface="Times New Roman"/>
                <a:cs typeface="Times New Roman"/>
              </a:rPr>
              <a:t>e</a:t>
            </a:r>
            <a:r>
              <a:rPr dirty="0" sz="1000" spc="5">
                <a:latin typeface="Times New Roman"/>
                <a:cs typeface="Times New Roman"/>
              </a:rPr>
              <a:t>l</a:t>
            </a:r>
            <a:r>
              <a:rPr dirty="0" sz="1000">
                <a:latin typeface="Times New Roman"/>
                <a:cs typeface="Times New Roman"/>
              </a:rPr>
              <a:t>y</a:t>
            </a:r>
            <a:r>
              <a:rPr dirty="0" sz="1000" spc="-85">
                <a:latin typeface="Times New Roman"/>
                <a:cs typeface="Times New Roman"/>
              </a:rPr>
              <a:t> </a:t>
            </a:r>
            <a:r>
              <a:rPr dirty="0" sz="1000" spc="20">
                <a:latin typeface="Times New Roman"/>
                <a:cs typeface="Times New Roman"/>
              </a:rPr>
              <a:t>h</a:t>
            </a:r>
            <a:r>
              <a:rPr dirty="0" sz="1000" spc="5">
                <a:latin typeface="Times New Roman"/>
                <a:cs typeface="Times New Roman"/>
              </a:rPr>
              <a:t>ig</a:t>
            </a:r>
            <a:r>
              <a:rPr dirty="0" sz="1000">
                <a:latin typeface="Times New Roman"/>
                <a:cs typeface="Times New Roman"/>
              </a:rPr>
              <a:t>h</a:t>
            </a:r>
            <a:r>
              <a:rPr dirty="0" sz="1000" spc="-30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p</a:t>
            </a:r>
            <a:r>
              <a:rPr dirty="0" sz="1000" spc="-25">
                <a:latin typeface="Times New Roman"/>
                <a:cs typeface="Times New Roman"/>
              </a:rPr>
              <a:t>o</a:t>
            </a:r>
            <a:r>
              <a:rPr dirty="0" sz="1000" spc="-10">
                <a:latin typeface="Times New Roman"/>
                <a:cs typeface="Times New Roman"/>
              </a:rPr>
              <a:t>s</a:t>
            </a:r>
            <a:r>
              <a:rPr dirty="0" sz="1000" spc="5">
                <a:latin typeface="Times New Roman"/>
                <a:cs typeface="Times New Roman"/>
              </a:rPr>
              <a:t>iti</a:t>
            </a:r>
            <a:r>
              <a:rPr dirty="0" sz="1000" spc="-25">
                <a:latin typeface="Times New Roman"/>
                <a:cs typeface="Times New Roman"/>
              </a:rPr>
              <a:t>v</a:t>
            </a:r>
            <a:r>
              <a:rPr dirty="0" sz="1000">
                <a:latin typeface="Times New Roman"/>
                <a:cs typeface="Times New Roman"/>
              </a:rPr>
              <a:t>e  </a:t>
            </a:r>
            <a:r>
              <a:rPr dirty="0" sz="1000" spc="20">
                <a:latin typeface="Times New Roman"/>
                <a:cs typeface="Times New Roman"/>
              </a:rPr>
              <a:t>charge </a:t>
            </a:r>
            <a:r>
              <a:rPr dirty="0" sz="1000" spc="15">
                <a:latin typeface="Times New Roman"/>
                <a:cs typeface="Times New Roman"/>
              </a:rPr>
              <a:t>while </a:t>
            </a:r>
            <a:r>
              <a:rPr dirty="0" sz="1000" spc="20">
                <a:latin typeface="Times New Roman"/>
                <a:cs typeface="Times New Roman"/>
              </a:rPr>
              <a:t>the </a:t>
            </a:r>
            <a:r>
              <a:rPr dirty="0" sz="1000" spc="5">
                <a:latin typeface="Times New Roman"/>
                <a:cs typeface="Times New Roman"/>
              </a:rPr>
              <a:t>fluids </a:t>
            </a:r>
            <a:r>
              <a:rPr dirty="0" sz="1000" spc="15">
                <a:latin typeface="Times New Roman"/>
                <a:cs typeface="Times New Roman"/>
              </a:rPr>
              <a:t>inside the </a:t>
            </a:r>
            <a:r>
              <a:rPr dirty="0" sz="1000" spc="5">
                <a:latin typeface="Times New Roman"/>
                <a:cs typeface="Times New Roman"/>
              </a:rPr>
              <a:t>cell </a:t>
            </a:r>
            <a:r>
              <a:rPr dirty="0" sz="1000" spc="10">
                <a:latin typeface="Times New Roman"/>
                <a:cs typeface="Times New Roman"/>
              </a:rPr>
              <a:t> </a:t>
            </a:r>
            <a:r>
              <a:rPr dirty="0" sz="1000" spc="-15">
                <a:latin typeface="Times New Roman"/>
                <a:cs typeface="Times New Roman"/>
              </a:rPr>
              <a:t>m</a:t>
            </a:r>
            <a:r>
              <a:rPr dirty="0" sz="1000" spc="-40">
                <a:latin typeface="Times New Roman"/>
                <a:cs typeface="Times New Roman"/>
              </a:rPr>
              <a:t>e</a:t>
            </a:r>
            <a:r>
              <a:rPr dirty="0" sz="1000" spc="10">
                <a:latin typeface="Times New Roman"/>
                <a:cs typeface="Times New Roman"/>
              </a:rPr>
              <a:t>m</a:t>
            </a:r>
            <a:r>
              <a:rPr dirty="0" sz="1000" spc="-50">
                <a:latin typeface="Times New Roman"/>
                <a:cs typeface="Times New Roman"/>
              </a:rPr>
              <a:t>b</a:t>
            </a:r>
            <a:r>
              <a:rPr dirty="0" sz="1000" spc="-5">
                <a:latin typeface="Times New Roman"/>
                <a:cs typeface="Times New Roman"/>
              </a:rPr>
              <a:t>r</a:t>
            </a:r>
            <a:r>
              <a:rPr dirty="0" sz="1000" spc="-20">
                <a:latin typeface="Times New Roman"/>
                <a:cs typeface="Times New Roman"/>
              </a:rPr>
              <a:t>a</a:t>
            </a:r>
            <a:r>
              <a:rPr dirty="0" sz="1000">
                <a:latin typeface="Times New Roman"/>
                <a:cs typeface="Times New Roman"/>
              </a:rPr>
              <a:t>ne</a:t>
            </a:r>
            <a:r>
              <a:rPr dirty="0" sz="1000" spc="-90">
                <a:latin typeface="Times New Roman"/>
                <a:cs typeface="Times New Roman"/>
              </a:rPr>
              <a:t> </a:t>
            </a:r>
            <a:r>
              <a:rPr dirty="0" sz="1000" spc="-55">
                <a:latin typeface="Times New Roman"/>
                <a:cs typeface="Times New Roman"/>
              </a:rPr>
              <a:t>c</a:t>
            </a:r>
            <a:r>
              <a:rPr dirty="0" sz="1000" spc="-20">
                <a:latin typeface="Times New Roman"/>
                <a:cs typeface="Times New Roman"/>
              </a:rPr>
              <a:t>a</a:t>
            </a:r>
            <a:r>
              <a:rPr dirty="0" sz="1000">
                <a:latin typeface="Times New Roman"/>
                <a:cs typeface="Times New Roman"/>
              </a:rPr>
              <a:t>r</a:t>
            </a:r>
            <a:r>
              <a:rPr dirty="0" sz="1000" spc="-5">
                <a:latin typeface="Times New Roman"/>
                <a:cs typeface="Times New Roman"/>
              </a:rPr>
              <a:t>r</a:t>
            </a:r>
            <a:r>
              <a:rPr dirty="0" sz="1000">
                <a:latin typeface="Times New Roman"/>
                <a:cs typeface="Times New Roman"/>
              </a:rPr>
              <a:t>y</a:t>
            </a:r>
            <a:r>
              <a:rPr dirty="0" sz="1000" spc="-110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a</a:t>
            </a:r>
            <a:r>
              <a:rPr dirty="0" sz="1000" spc="-90">
                <a:latin typeface="Times New Roman"/>
                <a:cs typeface="Times New Roman"/>
              </a:rPr>
              <a:t> </a:t>
            </a:r>
            <a:r>
              <a:rPr dirty="0" sz="1000" spc="-20">
                <a:latin typeface="Times New Roman"/>
                <a:cs typeface="Times New Roman"/>
              </a:rPr>
              <a:t>l</a:t>
            </a:r>
            <a:r>
              <a:rPr dirty="0" sz="1000" spc="-55">
                <a:latin typeface="Times New Roman"/>
                <a:cs typeface="Times New Roman"/>
              </a:rPr>
              <a:t>e</a:t>
            </a:r>
            <a:r>
              <a:rPr dirty="0" sz="1000" spc="-20">
                <a:latin typeface="Times New Roman"/>
                <a:cs typeface="Times New Roman"/>
              </a:rPr>
              <a:t>s</a:t>
            </a:r>
            <a:r>
              <a:rPr dirty="0" sz="1000">
                <a:latin typeface="Times New Roman"/>
                <a:cs typeface="Times New Roman"/>
              </a:rPr>
              <a:t>s</a:t>
            </a:r>
            <a:r>
              <a:rPr dirty="0" sz="1000" spc="-110">
                <a:latin typeface="Times New Roman"/>
                <a:cs typeface="Times New Roman"/>
              </a:rPr>
              <a:t> </a:t>
            </a:r>
            <a:r>
              <a:rPr dirty="0" sz="1000" spc="-20">
                <a:latin typeface="Times New Roman"/>
                <a:cs typeface="Times New Roman"/>
              </a:rPr>
              <a:t>p</a:t>
            </a:r>
            <a:r>
              <a:rPr dirty="0" sz="1000" spc="-60">
                <a:latin typeface="Times New Roman"/>
                <a:cs typeface="Times New Roman"/>
              </a:rPr>
              <a:t>o</a:t>
            </a:r>
            <a:r>
              <a:rPr dirty="0" sz="1000" spc="-20">
                <a:latin typeface="Times New Roman"/>
                <a:cs typeface="Times New Roman"/>
              </a:rPr>
              <a:t>siti</a:t>
            </a:r>
            <a:r>
              <a:rPr dirty="0" sz="1000" spc="-45">
                <a:latin typeface="Times New Roman"/>
                <a:cs typeface="Times New Roman"/>
              </a:rPr>
              <a:t>v</a:t>
            </a:r>
            <a:r>
              <a:rPr dirty="0" sz="1000" spc="-40">
                <a:latin typeface="Times New Roman"/>
                <a:cs typeface="Times New Roman"/>
              </a:rPr>
              <a:t>e</a:t>
            </a:r>
            <a:r>
              <a:rPr dirty="0" sz="1000">
                <a:latin typeface="Times New Roman"/>
                <a:cs typeface="Times New Roman"/>
              </a:rPr>
              <a:t>,</a:t>
            </a:r>
            <a:r>
              <a:rPr dirty="0" sz="1000" spc="-50">
                <a:latin typeface="Times New Roman"/>
                <a:cs typeface="Times New Roman"/>
              </a:rPr>
              <a:t> </a:t>
            </a:r>
            <a:r>
              <a:rPr dirty="0" sz="1000" spc="-50">
                <a:latin typeface="Times New Roman"/>
                <a:cs typeface="Times New Roman"/>
              </a:rPr>
              <a:t>o</a:t>
            </a:r>
            <a:r>
              <a:rPr dirty="0" sz="1000">
                <a:latin typeface="Times New Roman"/>
                <a:cs typeface="Times New Roman"/>
              </a:rPr>
              <a:t>r</a:t>
            </a:r>
            <a:r>
              <a:rPr dirty="0" sz="1000" spc="-90">
                <a:latin typeface="Times New Roman"/>
                <a:cs typeface="Times New Roman"/>
              </a:rPr>
              <a:t> </a:t>
            </a:r>
            <a:r>
              <a:rPr dirty="0" sz="1000" spc="25">
                <a:latin typeface="Times New Roman"/>
                <a:cs typeface="Times New Roman"/>
              </a:rPr>
              <a:t>r</a:t>
            </a:r>
            <a:r>
              <a:rPr dirty="0" sz="1000" spc="-40">
                <a:latin typeface="Times New Roman"/>
                <a:cs typeface="Times New Roman"/>
              </a:rPr>
              <a:t>e</a:t>
            </a:r>
            <a:r>
              <a:rPr dirty="0" sz="1000" spc="-20">
                <a:latin typeface="Times New Roman"/>
                <a:cs typeface="Times New Roman"/>
              </a:rPr>
              <a:t>lativ</a:t>
            </a:r>
            <a:r>
              <a:rPr dirty="0" sz="1000" spc="-50">
                <a:latin typeface="Times New Roman"/>
                <a:cs typeface="Times New Roman"/>
              </a:rPr>
              <a:t>e</a:t>
            </a:r>
            <a:r>
              <a:rPr dirty="0" sz="1000" spc="-20">
                <a:latin typeface="Times New Roman"/>
                <a:cs typeface="Times New Roman"/>
              </a:rPr>
              <a:t>ly  </a:t>
            </a:r>
            <a:r>
              <a:rPr dirty="0" sz="1000">
                <a:latin typeface="Times New Roman"/>
                <a:cs typeface="Times New Roman"/>
              </a:rPr>
              <a:t>negative</a:t>
            </a:r>
            <a:r>
              <a:rPr dirty="0" sz="1000" spc="-55">
                <a:latin typeface="Times New Roman"/>
                <a:cs typeface="Times New Roman"/>
              </a:rPr>
              <a:t> </a:t>
            </a:r>
            <a:r>
              <a:rPr dirty="0" sz="1000" spc="-5">
                <a:latin typeface="Times New Roman"/>
                <a:cs typeface="Times New Roman"/>
              </a:rPr>
              <a:t>charge.</a:t>
            </a:r>
            <a:endParaRPr sz="1000">
              <a:latin typeface="Times New Roman"/>
              <a:cs typeface="Times New Roman"/>
            </a:endParaRPr>
          </a:p>
          <a:p>
            <a:pPr algn="just" marL="88265">
              <a:lnSpc>
                <a:spcPts val="1090"/>
              </a:lnSpc>
            </a:pPr>
            <a:r>
              <a:rPr dirty="0" sz="1000" spc="-10" b="1">
                <a:latin typeface="Times New Roman"/>
                <a:cs typeface="Times New Roman"/>
              </a:rPr>
              <a:t>6.</a:t>
            </a:r>
            <a:r>
              <a:rPr dirty="0" sz="1000" spc="245" b="1">
                <a:latin typeface="Times New Roman"/>
                <a:cs typeface="Times New Roman"/>
              </a:rPr>
              <a:t>  </a:t>
            </a:r>
            <a:r>
              <a:rPr dirty="0" sz="1000" spc="245" b="1">
                <a:latin typeface="Times New Roman"/>
                <a:cs typeface="Times New Roman"/>
              </a:rPr>
              <a:t> </a:t>
            </a:r>
            <a:r>
              <a:rPr dirty="0" sz="1000" spc="-25" b="1">
                <a:latin typeface="Times New Roman"/>
                <a:cs typeface="Times New Roman"/>
              </a:rPr>
              <a:t>(c)</a:t>
            </a:r>
            <a:r>
              <a:rPr dirty="0" sz="1000" spc="229" b="1">
                <a:latin typeface="Times New Roman"/>
                <a:cs typeface="Times New Roman"/>
              </a:rPr>
              <a:t> </a:t>
            </a:r>
            <a:r>
              <a:rPr dirty="0" sz="1000" spc="229" b="1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There</a:t>
            </a:r>
            <a:r>
              <a:rPr dirty="0" sz="1000" spc="25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are</a:t>
            </a:r>
            <a:r>
              <a:rPr dirty="0" sz="1000" spc="30">
                <a:latin typeface="Times New Roman"/>
                <a:cs typeface="Times New Roman"/>
              </a:rPr>
              <a:t> </a:t>
            </a:r>
            <a:r>
              <a:rPr dirty="0" sz="1000" spc="-10">
                <a:latin typeface="Times New Roman"/>
                <a:cs typeface="Times New Roman"/>
              </a:rPr>
              <a:t>two</a:t>
            </a:r>
            <a:r>
              <a:rPr dirty="0" sz="1000" spc="25">
                <a:latin typeface="Times New Roman"/>
                <a:cs typeface="Times New Roman"/>
              </a:rPr>
              <a:t> </a:t>
            </a:r>
            <a:r>
              <a:rPr dirty="0" sz="1000" spc="-15">
                <a:latin typeface="Times New Roman"/>
                <a:cs typeface="Times New Roman"/>
              </a:rPr>
              <a:t>types</a:t>
            </a:r>
            <a:r>
              <a:rPr dirty="0" sz="1000" spc="50">
                <a:latin typeface="Times New Roman"/>
                <a:cs typeface="Times New Roman"/>
              </a:rPr>
              <a:t> </a:t>
            </a:r>
            <a:r>
              <a:rPr dirty="0" sz="1000" spc="-10">
                <a:latin typeface="Times New Roman"/>
                <a:cs typeface="Times New Roman"/>
              </a:rPr>
              <a:t>of</a:t>
            </a:r>
            <a:r>
              <a:rPr dirty="0" sz="1000" spc="5">
                <a:latin typeface="Times New Roman"/>
                <a:cs typeface="Times New Roman"/>
              </a:rPr>
              <a:t> </a:t>
            </a:r>
            <a:r>
              <a:rPr dirty="0" sz="1000" spc="-10">
                <a:latin typeface="Times New Roman"/>
                <a:cs typeface="Times New Roman"/>
              </a:rPr>
              <a:t>synapses,</a:t>
            </a:r>
            <a:r>
              <a:rPr dirty="0" sz="1000" spc="60">
                <a:latin typeface="Times New Roman"/>
                <a:cs typeface="Times New Roman"/>
              </a:rPr>
              <a:t> </a:t>
            </a:r>
            <a:r>
              <a:rPr dirty="0" sz="1000" spc="-15">
                <a:latin typeface="Times New Roman"/>
                <a:cs typeface="Times New Roman"/>
              </a:rPr>
              <a:t>namely,</a:t>
            </a:r>
            <a:endParaRPr sz="1000">
              <a:latin typeface="Times New Roman"/>
              <a:cs typeface="Times New Roman"/>
            </a:endParaRPr>
          </a:p>
          <a:p>
            <a:pPr algn="just" marL="628015" marR="114300">
              <a:lnSpc>
                <a:spcPts val="1150"/>
              </a:lnSpc>
              <a:spcBef>
                <a:spcPts val="55"/>
              </a:spcBef>
            </a:pPr>
            <a:r>
              <a:rPr dirty="0" sz="1000" spc="-20">
                <a:latin typeface="Times New Roman"/>
                <a:cs typeface="Times New Roman"/>
              </a:rPr>
              <a:t>elect</a:t>
            </a:r>
            <a:r>
              <a:rPr dirty="0" sz="1000" spc="20">
                <a:latin typeface="Times New Roman"/>
                <a:cs typeface="Times New Roman"/>
              </a:rPr>
              <a:t>r</a:t>
            </a:r>
            <a:r>
              <a:rPr dirty="0" sz="1000" spc="5">
                <a:latin typeface="Times New Roman"/>
                <a:cs typeface="Times New Roman"/>
              </a:rPr>
              <a:t>i</a:t>
            </a:r>
            <a:r>
              <a:rPr dirty="0" sz="1000" spc="-40">
                <a:latin typeface="Times New Roman"/>
                <a:cs typeface="Times New Roman"/>
              </a:rPr>
              <a:t>c</a:t>
            </a:r>
            <a:r>
              <a:rPr dirty="0" sz="1000" spc="5">
                <a:latin typeface="Times New Roman"/>
                <a:cs typeface="Times New Roman"/>
              </a:rPr>
              <a:t>a</a:t>
            </a:r>
            <a:r>
              <a:rPr dirty="0" sz="1000">
                <a:latin typeface="Times New Roman"/>
                <a:cs typeface="Times New Roman"/>
              </a:rPr>
              <a:t>l</a:t>
            </a:r>
            <a:r>
              <a:rPr dirty="0" sz="1000" spc="-55">
                <a:latin typeface="Times New Roman"/>
                <a:cs typeface="Times New Roman"/>
              </a:rPr>
              <a:t> </a:t>
            </a:r>
            <a:r>
              <a:rPr dirty="0" sz="1000" spc="-35">
                <a:latin typeface="Times New Roman"/>
                <a:cs typeface="Times New Roman"/>
              </a:rPr>
              <a:t>s</a:t>
            </a:r>
            <a:r>
              <a:rPr dirty="0" sz="1000" spc="-50">
                <a:latin typeface="Times New Roman"/>
                <a:cs typeface="Times New Roman"/>
              </a:rPr>
              <a:t>y</a:t>
            </a:r>
            <a:r>
              <a:rPr dirty="0" sz="1000" spc="20">
                <a:latin typeface="Times New Roman"/>
                <a:cs typeface="Times New Roman"/>
              </a:rPr>
              <a:t>n</a:t>
            </a:r>
            <a:r>
              <a:rPr dirty="0" sz="1000" spc="-20">
                <a:latin typeface="Times New Roman"/>
                <a:cs typeface="Times New Roman"/>
              </a:rPr>
              <a:t>a</a:t>
            </a:r>
            <a:r>
              <a:rPr dirty="0" sz="1000" spc="-5">
                <a:latin typeface="Times New Roman"/>
                <a:cs typeface="Times New Roman"/>
              </a:rPr>
              <a:t>p</a:t>
            </a:r>
            <a:r>
              <a:rPr dirty="0" sz="1000" spc="-20">
                <a:latin typeface="Times New Roman"/>
                <a:cs typeface="Times New Roman"/>
              </a:rPr>
              <a:t>s</a:t>
            </a:r>
            <a:r>
              <a:rPr dirty="0" sz="1000" spc="-35">
                <a:latin typeface="Times New Roman"/>
                <a:cs typeface="Times New Roman"/>
              </a:rPr>
              <a:t>e</a:t>
            </a:r>
            <a:r>
              <a:rPr dirty="0" sz="1000">
                <a:latin typeface="Times New Roman"/>
                <a:cs typeface="Times New Roman"/>
              </a:rPr>
              <a:t>s</a:t>
            </a:r>
            <a:r>
              <a:rPr dirty="0" sz="1000" spc="-75">
                <a:latin typeface="Times New Roman"/>
                <a:cs typeface="Times New Roman"/>
              </a:rPr>
              <a:t> </a:t>
            </a:r>
            <a:r>
              <a:rPr dirty="0" sz="1000" spc="-20">
                <a:latin typeface="Times New Roman"/>
                <a:cs typeface="Times New Roman"/>
              </a:rPr>
              <a:t>a</a:t>
            </a:r>
            <a:r>
              <a:rPr dirty="0" sz="1000" spc="30">
                <a:latin typeface="Times New Roman"/>
                <a:cs typeface="Times New Roman"/>
              </a:rPr>
              <a:t>n</a:t>
            </a:r>
            <a:r>
              <a:rPr dirty="0" sz="1000">
                <a:latin typeface="Times New Roman"/>
                <a:cs typeface="Times New Roman"/>
              </a:rPr>
              <a:t>d</a:t>
            </a:r>
            <a:r>
              <a:rPr dirty="0" sz="1000" spc="-60">
                <a:latin typeface="Times New Roman"/>
                <a:cs typeface="Times New Roman"/>
              </a:rPr>
              <a:t> </a:t>
            </a:r>
            <a:r>
              <a:rPr dirty="0" sz="1000" spc="-20">
                <a:latin typeface="Times New Roman"/>
                <a:cs typeface="Times New Roman"/>
              </a:rPr>
              <a:t>c</a:t>
            </a:r>
            <a:r>
              <a:rPr dirty="0" sz="1000" spc="20">
                <a:latin typeface="Times New Roman"/>
                <a:cs typeface="Times New Roman"/>
              </a:rPr>
              <a:t>h</a:t>
            </a:r>
            <a:r>
              <a:rPr dirty="0" sz="1000" spc="-40">
                <a:latin typeface="Times New Roman"/>
                <a:cs typeface="Times New Roman"/>
              </a:rPr>
              <a:t>e</a:t>
            </a:r>
            <a:r>
              <a:rPr dirty="0" sz="1000" spc="5">
                <a:latin typeface="Times New Roman"/>
                <a:cs typeface="Times New Roman"/>
              </a:rPr>
              <a:t>mi</a:t>
            </a:r>
            <a:r>
              <a:rPr dirty="0" sz="1000" spc="-40">
                <a:latin typeface="Times New Roman"/>
                <a:cs typeface="Times New Roman"/>
              </a:rPr>
              <a:t>c</a:t>
            </a:r>
            <a:r>
              <a:rPr dirty="0" sz="1000" spc="5">
                <a:latin typeface="Times New Roman"/>
                <a:cs typeface="Times New Roman"/>
              </a:rPr>
              <a:t>a</a:t>
            </a:r>
            <a:r>
              <a:rPr dirty="0" sz="1000">
                <a:latin typeface="Times New Roman"/>
                <a:cs typeface="Times New Roman"/>
              </a:rPr>
              <a:t>l</a:t>
            </a:r>
            <a:r>
              <a:rPr dirty="0" sz="1000" spc="-55">
                <a:latin typeface="Times New Roman"/>
                <a:cs typeface="Times New Roman"/>
              </a:rPr>
              <a:t> </a:t>
            </a:r>
            <a:r>
              <a:rPr dirty="0" sz="1000" spc="-35">
                <a:latin typeface="Times New Roman"/>
                <a:cs typeface="Times New Roman"/>
              </a:rPr>
              <a:t>s</a:t>
            </a:r>
            <a:r>
              <a:rPr dirty="0" sz="1000" spc="-50">
                <a:latin typeface="Times New Roman"/>
                <a:cs typeface="Times New Roman"/>
              </a:rPr>
              <a:t>y</a:t>
            </a:r>
            <a:r>
              <a:rPr dirty="0" sz="1000" spc="20">
                <a:latin typeface="Times New Roman"/>
                <a:cs typeface="Times New Roman"/>
              </a:rPr>
              <a:t>n</a:t>
            </a:r>
            <a:r>
              <a:rPr dirty="0" sz="1000" spc="-20">
                <a:latin typeface="Times New Roman"/>
                <a:cs typeface="Times New Roman"/>
              </a:rPr>
              <a:t>a</a:t>
            </a:r>
            <a:r>
              <a:rPr dirty="0" sz="1000" spc="-5">
                <a:latin typeface="Times New Roman"/>
                <a:cs typeface="Times New Roman"/>
              </a:rPr>
              <a:t>p</a:t>
            </a:r>
            <a:r>
              <a:rPr dirty="0" sz="1000" spc="-20">
                <a:latin typeface="Times New Roman"/>
                <a:cs typeface="Times New Roman"/>
              </a:rPr>
              <a:t>s</a:t>
            </a:r>
            <a:r>
              <a:rPr dirty="0" sz="1000" spc="-35">
                <a:latin typeface="Times New Roman"/>
                <a:cs typeface="Times New Roman"/>
              </a:rPr>
              <a:t>e</a:t>
            </a:r>
            <a:r>
              <a:rPr dirty="0" sz="1000" spc="-20">
                <a:latin typeface="Times New Roman"/>
                <a:cs typeface="Times New Roman"/>
              </a:rPr>
              <a:t>s.  </a:t>
            </a:r>
            <a:r>
              <a:rPr dirty="0" sz="1000" spc="-10">
                <a:latin typeface="Times New Roman"/>
                <a:cs typeface="Times New Roman"/>
              </a:rPr>
              <a:t>At</a:t>
            </a:r>
            <a:r>
              <a:rPr dirty="0" sz="1000" spc="45">
                <a:latin typeface="Times New Roman"/>
                <a:cs typeface="Times New Roman"/>
              </a:rPr>
              <a:t> </a:t>
            </a:r>
            <a:r>
              <a:rPr dirty="0" sz="1000" spc="-5">
                <a:latin typeface="Times New Roman"/>
                <a:cs typeface="Times New Roman"/>
              </a:rPr>
              <a:t>electrical</a:t>
            </a:r>
            <a:r>
              <a:rPr dirty="0" sz="1000" spc="40">
                <a:latin typeface="Times New Roman"/>
                <a:cs typeface="Times New Roman"/>
              </a:rPr>
              <a:t> </a:t>
            </a:r>
            <a:r>
              <a:rPr dirty="0" sz="1000" spc="-10">
                <a:latin typeface="Times New Roman"/>
                <a:cs typeface="Times New Roman"/>
              </a:rPr>
              <a:t>synapses,</a:t>
            </a:r>
            <a:r>
              <a:rPr dirty="0" sz="1000" spc="60">
                <a:latin typeface="Times New Roman"/>
                <a:cs typeface="Times New Roman"/>
              </a:rPr>
              <a:t> </a:t>
            </a:r>
            <a:r>
              <a:rPr dirty="0" sz="1000" spc="10">
                <a:latin typeface="Times New Roman"/>
                <a:cs typeface="Times New Roman"/>
              </a:rPr>
              <a:t>the</a:t>
            </a:r>
            <a:r>
              <a:rPr dirty="0" sz="1000" spc="20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membranes</a:t>
            </a:r>
            <a:r>
              <a:rPr dirty="0" sz="1000" spc="20">
                <a:latin typeface="Times New Roman"/>
                <a:cs typeface="Times New Roman"/>
              </a:rPr>
              <a:t> </a:t>
            </a:r>
            <a:r>
              <a:rPr dirty="0" sz="1000" spc="-20">
                <a:latin typeface="Times New Roman"/>
                <a:cs typeface="Times New Roman"/>
              </a:rPr>
              <a:t>of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964863" y="5107127"/>
            <a:ext cx="433070" cy="1790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295275" algn="l"/>
              </a:tabLst>
            </a:pPr>
            <a:r>
              <a:rPr dirty="0" sz="1000" spc="-25" b="1">
                <a:latin typeface="Times New Roman"/>
                <a:cs typeface="Times New Roman"/>
              </a:rPr>
              <a:t>8</a:t>
            </a:r>
            <a:r>
              <a:rPr dirty="0" sz="1000" b="1">
                <a:latin typeface="Times New Roman"/>
                <a:cs typeface="Times New Roman"/>
              </a:rPr>
              <a:t>.</a:t>
            </a:r>
            <a:r>
              <a:rPr dirty="0" sz="1000" b="1">
                <a:latin typeface="Times New Roman"/>
                <a:cs typeface="Times New Roman"/>
              </a:rPr>
              <a:t>	</a:t>
            </a:r>
            <a:r>
              <a:rPr dirty="0" sz="1000" spc="-100" b="1">
                <a:latin typeface="Times New Roman"/>
                <a:cs typeface="Times New Roman"/>
              </a:rPr>
              <a:t>(</a:t>
            </a:r>
            <a:r>
              <a:rPr dirty="0" sz="1000" spc="-85" b="1">
                <a:latin typeface="Times New Roman"/>
                <a:cs typeface="Times New Roman"/>
              </a:rPr>
              <a:t>b)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964863" y="7298449"/>
            <a:ext cx="441325" cy="1790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295910" algn="l"/>
              </a:tabLst>
            </a:pPr>
            <a:r>
              <a:rPr dirty="0" sz="1000" spc="-20" b="1">
                <a:latin typeface="Times New Roman"/>
                <a:cs typeface="Times New Roman"/>
              </a:rPr>
              <a:t>9</a:t>
            </a:r>
            <a:r>
              <a:rPr dirty="0" sz="1000" b="1">
                <a:latin typeface="Times New Roman"/>
                <a:cs typeface="Times New Roman"/>
              </a:rPr>
              <a:t>.</a:t>
            </a:r>
            <a:r>
              <a:rPr dirty="0" sz="1000" b="1">
                <a:latin typeface="Times New Roman"/>
                <a:cs typeface="Times New Roman"/>
              </a:rPr>
              <a:t>	</a:t>
            </a:r>
            <a:r>
              <a:rPr dirty="0" sz="1000" spc="-50" b="1">
                <a:latin typeface="Times New Roman"/>
                <a:cs typeface="Times New Roman"/>
              </a:rPr>
              <a:t>(</a:t>
            </a:r>
            <a:r>
              <a:rPr dirty="0" sz="1000" spc="-20" b="1">
                <a:latin typeface="Times New Roman"/>
                <a:cs typeface="Times New Roman"/>
              </a:rPr>
              <a:t>c)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939463" y="2041105"/>
            <a:ext cx="2766060" cy="6896734"/>
          </a:xfrm>
          <a:prstGeom prst="rect">
            <a:avLst/>
          </a:prstGeom>
        </p:spPr>
        <p:txBody>
          <a:bodyPr wrap="square" lIns="0" tIns="19685" rIns="0" bIns="0" rtlCol="0" vert="horz">
            <a:spAutoFit/>
          </a:bodyPr>
          <a:lstStyle/>
          <a:p>
            <a:pPr algn="just" marL="577215" marR="62865">
              <a:lnSpc>
                <a:spcPct val="95800"/>
              </a:lnSpc>
              <a:spcBef>
                <a:spcPts val="155"/>
              </a:spcBef>
            </a:pPr>
            <a:r>
              <a:rPr dirty="0" sz="1000">
                <a:latin typeface="Times New Roman"/>
                <a:cs typeface="Times New Roman"/>
              </a:rPr>
              <a:t>p</a:t>
            </a:r>
            <a:r>
              <a:rPr dirty="0" sz="1000" spc="20">
                <a:latin typeface="Times New Roman"/>
                <a:cs typeface="Times New Roman"/>
              </a:rPr>
              <a:t>r</a:t>
            </a:r>
            <a:r>
              <a:rPr dirty="0" sz="1000" spc="-20">
                <a:latin typeface="Times New Roman"/>
                <a:cs typeface="Times New Roman"/>
              </a:rPr>
              <a:t>e</a:t>
            </a:r>
            <a:r>
              <a:rPr dirty="0" sz="1000">
                <a:latin typeface="Times New Roman"/>
                <a:cs typeface="Times New Roman"/>
              </a:rPr>
              <a:t>-</a:t>
            </a:r>
            <a:r>
              <a:rPr dirty="0" sz="1000" spc="-50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a</a:t>
            </a:r>
            <a:r>
              <a:rPr dirty="0" sz="1000" spc="20">
                <a:latin typeface="Times New Roman"/>
                <a:cs typeface="Times New Roman"/>
              </a:rPr>
              <a:t>n</a:t>
            </a:r>
            <a:r>
              <a:rPr dirty="0" sz="1000">
                <a:latin typeface="Times New Roman"/>
                <a:cs typeface="Times New Roman"/>
              </a:rPr>
              <a:t>d</a:t>
            </a:r>
            <a:r>
              <a:rPr dirty="0" sz="1000" spc="-35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p</a:t>
            </a:r>
            <a:r>
              <a:rPr dirty="0" sz="1000" spc="-25">
                <a:latin typeface="Times New Roman"/>
                <a:cs typeface="Times New Roman"/>
              </a:rPr>
              <a:t>o</a:t>
            </a:r>
            <a:r>
              <a:rPr dirty="0" sz="1000" spc="-5">
                <a:latin typeface="Times New Roman"/>
                <a:cs typeface="Times New Roman"/>
              </a:rPr>
              <a:t>st-s</a:t>
            </a:r>
            <a:r>
              <a:rPr dirty="0" sz="1000" spc="-60">
                <a:latin typeface="Times New Roman"/>
                <a:cs typeface="Times New Roman"/>
              </a:rPr>
              <a:t>y</a:t>
            </a:r>
            <a:r>
              <a:rPr dirty="0" sz="1000" spc="20">
                <a:latin typeface="Times New Roman"/>
                <a:cs typeface="Times New Roman"/>
              </a:rPr>
              <a:t>n</a:t>
            </a:r>
            <a:r>
              <a:rPr dirty="0" sz="1000">
                <a:latin typeface="Times New Roman"/>
                <a:cs typeface="Times New Roman"/>
              </a:rPr>
              <a:t>ap</a:t>
            </a:r>
            <a:r>
              <a:rPr dirty="0" sz="1000" spc="15">
                <a:latin typeface="Times New Roman"/>
                <a:cs typeface="Times New Roman"/>
              </a:rPr>
              <a:t>t</a:t>
            </a:r>
            <a:r>
              <a:rPr dirty="0" sz="1000" spc="-20">
                <a:latin typeface="Times New Roman"/>
                <a:cs typeface="Times New Roman"/>
              </a:rPr>
              <a:t>i</a:t>
            </a:r>
            <a:r>
              <a:rPr dirty="0" sz="1000">
                <a:latin typeface="Times New Roman"/>
                <a:cs typeface="Times New Roman"/>
              </a:rPr>
              <a:t>c</a:t>
            </a:r>
            <a:r>
              <a:rPr dirty="0" sz="1000" spc="-75">
                <a:latin typeface="Times New Roman"/>
                <a:cs typeface="Times New Roman"/>
              </a:rPr>
              <a:t> </a:t>
            </a:r>
            <a:r>
              <a:rPr dirty="0" sz="1000" spc="20">
                <a:latin typeface="Times New Roman"/>
                <a:cs typeface="Times New Roman"/>
              </a:rPr>
              <a:t>n</a:t>
            </a:r>
            <a:r>
              <a:rPr dirty="0" sz="1000" spc="-20">
                <a:latin typeface="Times New Roman"/>
                <a:cs typeface="Times New Roman"/>
              </a:rPr>
              <a:t>e</a:t>
            </a:r>
            <a:r>
              <a:rPr dirty="0" sz="1000">
                <a:latin typeface="Times New Roman"/>
                <a:cs typeface="Times New Roman"/>
              </a:rPr>
              <a:t>u</a:t>
            </a:r>
            <a:r>
              <a:rPr dirty="0" sz="1000" spc="20">
                <a:latin typeface="Times New Roman"/>
                <a:cs typeface="Times New Roman"/>
              </a:rPr>
              <a:t>r</a:t>
            </a:r>
            <a:r>
              <a:rPr dirty="0" sz="1000" spc="-25">
                <a:latin typeface="Times New Roman"/>
                <a:cs typeface="Times New Roman"/>
              </a:rPr>
              <a:t>o</a:t>
            </a:r>
            <a:r>
              <a:rPr dirty="0" sz="1000" spc="20">
                <a:latin typeface="Times New Roman"/>
                <a:cs typeface="Times New Roman"/>
              </a:rPr>
              <a:t>n</a:t>
            </a:r>
            <a:r>
              <a:rPr dirty="0" sz="1000">
                <a:latin typeface="Times New Roman"/>
                <a:cs typeface="Times New Roman"/>
              </a:rPr>
              <a:t>s</a:t>
            </a:r>
            <a:r>
              <a:rPr dirty="0" sz="1000" spc="-70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a</a:t>
            </a:r>
            <a:r>
              <a:rPr dirty="0" sz="1000" spc="30">
                <a:latin typeface="Times New Roman"/>
                <a:cs typeface="Times New Roman"/>
              </a:rPr>
              <a:t>r</a:t>
            </a:r>
            <a:r>
              <a:rPr dirty="0" sz="1000">
                <a:latin typeface="Times New Roman"/>
                <a:cs typeface="Times New Roman"/>
              </a:rPr>
              <a:t>e</a:t>
            </a:r>
            <a:r>
              <a:rPr dirty="0" sz="1000" spc="-50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in</a:t>
            </a:r>
            <a:r>
              <a:rPr dirty="0" sz="1000" spc="-30">
                <a:latin typeface="Times New Roman"/>
                <a:cs typeface="Times New Roman"/>
              </a:rPr>
              <a:t> </a:t>
            </a:r>
            <a:r>
              <a:rPr dirty="0" sz="1000" spc="-25">
                <a:latin typeface="Times New Roman"/>
                <a:cs typeface="Times New Roman"/>
              </a:rPr>
              <a:t>v</a:t>
            </a:r>
            <a:r>
              <a:rPr dirty="0" sz="1000" spc="-20">
                <a:latin typeface="Times New Roman"/>
                <a:cs typeface="Times New Roman"/>
              </a:rPr>
              <a:t>e</a:t>
            </a:r>
            <a:r>
              <a:rPr dirty="0" sz="1000" spc="20">
                <a:latin typeface="Times New Roman"/>
                <a:cs typeface="Times New Roman"/>
              </a:rPr>
              <a:t>r</a:t>
            </a:r>
            <a:r>
              <a:rPr dirty="0" sz="1000">
                <a:latin typeface="Times New Roman"/>
                <a:cs typeface="Times New Roman"/>
              </a:rPr>
              <a:t>y  </a:t>
            </a:r>
            <a:r>
              <a:rPr dirty="0" sz="1000" spc="-20">
                <a:latin typeface="Times New Roman"/>
                <a:cs typeface="Times New Roman"/>
              </a:rPr>
              <a:t>close</a:t>
            </a:r>
            <a:r>
              <a:rPr dirty="0" sz="1000" spc="-90">
                <a:latin typeface="Times New Roman"/>
                <a:cs typeface="Times New Roman"/>
              </a:rPr>
              <a:t> </a:t>
            </a:r>
            <a:r>
              <a:rPr dirty="0" sz="1000" spc="-20">
                <a:latin typeface="Times New Roman"/>
                <a:cs typeface="Times New Roman"/>
              </a:rPr>
              <a:t>proximity.</a:t>
            </a:r>
            <a:r>
              <a:rPr dirty="0" sz="1000" spc="-70">
                <a:latin typeface="Times New Roman"/>
                <a:cs typeface="Times New Roman"/>
              </a:rPr>
              <a:t> </a:t>
            </a:r>
            <a:r>
              <a:rPr dirty="0" sz="1000" spc="-15">
                <a:latin typeface="Times New Roman"/>
                <a:cs typeface="Times New Roman"/>
              </a:rPr>
              <a:t>Electrical</a:t>
            </a:r>
            <a:r>
              <a:rPr dirty="0" sz="1000" spc="-55">
                <a:latin typeface="Times New Roman"/>
                <a:cs typeface="Times New Roman"/>
              </a:rPr>
              <a:t> </a:t>
            </a:r>
            <a:r>
              <a:rPr dirty="0" sz="1000" spc="-10">
                <a:latin typeface="Times New Roman"/>
                <a:cs typeface="Times New Roman"/>
              </a:rPr>
              <a:t>current</a:t>
            </a:r>
            <a:r>
              <a:rPr dirty="0" sz="1000" spc="-85">
                <a:latin typeface="Times New Roman"/>
                <a:cs typeface="Times New Roman"/>
              </a:rPr>
              <a:t> </a:t>
            </a:r>
            <a:r>
              <a:rPr dirty="0" sz="1000" spc="-10">
                <a:latin typeface="Times New Roman"/>
                <a:cs typeface="Times New Roman"/>
              </a:rPr>
              <a:t>can</a:t>
            </a:r>
            <a:r>
              <a:rPr dirty="0" sz="1000" spc="-40">
                <a:latin typeface="Times New Roman"/>
                <a:cs typeface="Times New Roman"/>
              </a:rPr>
              <a:t> </a:t>
            </a:r>
            <a:r>
              <a:rPr dirty="0" sz="1000" spc="-20">
                <a:latin typeface="Times New Roman"/>
                <a:cs typeface="Times New Roman"/>
              </a:rPr>
              <a:t>flow </a:t>
            </a:r>
            <a:r>
              <a:rPr dirty="0" sz="1000" spc="-240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directly </a:t>
            </a:r>
            <a:r>
              <a:rPr dirty="0" sz="1000" spc="-5">
                <a:latin typeface="Times New Roman"/>
                <a:cs typeface="Times New Roman"/>
              </a:rPr>
              <a:t>from </a:t>
            </a:r>
            <a:r>
              <a:rPr dirty="0" sz="1000" spc="5">
                <a:latin typeface="Times New Roman"/>
                <a:cs typeface="Times New Roman"/>
              </a:rPr>
              <a:t>one neuron </a:t>
            </a:r>
            <a:r>
              <a:rPr dirty="0" sz="1000" spc="10">
                <a:latin typeface="Times New Roman"/>
                <a:cs typeface="Times New Roman"/>
              </a:rPr>
              <a:t>into </a:t>
            </a:r>
            <a:r>
              <a:rPr dirty="0" sz="1000" spc="15">
                <a:latin typeface="Times New Roman"/>
                <a:cs typeface="Times New Roman"/>
              </a:rPr>
              <a:t>the </a:t>
            </a:r>
            <a:r>
              <a:rPr dirty="0" sz="1000" spc="-5">
                <a:latin typeface="Times New Roman"/>
                <a:cs typeface="Times New Roman"/>
              </a:rPr>
              <a:t>other </a:t>
            </a:r>
            <a:r>
              <a:rPr dirty="0" sz="1000">
                <a:latin typeface="Times New Roman"/>
                <a:cs typeface="Times New Roman"/>
              </a:rPr>
              <a:t> </a:t>
            </a:r>
            <a:r>
              <a:rPr dirty="0" sz="1000" spc="25">
                <a:latin typeface="Times New Roman"/>
                <a:cs typeface="Times New Roman"/>
              </a:rPr>
              <a:t>across </a:t>
            </a:r>
            <a:r>
              <a:rPr dirty="0" sz="1000" spc="30">
                <a:latin typeface="Times New Roman"/>
                <a:cs typeface="Times New Roman"/>
              </a:rPr>
              <a:t>these </a:t>
            </a:r>
            <a:r>
              <a:rPr dirty="0" sz="1000" spc="25">
                <a:latin typeface="Times New Roman"/>
                <a:cs typeface="Times New Roman"/>
              </a:rPr>
              <a:t>synapses. </a:t>
            </a:r>
            <a:r>
              <a:rPr dirty="0" sz="1000">
                <a:latin typeface="Times New Roman"/>
                <a:cs typeface="Times New Roman"/>
              </a:rPr>
              <a:t>At a</a:t>
            </a:r>
            <a:r>
              <a:rPr dirty="0" sz="1000" spc="5">
                <a:latin typeface="Times New Roman"/>
                <a:cs typeface="Times New Roman"/>
              </a:rPr>
              <a:t> </a:t>
            </a:r>
            <a:r>
              <a:rPr dirty="0" sz="1000" spc="30">
                <a:latin typeface="Times New Roman"/>
                <a:cs typeface="Times New Roman"/>
              </a:rPr>
              <a:t>chemical </a:t>
            </a:r>
            <a:r>
              <a:rPr dirty="0" sz="1000" spc="35">
                <a:latin typeface="Times New Roman"/>
                <a:cs typeface="Times New Roman"/>
              </a:rPr>
              <a:t> </a:t>
            </a:r>
            <a:r>
              <a:rPr dirty="0" sz="1000" spc="-5">
                <a:latin typeface="Times New Roman"/>
                <a:cs typeface="Times New Roman"/>
              </a:rPr>
              <a:t>synapse, </a:t>
            </a:r>
            <a:r>
              <a:rPr dirty="0" sz="1000" spc="10">
                <a:latin typeface="Times New Roman"/>
                <a:cs typeface="Times New Roman"/>
              </a:rPr>
              <a:t>the </a:t>
            </a:r>
            <a:r>
              <a:rPr dirty="0" sz="1000">
                <a:latin typeface="Times New Roman"/>
                <a:cs typeface="Times New Roman"/>
              </a:rPr>
              <a:t>membranes </a:t>
            </a:r>
            <a:r>
              <a:rPr dirty="0" sz="1000" spc="-10">
                <a:latin typeface="Times New Roman"/>
                <a:cs typeface="Times New Roman"/>
              </a:rPr>
              <a:t>of </a:t>
            </a:r>
            <a:r>
              <a:rPr dirty="0" sz="1000" spc="10">
                <a:latin typeface="Times New Roman"/>
                <a:cs typeface="Times New Roman"/>
              </a:rPr>
              <a:t>the </a:t>
            </a:r>
            <a:r>
              <a:rPr dirty="0" sz="1000">
                <a:latin typeface="Times New Roman"/>
                <a:cs typeface="Times New Roman"/>
              </a:rPr>
              <a:t>pre- </a:t>
            </a:r>
            <a:r>
              <a:rPr dirty="0" sz="1000" spc="10">
                <a:latin typeface="Times New Roman"/>
                <a:cs typeface="Times New Roman"/>
              </a:rPr>
              <a:t>and </a:t>
            </a:r>
            <a:r>
              <a:rPr dirty="0" sz="1000" spc="15">
                <a:latin typeface="Times New Roman"/>
                <a:cs typeface="Times New Roman"/>
              </a:rPr>
              <a:t> </a:t>
            </a:r>
            <a:r>
              <a:rPr dirty="0" sz="1000" spc="-5">
                <a:latin typeface="Times New Roman"/>
                <a:cs typeface="Times New Roman"/>
              </a:rPr>
              <a:t>post-synaptic </a:t>
            </a:r>
            <a:r>
              <a:rPr dirty="0" sz="1000" spc="5">
                <a:latin typeface="Times New Roman"/>
                <a:cs typeface="Times New Roman"/>
              </a:rPr>
              <a:t>neurons </a:t>
            </a:r>
            <a:r>
              <a:rPr dirty="0" sz="1000" spc="10">
                <a:latin typeface="Times New Roman"/>
                <a:cs typeface="Times New Roman"/>
              </a:rPr>
              <a:t>are </a:t>
            </a:r>
            <a:r>
              <a:rPr dirty="0" sz="1000">
                <a:latin typeface="Times New Roman"/>
                <a:cs typeface="Times New Roman"/>
              </a:rPr>
              <a:t>separated </a:t>
            </a:r>
            <a:r>
              <a:rPr dirty="0" sz="1000" spc="-20">
                <a:latin typeface="Times New Roman"/>
                <a:cs typeface="Times New Roman"/>
              </a:rPr>
              <a:t>by </a:t>
            </a:r>
            <a:r>
              <a:rPr dirty="0" sz="1000">
                <a:latin typeface="Times New Roman"/>
                <a:cs typeface="Times New Roman"/>
              </a:rPr>
              <a:t>a </a:t>
            </a:r>
            <a:r>
              <a:rPr dirty="0" sz="1000" spc="5">
                <a:latin typeface="Times New Roman"/>
                <a:cs typeface="Times New Roman"/>
              </a:rPr>
              <a:t> </a:t>
            </a:r>
            <a:r>
              <a:rPr dirty="0" sz="1000" spc="15">
                <a:latin typeface="Times New Roman"/>
                <a:cs typeface="Times New Roman"/>
              </a:rPr>
              <a:t>fluid-filled </a:t>
            </a:r>
            <a:r>
              <a:rPr dirty="0" sz="1000" spc="10">
                <a:latin typeface="Times New Roman"/>
                <a:cs typeface="Times New Roman"/>
              </a:rPr>
              <a:t>space called </a:t>
            </a:r>
            <a:r>
              <a:rPr dirty="0" sz="1000" spc="20">
                <a:latin typeface="Times New Roman"/>
                <a:cs typeface="Times New Roman"/>
              </a:rPr>
              <a:t>synaptic </a:t>
            </a:r>
            <a:r>
              <a:rPr dirty="0" sz="1000" spc="15">
                <a:latin typeface="Times New Roman"/>
                <a:cs typeface="Times New Roman"/>
              </a:rPr>
              <a:t>cleft. </a:t>
            </a:r>
            <a:r>
              <a:rPr dirty="0" sz="1000" spc="20">
                <a:latin typeface="Times New Roman"/>
                <a:cs typeface="Times New Roman"/>
              </a:rPr>
              <a:t> </a:t>
            </a:r>
            <a:r>
              <a:rPr dirty="0" sz="1000" spc="10">
                <a:latin typeface="Times New Roman"/>
                <a:cs typeface="Times New Roman"/>
              </a:rPr>
              <a:t>Chemicals </a:t>
            </a:r>
            <a:r>
              <a:rPr dirty="0" sz="1000" spc="5">
                <a:latin typeface="Times New Roman"/>
                <a:cs typeface="Times New Roman"/>
              </a:rPr>
              <a:t>called </a:t>
            </a:r>
            <a:r>
              <a:rPr dirty="0" sz="1000" spc="10">
                <a:latin typeface="Times New Roman"/>
                <a:cs typeface="Times New Roman"/>
              </a:rPr>
              <a:t>neurotransmitters </a:t>
            </a:r>
            <a:r>
              <a:rPr dirty="0" sz="1000" spc="20">
                <a:latin typeface="Times New Roman"/>
                <a:cs typeface="Times New Roman"/>
              </a:rPr>
              <a:t>are </a:t>
            </a:r>
            <a:r>
              <a:rPr dirty="0" sz="1000" spc="25">
                <a:latin typeface="Times New Roman"/>
                <a:cs typeface="Times New Roman"/>
              </a:rPr>
              <a:t> </a:t>
            </a:r>
            <a:r>
              <a:rPr dirty="0" sz="1000" spc="-5">
                <a:latin typeface="Times New Roman"/>
                <a:cs typeface="Times New Roman"/>
              </a:rPr>
              <a:t>involved </a:t>
            </a:r>
            <a:r>
              <a:rPr dirty="0" sz="1000" spc="5">
                <a:latin typeface="Times New Roman"/>
                <a:cs typeface="Times New Roman"/>
              </a:rPr>
              <a:t>in </a:t>
            </a:r>
            <a:r>
              <a:rPr dirty="0" sz="1000" spc="10">
                <a:latin typeface="Times New Roman"/>
                <a:cs typeface="Times New Roman"/>
              </a:rPr>
              <a:t>the </a:t>
            </a:r>
            <a:r>
              <a:rPr dirty="0" sz="1000">
                <a:latin typeface="Times New Roman"/>
                <a:cs typeface="Times New Roman"/>
              </a:rPr>
              <a:t>transmission </a:t>
            </a:r>
            <a:r>
              <a:rPr dirty="0" sz="1000" spc="-10">
                <a:latin typeface="Times New Roman"/>
                <a:cs typeface="Times New Roman"/>
              </a:rPr>
              <a:t>of </a:t>
            </a:r>
            <a:r>
              <a:rPr dirty="0" sz="1000">
                <a:latin typeface="Times New Roman"/>
                <a:cs typeface="Times New Roman"/>
              </a:rPr>
              <a:t>impulses </a:t>
            </a:r>
            <a:r>
              <a:rPr dirty="0" sz="1000" spc="5">
                <a:latin typeface="Times New Roman"/>
                <a:cs typeface="Times New Roman"/>
              </a:rPr>
              <a:t> at </a:t>
            </a:r>
            <a:r>
              <a:rPr dirty="0" sz="1000">
                <a:latin typeface="Times New Roman"/>
                <a:cs typeface="Times New Roman"/>
              </a:rPr>
              <a:t>these </a:t>
            </a:r>
            <a:r>
              <a:rPr dirty="0" sz="1000" spc="-10">
                <a:latin typeface="Times New Roman"/>
                <a:cs typeface="Times New Roman"/>
              </a:rPr>
              <a:t>synapses.</a:t>
            </a:r>
            <a:r>
              <a:rPr dirty="0" sz="1000" spc="-5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Impulse transmission </a:t>
            </a:r>
            <a:r>
              <a:rPr dirty="0" sz="1000" spc="5">
                <a:latin typeface="Times New Roman"/>
                <a:cs typeface="Times New Roman"/>
              </a:rPr>
              <a:t> across </a:t>
            </a:r>
            <a:r>
              <a:rPr dirty="0" sz="1000" spc="20">
                <a:latin typeface="Times New Roman"/>
                <a:cs typeface="Times New Roman"/>
              </a:rPr>
              <a:t>and </a:t>
            </a:r>
            <a:r>
              <a:rPr dirty="0" sz="1000" spc="5">
                <a:latin typeface="Times New Roman"/>
                <a:cs typeface="Times New Roman"/>
              </a:rPr>
              <a:t>electrical synapse </a:t>
            </a:r>
            <a:r>
              <a:rPr dirty="0" sz="1000" spc="15">
                <a:latin typeface="Times New Roman"/>
                <a:cs typeface="Times New Roman"/>
              </a:rPr>
              <a:t>is </a:t>
            </a:r>
            <a:r>
              <a:rPr dirty="0" sz="1000">
                <a:latin typeface="Times New Roman"/>
                <a:cs typeface="Times New Roman"/>
              </a:rPr>
              <a:t>always </a:t>
            </a:r>
            <a:r>
              <a:rPr dirty="0" sz="1000" spc="5">
                <a:latin typeface="Times New Roman"/>
                <a:cs typeface="Times New Roman"/>
              </a:rPr>
              <a:t> </a:t>
            </a:r>
            <a:r>
              <a:rPr dirty="0" sz="1000" spc="-10">
                <a:latin typeface="Times New Roman"/>
                <a:cs typeface="Times New Roman"/>
              </a:rPr>
              <a:t>faster </a:t>
            </a:r>
            <a:r>
              <a:rPr dirty="0" sz="1000">
                <a:latin typeface="Times New Roman"/>
                <a:cs typeface="Times New Roman"/>
              </a:rPr>
              <a:t>than that </a:t>
            </a:r>
            <a:r>
              <a:rPr dirty="0" sz="1000" spc="-10">
                <a:latin typeface="Times New Roman"/>
                <a:cs typeface="Times New Roman"/>
              </a:rPr>
              <a:t>across </a:t>
            </a:r>
            <a:r>
              <a:rPr dirty="0" sz="1000">
                <a:latin typeface="Times New Roman"/>
                <a:cs typeface="Times New Roman"/>
              </a:rPr>
              <a:t>a </a:t>
            </a:r>
            <a:r>
              <a:rPr dirty="0" sz="1000" spc="-10">
                <a:latin typeface="Times New Roman"/>
                <a:cs typeface="Times New Roman"/>
              </a:rPr>
              <a:t>chemical </a:t>
            </a:r>
            <a:r>
              <a:rPr dirty="0" sz="1000" spc="-15">
                <a:latin typeface="Times New Roman"/>
                <a:cs typeface="Times New Roman"/>
              </a:rPr>
              <a:t>synapse. </a:t>
            </a:r>
            <a:r>
              <a:rPr dirty="0" sz="1000" spc="-235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El</a:t>
            </a:r>
            <a:r>
              <a:rPr dirty="0" sz="1000" spc="-20">
                <a:latin typeface="Times New Roman"/>
                <a:cs typeface="Times New Roman"/>
              </a:rPr>
              <a:t>ec</a:t>
            </a:r>
            <a:r>
              <a:rPr dirty="0" sz="1000" spc="5">
                <a:latin typeface="Times New Roman"/>
                <a:cs typeface="Times New Roman"/>
              </a:rPr>
              <a:t>t</a:t>
            </a:r>
            <a:r>
              <a:rPr dirty="0" sz="1000" spc="20">
                <a:latin typeface="Times New Roman"/>
                <a:cs typeface="Times New Roman"/>
              </a:rPr>
              <a:t>r</a:t>
            </a:r>
            <a:r>
              <a:rPr dirty="0" sz="1000" spc="5">
                <a:latin typeface="Times New Roman"/>
                <a:cs typeface="Times New Roman"/>
              </a:rPr>
              <a:t>i</a:t>
            </a:r>
            <a:r>
              <a:rPr dirty="0" sz="1000" spc="-20">
                <a:latin typeface="Times New Roman"/>
                <a:cs typeface="Times New Roman"/>
              </a:rPr>
              <a:t>c</a:t>
            </a:r>
            <a:r>
              <a:rPr dirty="0" sz="1000" spc="5">
                <a:latin typeface="Times New Roman"/>
                <a:cs typeface="Times New Roman"/>
              </a:rPr>
              <a:t>a</a:t>
            </a:r>
            <a:r>
              <a:rPr dirty="0" sz="1000">
                <a:latin typeface="Times New Roman"/>
                <a:cs typeface="Times New Roman"/>
              </a:rPr>
              <a:t>l</a:t>
            </a:r>
            <a:r>
              <a:rPr dirty="0" sz="1000" spc="-45">
                <a:latin typeface="Times New Roman"/>
                <a:cs typeface="Times New Roman"/>
              </a:rPr>
              <a:t> </a:t>
            </a:r>
            <a:r>
              <a:rPr dirty="0" sz="1000" spc="-20">
                <a:latin typeface="Times New Roman"/>
                <a:cs typeface="Times New Roman"/>
              </a:rPr>
              <a:t>s</a:t>
            </a:r>
            <a:r>
              <a:rPr dirty="0" sz="1000" spc="-50">
                <a:latin typeface="Times New Roman"/>
                <a:cs typeface="Times New Roman"/>
              </a:rPr>
              <a:t>y</a:t>
            </a:r>
            <a:r>
              <a:rPr dirty="0" sz="1000" spc="20">
                <a:latin typeface="Times New Roman"/>
                <a:cs typeface="Times New Roman"/>
              </a:rPr>
              <a:t>n</a:t>
            </a:r>
            <a:r>
              <a:rPr dirty="0" sz="1000" spc="5">
                <a:latin typeface="Times New Roman"/>
                <a:cs typeface="Times New Roman"/>
              </a:rPr>
              <a:t>ap</a:t>
            </a:r>
            <a:r>
              <a:rPr dirty="0" sz="1000" spc="-20">
                <a:latin typeface="Times New Roman"/>
                <a:cs typeface="Times New Roman"/>
              </a:rPr>
              <a:t>se</a:t>
            </a:r>
            <a:r>
              <a:rPr dirty="0" sz="1000">
                <a:latin typeface="Times New Roman"/>
                <a:cs typeface="Times New Roman"/>
              </a:rPr>
              <a:t>s</a:t>
            </a:r>
            <a:r>
              <a:rPr dirty="0" sz="1000" spc="-45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a</a:t>
            </a:r>
            <a:r>
              <a:rPr dirty="0" sz="1000" spc="20">
                <a:latin typeface="Times New Roman"/>
                <a:cs typeface="Times New Roman"/>
              </a:rPr>
              <a:t>r</a:t>
            </a:r>
            <a:r>
              <a:rPr dirty="0" sz="1000">
                <a:latin typeface="Times New Roman"/>
                <a:cs typeface="Times New Roman"/>
              </a:rPr>
              <a:t>e</a:t>
            </a:r>
            <a:r>
              <a:rPr dirty="0" sz="1000" spc="-75">
                <a:latin typeface="Times New Roman"/>
                <a:cs typeface="Times New Roman"/>
              </a:rPr>
              <a:t> </a:t>
            </a:r>
            <a:r>
              <a:rPr dirty="0" sz="1000" spc="20">
                <a:latin typeface="Times New Roman"/>
                <a:cs typeface="Times New Roman"/>
              </a:rPr>
              <a:t>r</a:t>
            </a:r>
            <a:r>
              <a:rPr dirty="0" sz="1000" spc="5">
                <a:latin typeface="Times New Roman"/>
                <a:cs typeface="Times New Roman"/>
              </a:rPr>
              <a:t>a</a:t>
            </a:r>
            <a:r>
              <a:rPr dirty="0" sz="1000" spc="20">
                <a:latin typeface="Times New Roman"/>
                <a:cs typeface="Times New Roman"/>
              </a:rPr>
              <a:t>r</a:t>
            </a:r>
            <a:r>
              <a:rPr dirty="0" sz="1000">
                <a:latin typeface="Times New Roman"/>
                <a:cs typeface="Times New Roman"/>
              </a:rPr>
              <a:t>e</a:t>
            </a:r>
            <a:r>
              <a:rPr dirty="0" sz="1000" spc="-75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i</a:t>
            </a:r>
            <a:r>
              <a:rPr dirty="0" sz="1000">
                <a:latin typeface="Times New Roman"/>
                <a:cs typeface="Times New Roman"/>
              </a:rPr>
              <a:t>n</a:t>
            </a:r>
            <a:r>
              <a:rPr dirty="0" sz="1000" spc="-15">
                <a:latin typeface="Times New Roman"/>
                <a:cs typeface="Times New Roman"/>
              </a:rPr>
              <a:t> </a:t>
            </a:r>
            <a:r>
              <a:rPr dirty="0" sz="1000" spc="-25">
                <a:latin typeface="Times New Roman"/>
                <a:cs typeface="Times New Roman"/>
              </a:rPr>
              <a:t>o</a:t>
            </a:r>
            <a:r>
              <a:rPr dirty="0" sz="1000" spc="5">
                <a:latin typeface="Times New Roman"/>
                <a:cs typeface="Times New Roman"/>
              </a:rPr>
              <a:t>u</a:t>
            </a:r>
            <a:r>
              <a:rPr dirty="0" sz="1000">
                <a:latin typeface="Times New Roman"/>
                <a:cs typeface="Times New Roman"/>
              </a:rPr>
              <a:t>r</a:t>
            </a:r>
            <a:r>
              <a:rPr dirty="0" sz="1000" spc="-45">
                <a:latin typeface="Times New Roman"/>
                <a:cs typeface="Times New Roman"/>
              </a:rPr>
              <a:t> </a:t>
            </a:r>
            <a:r>
              <a:rPr dirty="0" sz="1000" spc="-10">
                <a:latin typeface="Times New Roman"/>
                <a:cs typeface="Times New Roman"/>
              </a:rPr>
              <a:t>s</a:t>
            </a:r>
            <a:r>
              <a:rPr dirty="0" sz="1000" spc="-50">
                <a:latin typeface="Times New Roman"/>
                <a:cs typeface="Times New Roman"/>
              </a:rPr>
              <a:t>y</a:t>
            </a:r>
            <a:r>
              <a:rPr dirty="0" sz="1000" spc="-10">
                <a:latin typeface="Times New Roman"/>
                <a:cs typeface="Times New Roman"/>
              </a:rPr>
              <a:t>s</a:t>
            </a:r>
            <a:r>
              <a:rPr dirty="0" sz="1000" spc="5">
                <a:latin typeface="Times New Roman"/>
                <a:cs typeface="Times New Roman"/>
              </a:rPr>
              <a:t>t</a:t>
            </a:r>
            <a:r>
              <a:rPr dirty="0" sz="1000" spc="-20">
                <a:latin typeface="Times New Roman"/>
                <a:cs typeface="Times New Roman"/>
              </a:rPr>
              <a:t>e</a:t>
            </a:r>
            <a:r>
              <a:rPr dirty="0" sz="1000" spc="5">
                <a:latin typeface="Times New Roman"/>
                <a:cs typeface="Times New Roman"/>
              </a:rPr>
              <a:t>m.</a:t>
            </a:r>
            <a:endParaRPr sz="1000">
              <a:latin typeface="Times New Roman"/>
              <a:cs typeface="Times New Roman"/>
            </a:endParaRPr>
          </a:p>
          <a:p>
            <a:pPr marL="577215" marR="57150" indent="-539750">
              <a:lnSpc>
                <a:spcPct val="95800"/>
              </a:lnSpc>
              <a:spcBef>
                <a:spcPts val="5"/>
              </a:spcBef>
              <a:tabLst>
                <a:tab pos="320675" algn="l"/>
              </a:tabLst>
            </a:pPr>
            <a:r>
              <a:rPr dirty="0" sz="1000" spc="-10" b="1">
                <a:latin typeface="Times New Roman"/>
                <a:cs typeface="Times New Roman"/>
              </a:rPr>
              <a:t>7.	</a:t>
            </a:r>
            <a:r>
              <a:rPr dirty="0" sz="1000" spc="-60" b="1">
                <a:latin typeface="Times New Roman"/>
                <a:cs typeface="Times New Roman"/>
              </a:rPr>
              <a:t>(d)</a:t>
            </a:r>
            <a:r>
              <a:rPr dirty="0" sz="1000" spc="-55" b="1">
                <a:latin typeface="Times New Roman"/>
                <a:cs typeface="Times New Roman"/>
              </a:rPr>
              <a:t> </a:t>
            </a:r>
            <a:r>
              <a:rPr dirty="0" sz="1000" spc="40">
                <a:latin typeface="Times New Roman"/>
                <a:cs typeface="Times New Roman"/>
              </a:rPr>
              <a:t>Based</a:t>
            </a:r>
            <a:r>
              <a:rPr dirty="0" sz="1000" spc="45">
                <a:latin typeface="Times New Roman"/>
                <a:cs typeface="Times New Roman"/>
              </a:rPr>
              <a:t> </a:t>
            </a:r>
            <a:r>
              <a:rPr dirty="0" sz="1000" spc="10">
                <a:latin typeface="Times New Roman"/>
                <a:cs typeface="Times New Roman"/>
              </a:rPr>
              <a:t>on</a:t>
            </a:r>
            <a:r>
              <a:rPr dirty="0" sz="1000" spc="15">
                <a:latin typeface="Times New Roman"/>
                <a:cs typeface="Times New Roman"/>
              </a:rPr>
              <a:t> </a:t>
            </a:r>
            <a:r>
              <a:rPr dirty="0" sz="1000" spc="55">
                <a:latin typeface="Times New Roman"/>
                <a:cs typeface="Times New Roman"/>
              </a:rPr>
              <a:t>the </a:t>
            </a:r>
            <a:r>
              <a:rPr dirty="0" sz="1000" spc="50">
                <a:latin typeface="Times New Roman"/>
                <a:cs typeface="Times New Roman"/>
              </a:rPr>
              <a:t>number</a:t>
            </a:r>
            <a:r>
              <a:rPr dirty="0" sz="1000" spc="55">
                <a:latin typeface="Times New Roman"/>
                <a:cs typeface="Times New Roman"/>
              </a:rPr>
              <a:t> </a:t>
            </a:r>
            <a:r>
              <a:rPr dirty="0" sz="1000" spc="10">
                <a:latin typeface="Times New Roman"/>
                <a:cs typeface="Times New Roman"/>
              </a:rPr>
              <a:t>of</a:t>
            </a:r>
            <a:r>
              <a:rPr dirty="0" sz="1000" spc="15">
                <a:latin typeface="Times New Roman"/>
                <a:cs typeface="Times New Roman"/>
              </a:rPr>
              <a:t> </a:t>
            </a:r>
            <a:r>
              <a:rPr dirty="0" sz="1000" spc="50">
                <a:latin typeface="Times New Roman"/>
                <a:cs typeface="Times New Roman"/>
              </a:rPr>
              <a:t>axons</a:t>
            </a:r>
            <a:r>
              <a:rPr dirty="0" sz="1000" spc="55">
                <a:latin typeface="Times New Roman"/>
                <a:cs typeface="Times New Roman"/>
              </a:rPr>
              <a:t> </a:t>
            </a:r>
            <a:r>
              <a:rPr dirty="0" sz="1000" spc="80">
                <a:latin typeface="Times New Roman"/>
                <a:cs typeface="Times New Roman"/>
              </a:rPr>
              <a:t>and </a:t>
            </a:r>
            <a:r>
              <a:rPr dirty="0" sz="1000" spc="-240">
                <a:latin typeface="Times New Roman"/>
                <a:cs typeface="Times New Roman"/>
              </a:rPr>
              <a:t> </a:t>
            </a:r>
            <a:r>
              <a:rPr dirty="0" sz="1000" spc="10">
                <a:latin typeface="Times New Roman"/>
                <a:cs typeface="Times New Roman"/>
              </a:rPr>
              <a:t>dendrites,</a:t>
            </a:r>
            <a:r>
              <a:rPr dirty="0" sz="1000" spc="15">
                <a:latin typeface="Times New Roman"/>
                <a:cs typeface="Times New Roman"/>
              </a:rPr>
              <a:t> </a:t>
            </a:r>
            <a:r>
              <a:rPr dirty="0" sz="1000" spc="20">
                <a:latin typeface="Times New Roman"/>
                <a:cs typeface="Times New Roman"/>
              </a:rPr>
              <a:t>the </a:t>
            </a:r>
            <a:r>
              <a:rPr dirty="0" sz="1000" spc="10">
                <a:latin typeface="Times New Roman"/>
                <a:cs typeface="Times New Roman"/>
              </a:rPr>
              <a:t>neurons</a:t>
            </a:r>
            <a:r>
              <a:rPr dirty="0" sz="1000" spc="15">
                <a:latin typeface="Times New Roman"/>
                <a:cs typeface="Times New Roman"/>
              </a:rPr>
              <a:t> </a:t>
            </a:r>
            <a:r>
              <a:rPr dirty="0" sz="1000" spc="20">
                <a:latin typeface="Times New Roman"/>
                <a:cs typeface="Times New Roman"/>
              </a:rPr>
              <a:t>are </a:t>
            </a:r>
            <a:r>
              <a:rPr dirty="0" sz="1000" spc="5">
                <a:latin typeface="Times New Roman"/>
                <a:cs typeface="Times New Roman"/>
              </a:rPr>
              <a:t>divided</a:t>
            </a:r>
            <a:r>
              <a:rPr dirty="0" sz="1000" spc="10">
                <a:latin typeface="Times New Roman"/>
                <a:cs typeface="Times New Roman"/>
              </a:rPr>
              <a:t> </a:t>
            </a:r>
            <a:r>
              <a:rPr dirty="0" sz="1000" spc="15">
                <a:latin typeface="Times New Roman"/>
                <a:cs typeface="Times New Roman"/>
              </a:rPr>
              <a:t>into </a:t>
            </a:r>
            <a:r>
              <a:rPr dirty="0" sz="1000" spc="-235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t</a:t>
            </a:r>
            <a:r>
              <a:rPr dirty="0" sz="1000" spc="20">
                <a:latin typeface="Times New Roman"/>
                <a:cs typeface="Times New Roman"/>
              </a:rPr>
              <a:t>hr</a:t>
            </a:r>
            <a:r>
              <a:rPr dirty="0" sz="1000" spc="-20">
                <a:latin typeface="Times New Roman"/>
                <a:cs typeface="Times New Roman"/>
              </a:rPr>
              <a:t>e</a:t>
            </a:r>
            <a:r>
              <a:rPr dirty="0" sz="1000">
                <a:latin typeface="Times New Roman"/>
                <a:cs typeface="Times New Roman"/>
              </a:rPr>
              <a:t>e</a:t>
            </a:r>
            <a:r>
              <a:rPr dirty="0" sz="1000" spc="-75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t</a:t>
            </a:r>
            <a:r>
              <a:rPr dirty="0" sz="1000" spc="-50">
                <a:latin typeface="Times New Roman"/>
                <a:cs typeface="Times New Roman"/>
              </a:rPr>
              <a:t>y</a:t>
            </a:r>
            <a:r>
              <a:rPr dirty="0" sz="1000" spc="5">
                <a:latin typeface="Times New Roman"/>
                <a:cs typeface="Times New Roman"/>
              </a:rPr>
              <a:t>p</a:t>
            </a:r>
            <a:r>
              <a:rPr dirty="0" sz="1000" spc="-25">
                <a:latin typeface="Times New Roman"/>
                <a:cs typeface="Times New Roman"/>
              </a:rPr>
              <a:t>e</a:t>
            </a:r>
            <a:r>
              <a:rPr dirty="0" sz="1000" spc="-10">
                <a:latin typeface="Times New Roman"/>
                <a:cs typeface="Times New Roman"/>
              </a:rPr>
              <a:t>s</a:t>
            </a:r>
            <a:r>
              <a:rPr dirty="0" sz="1000">
                <a:latin typeface="Times New Roman"/>
                <a:cs typeface="Times New Roman"/>
              </a:rPr>
              <a:t>,</a:t>
            </a:r>
            <a:r>
              <a:rPr dirty="0" sz="1000" spc="-25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i.</a:t>
            </a:r>
            <a:r>
              <a:rPr dirty="0" sz="1000" spc="-15">
                <a:latin typeface="Times New Roman"/>
                <a:cs typeface="Times New Roman"/>
              </a:rPr>
              <a:t>e</a:t>
            </a:r>
            <a:r>
              <a:rPr dirty="0" sz="1000">
                <a:latin typeface="Times New Roman"/>
                <a:cs typeface="Times New Roman"/>
              </a:rPr>
              <a:t>,</a:t>
            </a:r>
            <a:r>
              <a:rPr dirty="0" sz="1000" spc="-40">
                <a:latin typeface="Times New Roman"/>
                <a:cs typeface="Times New Roman"/>
              </a:rPr>
              <a:t> </a:t>
            </a:r>
            <a:r>
              <a:rPr dirty="0" sz="1000" spc="10">
                <a:latin typeface="Times New Roman"/>
                <a:cs typeface="Times New Roman"/>
              </a:rPr>
              <a:t>m</a:t>
            </a:r>
            <a:r>
              <a:rPr dirty="0" sz="1000" spc="-10">
                <a:latin typeface="Times New Roman"/>
                <a:cs typeface="Times New Roman"/>
              </a:rPr>
              <a:t>u</a:t>
            </a:r>
            <a:r>
              <a:rPr dirty="0" sz="1000" spc="5">
                <a:latin typeface="Times New Roman"/>
                <a:cs typeface="Times New Roman"/>
              </a:rPr>
              <a:t>ltip</a:t>
            </a:r>
            <a:r>
              <a:rPr dirty="0" sz="1000" spc="-35">
                <a:latin typeface="Times New Roman"/>
                <a:cs typeface="Times New Roman"/>
              </a:rPr>
              <a:t>o</a:t>
            </a:r>
            <a:r>
              <a:rPr dirty="0" sz="1000" spc="5">
                <a:latin typeface="Times New Roman"/>
                <a:cs typeface="Times New Roman"/>
              </a:rPr>
              <a:t>la</a:t>
            </a:r>
            <a:r>
              <a:rPr dirty="0" sz="1000">
                <a:latin typeface="Times New Roman"/>
                <a:cs typeface="Times New Roman"/>
              </a:rPr>
              <a:t>r</a:t>
            </a:r>
            <a:r>
              <a:rPr dirty="0" sz="1000" spc="-10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(</a:t>
            </a:r>
            <a:r>
              <a:rPr dirty="0" sz="1000" spc="-35">
                <a:latin typeface="Times New Roman"/>
                <a:cs typeface="Times New Roman"/>
              </a:rPr>
              <a:t>w</a:t>
            </a:r>
            <a:r>
              <a:rPr dirty="0" sz="1000" spc="5">
                <a:latin typeface="Times New Roman"/>
                <a:cs typeface="Times New Roman"/>
              </a:rPr>
              <a:t>it</a:t>
            </a:r>
            <a:r>
              <a:rPr dirty="0" sz="1000">
                <a:latin typeface="Times New Roman"/>
                <a:cs typeface="Times New Roman"/>
              </a:rPr>
              <a:t>h</a:t>
            </a:r>
            <a:r>
              <a:rPr dirty="0" sz="1000" spc="-40">
                <a:latin typeface="Times New Roman"/>
                <a:cs typeface="Times New Roman"/>
              </a:rPr>
              <a:t> </a:t>
            </a:r>
            <a:r>
              <a:rPr dirty="0" sz="1000" spc="-20">
                <a:latin typeface="Times New Roman"/>
                <a:cs typeface="Times New Roman"/>
              </a:rPr>
              <a:t>o</a:t>
            </a:r>
            <a:r>
              <a:rPr dirty="0" sz="1000" spc="20">
                <a:latin typeface="Times New Roman"/>
                <a:cs typeface="Times New Roman"/>
              </a:rPr>
              <a:t>n</a:t>
            </a:r>
            <a:r>
              <a:rPr dirty="0" sz="1000">
                <a:latin typeface="Times New Roman"/>
                <a:cs typeface="Times New Roman"/>
              </a:rPr>
              <a:t>e</a:t>
            </a:r>
            <a:r>
              <a:rPr dirty="0" sz="1000" spc="-40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a</a:t>
            </a:r>
            <a:r>
              <a:rPr dirty="0" sz="1000" spc="-15">
                <a:latin typeface="Times New Roman"/>
                <a:cs typeface="Times New Roman"/>
              </a:rPr>
              <a:t>x</a:t>
            </a:r>
            <a:r>
              <a:rPr dirty="0" sz="1000" spc="-25">
                <a:latin typeface="Times New Roman"/>
                <a:cs typeface="Times New Roman"/>
              </a:rPr>
              <a:t>o</a:t>
            </a:r>
            <a:r>
              <a:rPr dirty="0" sz="1000">
                <a:latin typeface="Times New Roman"/>
                <a:cs typeface="Times New Roman"/>
              </a:rPr>
              <a:t>n  </a:t>
            </a:r>
            <a:r>
              <a:rPr dirty="0" sz="1000" spc="10">
                <a:latin typeface="Times New Roman"/>
                <a:cs typeface="Times New Roman"/>
              </a:rPr>
              <a:t>and </a:t>
            </a:r>
            <a:r>
              <a:rPr dirty="0" sz="1000" spc="-10">
                <a:latin typeface="Times New Roman"/>
                <a:cs typeface="Times New Roman"/>
              </a:rPr>
              <a:t>two or</a:t>
            </a:r>
            <a:r>
              <a:rPr dirty="0" sz="1000" spc="-5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more </a:t>
            </a:r>
            <a:r>
              <a:rPr dirty="0" sz="1000">
                <a:latin typeface="Times New Roman"/>
                <a:cs typeface="Times New Roman"/>
              </a:rPr>
              <a:t>dendrites;</a:t>
            </a:r>
            <a:r>
              <a:rPr dirty="0" sz="1000" spc="5">
                <a:latin typeface="Times New Roman"/>
                <a:cs typeface="Times New Roman"/>
              </a:rPr>
              <a:t> </a:t>
            </a:r>
            <a:r>
              <a:rPr dirty="0" sz="1000" spc="-10">
                <a:latin typeface="Times New Roman"/>
                <a:cs typeface="Times New Roman"/>
              </a:rPr>
              <a:t>found</a:t>
            </a:r>
            <a:r>
              <a:rPr dirty="0" sz="1000" spc="-5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in </a:t>
            </a:r>
            <a:r>
              <a:rPr dirty="0" sz="1000" spc="10">
                <a:latin typeface="Times New Roman"/>
                <a:cs typeface="Times New Roman"/>
              </a:rPr>
              <a:t>the </a:t>
            </a:r>
            <a:r>
              <a:rPr dirty="0" sz="1000" spc="-235">
                <a:latin typeface="Times New Roman"/>
                <a:cs typeface="Times New Roman"/>
              </a:rPr>
              <a:t> </a:t>
            </a:r>
            <a:r>
              <a:rPr dirty="0" sz="1000" spc="-20">
                <a:latin typeface="Times New Roman"/>
                <a:cs typeface="Times New Roman"/>
              </a:rPr>
              <a:t>cerebral</a:t>
            </a:r>
            <a:r>
              <a:rPr dirty="0" sz="1000" spc="-90">
                <a:latin typeface="Times New Roman"/>
                <a:cs typeface="Times New Roman"/>
              </a:rPr>
              <a:t> </a:t>
            </a:r>
            <a:r>
              <a:rPr dirty="0" sz="1000" spc="-20">
                <a:latin typeface="Times New Roman"/>
                <a:cs typeface="Times New Roman"/>
              </a:rPr>
              <a:t>cortex),</a:t>
            </a:r>
            <a:r>
              <a:rPr dirty="0" sz="1000" spc="-65">
                <a:latin typeface="Times New Roman"/>
                <a:cs typeface="Times New Roman"/>
              </a:rPr>
              <a:t> </a:t>
            </a:r>
            <a:r>
              <a:rPr dirty="0" sz="1000" spc="-20">
                <a:latin typeface="Times New Roman"/>
                <a:cs typeface="Times New Roman"/>
              </a:rPr>
              <a:t>bipolar</a:t>
            </a:r>
            <a:r>
              <a:rPr dirty="0" sz="1000" spc="-65">
                <a:latin typeface="Times New Roman"/>
                <a:cs typeface="Times New Roman"/>
              </a:rPr>
              <a:t> </a:t>
            </a:r>
            <a:r>
              <a:rPr dirty="0" sz="1000" spc="-20">
                <a:latin typeface="Times New Roman"/>
                <a:cs typeface="Times New Roman"/>
              </a:rPr>
              <a:t>(with</a:t>
            </a:r>
            <a:r>
              <a:rPr dirty="0" sz="1000" spc="-70">
                <a:latin typeface="Times New Roman"/>
                <a:cs typeface="Times New Roman"/>
              </a:rPr>
              <a:t> </a:t>
            </a:r>
            <a:r>
              <a:rPr dirty="0" sz="1000" spc="-10">
                <a:latin typeface="Times New Roman"/>
                <a:cs typeface="Times New Roman"/>
              </a:rPr>
              <a:t>one</a:t>
            </a:r>
            <a:r>
              <a:rPr dirty="0" sz="1000" spc="-95">
                <a:latin typeface="Times New Roman"/>
                <a:cs typeface="Times New Roman"/>
              </a:rPr>
              <a:t> </a:t>
            </a:r>
            <a:r>
              <a:rPr dirty="0" sz="1000" spc="-15">
                <a:latin typeface="Times New Roman"/>
                <a:cs typeface="Times New Roman"/>
              </a:rPr>
              <a:t>axon</a:t>
            </a:r>
            <a:r>
              <a:rPr dirty="0" sz="1000" spc="-65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and </a:t>
            </a:r>
            <a:r>
              <a:rPr dirty="0" sz="1000" spc="-235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one</a:t>
            </a:r>
            <a:r>
              <a:rPr dirty="0" sz="1000" spc="65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dendrite,</a:t>
            </a:r>
            <a:r>
              <a:rPr dirty="0" sz="1000" spc="114">
                <a:latin typeface="Times New Roman"/>
                <a:cs typeface="Times New Roman"/>
              </a:rPr>
              <a:t> </a:t>
            </a:r>
            <a:r>
              <a:rPr dirty="0" sz="1000" spc="-5">
                <a:latin typeface="Times New Roman"/>
                <a:cs typeface="Times New Roman"/>
              </a:rPr>
              <a:t>found</a:t>
            </a:r>
            <a:r>
              <a:rPr dirty="0" sz="1000" spc="70">
                <a:latin typeface="Times New Roman"/>
                <a:cs typeface="Times New Roman"/>
              </a:rPr>
              <a:t> </a:t>
            </a:r>
            <a:r>
              <a:rPr dirty="0" sz="1000" spc="10">
                <a:latin typeface="Times New Roman"/>
                <a:cs typeface="Times New Roman"/>
              </a:rPr>
              <a:t>in</a:t>
            </a:r>
            <a:r>
              <a:rPr dirty="0" sz="1000" spc="100">
                <a:latin typeface="Times New Roman"/>
                <a:cs typeface="Times New Roman"/>
              </a:rPr>
              <a:t> </a:t>
            </a:r>
            <a:r>
              <a:rPr dirty="0" sz="1000" spc="10">
                <a:latin typeface="Times New Roman"/>
                <a:cs typeface="Times New Roman"/>
              </a:rPr>
              <a:t>the</a:t>
            </a:r>
            <a:r>
              <a:rPr dirty="0" sz="1000" spc="70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retina</a:t>
            </a:r>
            <a:r>
              <a:rPr dirty="0" sz="1000" spc="110">
                <a:latin typeface="Times New Roman"/>
                <a:cs typeface="Times New Roman"/>
              </a:rPr>
              <a:t> </a:t>
            </a:r>
            <a:r>
              <a:rPr dirty="0" sz="1000" spc="-10">
                <a:latin typeface="Times New Roman"/>
                <a:cs typeface="Times New Roman"/>
              </a:rPr>
              <a:t>of</a:t>
            </a:r>
            <a:r>
              <a:rPr dirty="0" sz="1000" spc="45">
                <a:latin typeface="Times New Roman"/>
                <a:cs typeface="Times New Roman"/>
              </a:rPr>
              <a:t> </a:t>
            </a:r>
            <a:r>
              <a:rPr dirty="0" sz="1000" spc="-25">
                <a:latin typeface="Times New Roman"/>
                <a:cs typeface="Times New Roman"/>
              </a:rPr>
              <a:t>eye) </a:t>
            </a:r>
            <a:r>
              <a:rPr dirty="0" sz="1000" spc="-20">
                <a:latin typeface="Times New Roman"/>
                <a:cs typeface="Times New Roman"/>
              </a:rPr>
              <a:t> </a:t>
            </a:r>
            <a:r>
              <a:rPr dirty="0" sz="1000" spc="-25">
                <a:latin typeface="Times New Roman"/>
                <a:cs typeface="Times New Roman"/>
              </a:rPr>
              <a:t>a</a:t>
            </a:r>
            <a:r>
              <a:rPr dirty="0" sz="1000" spc="30">
                <a:latin typeface="Times New Roman"/>
                <a:cs typeface="Times New Roman"/>
              </a:rPr>
              <a:t>n</a:t>
            </a:r>
            <a:r>
              <a:rPr dirty="0" sz="1000">
                <a:latin typeface="Times New Roman"/>
                <a:cs typeface="Times New Roman"/>
              </a:rPr>
              <a:t>d</a:t>
            </a:r>
            <a:r>
              <a:rPr dirty="0" sz="1000" spc="-90">
                <a:latin typeface="Times New Roman"/>
                <a:cs typeface="Times New Roman"/>
              </a:rPr>
              <a:t> </a:t>
            </a:r>
            <a:r>
              <a:rPr dirty="0" sz="1000" spc="-25">
                <a:latin typeface="Times New Roman"/>
                <a:cs typeface="Times New Roman"/>
              </a:rPr>
              <a:t>u</a:t>
            </a:r>
            <a:r>
              <a:rPr dirty="0" sz="1000">
                <a:latin typeface="Times New Roman"/>
                <a:cs typeface="Times New Roman"/>
              </a:rPr>
              <a:t>n</a:t>
            </a:r>
            <a:r>
              <a:rPr dirty="0" sz="1000" spc="5">
                <a:latin typeface="Times New Roman"/>
                <a:cs typeface="Times New Roman"/>
              </a:rPr>
              <a:t>i</a:t>
            </a:r>
            <a:r>
              <a:rPr dirty="0" sz="1000" spc="-25">
                <a:latin typeface="Times New Roman"/>
                <a:cs typeface="Times New Roman"/>
              </a:rPr>
              <a:t>pol</a:t>
            </a:r>
            <a:r>
              <a:rPr dirty="0" sz="1000" spc="-10">
                <a:latin typeface="Times New Roman"/>
                <a:cs typeface="Times New Roman"/>
              </a:rPr>
              <a:t>a</a:t>
            </a:r>
            <a:r>
              <a:rPr dirty="0" sz="1000">
                <a:latin typeface="Times New Roman"/>
                <a:cs typeface="Times New Roman"/>
              </a:rPr>
              <a:t>r</a:t>
            </a:r>
            <a:r>
              <a:rPr dirty="0" sz="1000" spc="-35">
                <a:latin typeface="Times New Roman"/>
                <a:cs typeface="Times New Roman"/>
              </a:rPr>
              <a:t> </a:t>
            </a:r>
            <a:r>
              <a:rPr dirty="0" sz="1000" spc="-5">
                <a:latin typeface="Times New Roman"/>
                <a:cs typeface="Times New Roman"/>
              </a:rPr>
              <a:t>(</a:t>
            </a:r>
            <a:r>
              <a:rPr dirty="0" sz="1000" spc="-40">
                <a:latin typeface="Times New Roman"/>
                <a:cs typeface="Times New Roman"/>
              </a:rPr>
              <a:t>ce</a:t>
            </a:r>
            <a:r>
              <a:rPr dirty="0" sz="1000" spc="5">
                <a:latin typeface="Times New Roman"/>
                <a:cs typeface="Times New Roman"/>
              </a:rPr>
              <a:t>l</a:t>
            </a:r>
            <a:r>
              <a:rPr dirty="0" sz="1000">
                <a:latin typeface="Times New Roman"/>
                <a:cs typeface="Times New Roman"/>
              </a:rPr>
              <a:t>l</a:t>
            </a:r>
            <a:r>
              <a:rPr dirty="0" sz="1000" spc="-90">
                <a:latin typeface="Times New Roman"/>
                <a:cs typeface="Times New Roman"/>
              </a:rPr>
              <a:t> </a:t>
            </a:r>
            <a:r>
              <a:rPr dirty="0" sz="1000" spc="-25">
                <a:latin typeface="Times New Roman"/>
                <a:cs typeface="Times New Roman"/>
              </a:rPr>
              <a:t>b</a:t>
            </a:r>
            <a:r>
              <a:rPr dirty="0" sz="1000" spc="-65">
                <a:latin typeface="Times New Roman"/>
                <a:cs typeface="Times New Roman"/>
              </a:rPr>
              <a:t>o</a:t>
            </a:r>
            <a:r>
              <a:rPr dirty="0" sz="1000" spc="-5">
                <a:latin typeface="Times New Roman"/>
                <a:cs typeface="Times New Roman"/>
              </a:rPr>
              <a:t>d</a:t>
            </a:r>
            <a:r>
              <a:rPr dirty="0" sz="1000">
                <a:latin typeface="Times New Roman"/>
                <a:cs typeface="Times New Roman"/>
              </a:rPr>
              <a:t>y</a:t>
            </a:r>
            <a:r>
              <a:rPr dirty="0" sz="1000" spc="-130">
                <a:latin typeface="Times New Roman"/>
                <a:cs typeface="Times New Roman"/>
              </a:rPr>
              <a:t> </a:t>
            </a:r>
            <a:r>
              <a:rPr dirty="0" sz="1000" spc="-55">
                <a:latin typeface="Times New Roman"/>
                <a:cs typeface="Times New Roman"/>
              </a:rPr>
              <a:t>w</a:t>
            </a:r>
            <a:r>
              <a:rPr dirty="0" sz="1000" spc="5">
                <a:latin typeface="Times New Roman"/>
                <a:cs typeface="Times New Roman"/>
              </a:rPr>
              <a:t>i</a:t>
            </a:r>
            <a:r>
              <a:rPr dirty="0" sz="1000" spc="-25">
                <a:latin typeface="Times New Roman"/>
                <a:cs typeface="Times New Roman"/>
              </a:rPr>
              <a:t>t</a:t>
            </a:r>
            <a:r>
              <a:rPr dirty="0" sz="1000">
                <a:latin typeface="Times New Roman"/>
                <a:cs typeface="Times New Roman"/>
              </a:rPr>
              <a:t>h</a:t>
            </a:r>
            <a:r>
              <a:rPr dirty="0" sz="1000" spc="-55">
                <a:latin typeface="Times New Roman"/>
                <a:cs typeface="Times New Roman"/>
              </a:rPr>
              <a:t> </a:t>
            </a:r>
            <a:r>
              <a:rPr dirty="0" sz="1000" spc="-50">
                <a:latin typeface="Times New Roman"/>
                <a:cs typeface="Times New Roman"/>
              </a:rPr>
              <a:t>o</a:t>
            </a:r>
            <a:r>
              <a:rPr dirty="0" sz="1000" spc="20">
                <a:latin typeface="Times New Roman"/>
                <a:cs typeface="Times New Roman"/>
              </a:rPr>
              <a:t>n</a:t>
            </a:r>
            <a:r>
              <a:rPr dirty="0" sz="1000">
                <a:latin typeface="Times New Roman"/>
                <a:cs typeface="Times New Roman"/>
              </a:rPr>
              <a:t>e</a:t>
            </a:r>
            <a:r>
              <a:rPr dirty="0" sz="1000" spc="-90">
                <a:latin typeface="Times New Roman"/>
                <a:cs typeface="Times New Roman"/>
              </a:rPr>
              <a:t> </a:t>
            </a:r>
            <a:r>
              <a:rPr dirty="0" sz="1000" spc="-5">
                <a:latin typeface="Times New Roman"/>
                <a:cs typeface="Times New Roman"/>
              </a:rPr>
              <a:t>a</a:t>
            </a:r>
            <a:r>
              <a:rPr dirty="0" sz="1000" spc="-25">
                <a:latin typeface="Times New Roman"/>
                <a:cs typeface="Times New Roman"/>
              </a:rPr>
              <a:t>xo</a:t>
            </a:r>
            <a:r>
              <a:rPr dirty="0" sz="1000">
                <a:latin typeface="Times New Roman"/>
                <a:cs typeface="Times New Roman"/>
              </a:rPr>
              <a:t>n</a:t>
            </a:r>
            <a:r>
              <a:rPr dirty="0" sz="1000" spc="-90">
                <a:latin typeface="Times New Roman"/>
                <a:cs typeface="Times New Roman"/>
              </a:rPr>
              <a:t> </a:t>
            </a:r>
            <a:r>
              <a:rPr dirty="0" sz="1000" spc="-25">
                <a:latin typeface="Times New Roman"/>
                <a:cs typeface="Times New Roman"/>
              </a:rPr>
              <a:t>o</a:t>
            </a:r>
            <a:r>
              <a:rPr dirty="0" sz="1000">
                <a:latin typeface="Times New Roman"/>
                <a:cs typeface="Times New Roman"/>
              </a:rPr>
              <a:t>n</a:t>
            </a:r>
            <a:r>
              <a:rPr dirty="0" sz="1000" spc="5">
                <a:latin typeface="Times New Roman"/>
                <a:cs typeface="Times New Roman"/>
              </a:rPr>
              <a:t>l</a:t>
            </a:r>
            <a:r>
              <a:rPr dirty="0" sz="1000" spc="-75">
                <a:latin typeface="Times New Roman"/>
                <a:cs typeface="Times New Roman"/>
              </a:rPr>
              <a:t>y</a:t>
            </a:r>
            <a:r>
              <a:rPr dirty="0" sz="1000">
                <a:latin typeface="Times New Roman"/>
                <a:cs typeface="Times New Roman"/>
              </a:rPr>
              <a:t>;  </a:t>
            </a:r>
            <a:r>
              <a:rPr dirty="0" sz="1000" spc="-25">
                <a:latin typeface="Times New Roman"/>
                <a:cs typeface="Times New Roman"/>
              </a:rPr>
              <a:t>fo</a:t>
            </a:r>
            <a:r>
              <a:rPr dirty="0" sz="1000" spc="5">
                <a:latin typeface="Times New Roman"/>
                <a:cs typeface="Times New Roman"/>
              </a:rPr>
              <a:t>un</a:t>
            </a:r>
            <a:r>
              <a:rPr dirty="0" sz="1000">
                <a:latin typeface="Times New Roman"/>
                <a:cs typeface="Times New Roman"/>
              </a:rPr>
              <a:t>d</a:t>
            </a:r>
            <a:r>
              <a:rPr dirty="0" sz="1000" spc="-5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u</a:t>
            </a:r>
            <a:r>
              <a:rPr dirty="0" sz="1000" spc="-20">
                <a:latin typeface="Times New Roman"/>
                <a:cs typeface="Times New Roman"/>
              </a:rPr>
              <a:t>s</a:t>
            </a:r>
            <a:r>
              <a:rPr dirty="0" sz="1000" spc="5">
                <a:latin typeface="Times New Roman"/>
                <a:cs typeface="Times New Roman"/>
              </a:rPr>
              <a:t>uall</a:t>
            </a:r>
            <a:r>
              <a:rPr dirty="0" sz="1000">
                <a:latin typeface="Times New Roman"/>
                <a:cs typeface="Times New Roman"/>
              </a:rPr>
              <a:t>y</a:t>
            </a:r>
            <a:r>
              <a:rPr dirty="0" sz="1000" spc="-70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i</a:t>
            </a:r>
            <a:r>
              <a:rPr dirty="0" sz="1000">
                <a:latin typeface="Times New Roman"/>
                <a:cs typeface="Times New Roman"/>
              </a:rPr>
              <a:t>n</a:t>
            </a:r>
            <a:r>
              <a:rPr dirty="0" sz="1000" spc="10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t</a:t>
            </a:r>
            <a:r>
              <a:rPr dirty="0" sz="1000" spc="20">
                <a:latin typeface="Times New Roman"/>
                <a:cs typeface="Times New Roman"/>
              </a:rPr>
              <a:t>h</a:t>
            </a:r>
            <a:r>
              <a:rPr dirty="0" sz="1000">
                <a:latin typeface="Times New Roman"/>
                <a:cs typeface="Times New Roman"/>
              </a:rPr>
              <a:t>e</a:t>
            </a:r>
            <a:r>
              <a:rPr dirty="0" sz="1000" spc="-30">
                <a:latin typeface="Times New Roman"/>
                <a:cs typeface="Times New Roman"/>
              </a:rPr>
              <a:t> </a:t>
            </a:r>
            <a:r>
              <a:rPr dirty="0" sz="1000" spc="-20">
                <a:latin typeface="Times New Roman"/>
                <a:cs typeface="Times New Roman"/>
              </a:rPr>
              <a:t>e</a:t>
            </a:r>
            <a:r>
              <a:rPr dirty="0" sz="1000" spc="10">
                <a:latin typeface="Times New Roman"/>
                <a:cs typeface="Times New Roman"/>
              </a:rPr>
              <a:t>m</a:t>
            </a:r>
            <a:r>
              <a:rPr dirty="0" sz="1000" spc="-25">
                <a:latin typeface="Times New Roman"/>
                <a:cs typeface="Times New Roman"/>
              </a:rPr>
              <a:t>b</a:t>
            </a:r>
            <a:r>
              <a:rPr dirty="0" sz="1000" spc="20">
                <a:latin typeface="Times New Roman"/>
                <a:cs typeface="Times New Roman"/>
              </a:rPr>
              <a:t>r</a:t>
            </a:r>
            <a:r>
              <a:rPr dirty="0" sz="1000" spc="-50">
                <a:latin typeface="Times New Roman"/>
                <a:cs typeface="Times New Roman"/>
              </a:rPr>
              <a:t>y</a:t>
            </a:r>
            <a:r>
              <a:rPr dirty="0" sz="1000" spc="-25">
                <a:latin typeface="Times New Roman"/>
                <a:cs typeface="Times New Roman"/>
              </a:rPr>
              <a:t>o</a:t>
            </a:r>
            <a:r>
              <a:rPr dirty="0" sz="1000" spc="20">
                <a:latin typeface="Times New Roman"/>
                <a:cs typeface="Times New Roman"/>
              </a:rPr>
              <a:t>n</a:t>
            </a:r>
            <a:r>
              <a:rPr dirty="0" sz="1000" spc="5">
                <a:latin typeface="Times New Roman"/>
                <a:cs typeface="Times New Roman"/>
              </a:rPr>
              <a:t>i</a:t>
            </a:r>
            <a:r>
              <a:rPr dirty="0" sz="1000">
                <a:latin typeface="Times New Roman"/>
                <a:cs typeface="Times New Roman"/>
              </a:rPr>
              <a:t>c</a:t>
            </a:r>
            <a:r>
              <a:rPr dirty="0" sz="1000" spc="-25">
                <a:latin typeface="Times New Roman"/>
                <a:cs typeface="Times New Roman"/>
              </a:rPr>
              <a:t> </a:t>
            </a:r>
            <a:r>
              <a:rPr dirty="0" sz="1000" spc="-10">
                <a:latin typeface="Times New Roman"/>
                <a:cs typeface="Times New Roman"/>
              </a:rPr>
              <a:t>s</a:t>
            </a:r>
            <a:r>
              <a:rPr dirty="0" sz="1000" spc="5">
                <a:latin typeface="Times New Roman"/>
                <a:cs typeface="Times New Roman"/>
              </a:rPr>
              <a:t>tag</a:t>
            </a:r>
            <a:r>
              <a:rPr dirty="0" sz="1000" spc="-25">
                <a:latin typeface="Times New Roman"/>
                <a:cs typeface="Times New Roman"/>
              </a:rPr>
              <a:t>e</a:t>
            </a:r>
            <a:r>
              <a:rPr dirty="0" sz="1000" spc="5">
                <a:latin typeface="Times New Roman"/>
                <a:cs typeface="Times New Roman"/>
              </a:rPr>
              <a:t>).  </a:t>
            </a:r>
            <a:r>
              <a:rPr dirty="0" sz="1000" spc="10">
                <a:latin typeface="Times New Roman"/>
                <a:cs typeface="Times New Roman"/>
              </a:rPr>
              <a:t>Myelinated</a:t>
            </a:r>
            <a:r>
              <a:rPr dirty="0" sz="1000" spc="15">
                <a:latin typeface="Times New Roman"/>
                <a:cs typeface="Times New Roman"/>
              </a:rPr>
              <a:t> nerve </a:t>
            </a:r>
            <a:r>
              <a:rPr dirty="0" sz="1000" spc="5">
                <a:latin typeface="Times New Roman"/>
                <a:cs typeface="Times New Roman"/>
              </a:rPr>
              <a:t>fibres</a:t>
            </a:r>
            <a:r>
              <a:rPr dirty="0" sz="1000" spc="10">
                <a:latin typeface="Times New Roman"/>
                <a:cs typeface="Times New Roman"/>
              </a:rPr>
              <a:t> </a:t>
            </a:r>
            <a:r>
              <a:rPr dirty="0" sz="1000" spc="25">
                <a:latin typeface="Times New Roman"/>
                <a:cs typeface="Times New Roman"/>
              </a:rPr>
              <a:t>are </a:t>
            </a:r>
            <a:r>
              <a:rPr dirty="0" sz="1000" spc="15">
                <a:latin typeface="Times New Roman"/>
                <a:cs typeface="Times New Roman"/>
              </a:rPr>
              <a:t>present</a:t>
            </a:r>
            <a:r>
              <a:rPr dirty="0" sz="1000" spc="20">
                <a:latin typeface="Times New Roman"/>
                <a:cs typeface="Times New Roman"/>
              </a:rPr>
              <a:t> </a:t>
            </a:r>
            <a:r>
              <a:rPr dirty="0" sz="1000" spc="15">
                <a:latin typeface="Times New Roman"/>
                <a:cs typeface="Times New Roman"/>
              </a:rPr>
              <a:t>in </a:t>
            </a:r>
            <a:r>
              <a:rPr dirty="0" sz="1000" spc="-235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spinal</a:t>
            </a:r>
            <a:r>
              <a:rPr dirty="0" sz="1000" spc="5">
                <a:latin typeface="Times New Roman"/>
                <a:cs typeface="Times New Roman"/>
              </a:rPr>
              <a:t> </a:t>
            </a:r>
            <a:r>
              <a:rPr dirty="0" sz="1000" spc="15">
                <a:latin typeface="Times New Roman"/>
                <a:cs typeface="Times New Roman"/>
              </a:rPr>
              <a:t>and </a:t>
            </a:r>
            <a:r>
              <a:rPr dirty="0" sz="1000" spc="5">
                <a:latin typeface="Times New Roman"/>
                <a:cs typeface="Times New Roman"/>
              </a:rPr>
              <a:t>cranial </a:t>
            </a:r>
            <a:r>
              <a:rPr dirty="0" sz="1000" spc="-5">
                <a:latin typeface="Times New Roman"/>
                <a:cs typeface="Times New Roman"/>
              </a:rPr>
              <a:t>nerves.</a:t>
            </a:r>
            <a:r>
              <a:rPr dirty="0" sz="1000">
                <a:latin typeface="Times New Roman"/>
                <a:cs typeface="Times New Roman"/>
              </a:rPr>
              <a:t> </a:t>
            </a:r>
            <a:r>
              <a:rPr dirty="0" sz="1000" spc="-5">
                <a:latin typeface="Times New Roman"/>
                <a:cs typeface="Times New Roman"/>
              </a:rPr>
              <a:t>Unmyelinated </a:t>
            </a:r>
            <a:r>
              <a:rPr dirty="0" sz="1000" spc="-235">
                <a:latin typeface="Times New Roman"/>
                <a:cs typeface="Times New Roman"/>
              </a:rPr>
              <a:t> </a:t>
            </a:r>
            <a:r>
              <a:rPr dirty="0" sz="1000" spc="20">
                <a:latin typeface="Times New Roman"/>
                <a:cs typeface="Times New Roman"/>
              </a:rPr>
              <a:t>n</a:t>
            </a:r>
            <a:r>
              <a:rPr dirty="0" sz="1000" spc="-20">
                <a:latin typeface="Times New Roman"/>
                <a:cs typeface="Times New Roman"/>
              </a:rPr>
              <a:t>e</a:t>
            </a:r>
            <a:r>
              <a:rPr dirty="0" sz="1000" spc="20">
                <a:latin typeface="Times New Roman"/>
                <a:cs typeface="Times New Roman"/>
              </a:rPr>
              <a:t>r</a:t>
            </a:r>
            <a:r>
              <a:rPr dirty="0" sz="1000" spc="-20">
                <a:latin typeface="Times New Roman"/>
                <a:cs typeface="Times New Roman"/>
              </a:rPr>
              <a:t>v</a:t>
            </a:r>
            <a:r>
              <a:rPr dirty="0" sz="1000">
                <a:latin typeface="Times New Roman"/>
                <a:cs typeface="Times New Roman"/>
              </a:rPr>
              <a:t>e</a:t>
            </a:r>
            <a:r>
              <a:rPr dirty="0" sz="1000" spc="-10">
                <a:latin typeface="Times New Roman"/>
                <a:cs typeface="Times New Roman"/>
              </a:rPr>
              <a:t> </a:t>
            </a:r>
            <a:r>
              <a:rPr dirty="0" sz="1000" spc="-20">
                <a:latin typeface="Times New Roman"/>
                <a:cs typeface="Times New Roman"/>
              </a:rPr>
              <a:t>fib</a:t>
            </a:r>
            <a:r>
              <a:rPr dirty="0" sz="1000" spc="25">
                <a:latin typeface="Times New Roman"/>
                <a:cs typeface="Times New Roman"/>
              </a:rPr>
              <a:t>r</a:t>
            </a:r>
            <a:r>
              <a:rPr dirty="0" sz="1000">
                <a:latin typeface="Times New Roman"/>
                <a:cs typeface="Times New Roman"/>
              </a:rPr>
              <a:t>e</a:t>
            </a:r>
            <a:r>
              <a:rPr dirty="0" sz="1000" spc="-5">
                <a:latin typeface="Times New Roman"/>
                <a:cs typeface="Times New Roman"/>
              </a:rPr>
              <a:t> </a:t>
            </a:r>
            <a:r>
              <a:rPr dirty="0" sz="1000" spc="10">
                <a:latin typeface="Times New Roman"/>
                <a:cs typeface="Times New Roman"/>
              </a:rPr>
              <a:t>i</a:t>
            </a:r>
            <a:r>
              <a:rPr dirty="0" sz="1000">
                <a:latin typeface="Times New Roman"/>
                <a:cs typeface="Times New Roman"/>
              </a:rPr>
              <a:t>s</a:t>
            </a:r>
            <a:r>
              <a:rPr dirty="0" sz="1000" spc="-10">
                <a:latin typeface="Times New Roman"/>
                <a:cs typeface="Times New Roman"/>
              </a:rPr>
              <a:t> </a:t>
            </a:r>
            <a:r>
              <a:rPr dirty="0" sz="1000" spc="-20">
                <a:latin typeface="Times New Roman"/>
                <a:cs typeface="Times New Roman"/>
              </a:rPr>
              <a:t>e</a:t>
            </a:r>
            <a:r>
              <a:rPr dirty="0" sz="1000" spc="30">
                <a:latin typeface="Times New Roman"/>
                <a:cs typeface="Times New Roman"/>
              </a:rPr>
              <a:t>n</a:t>
            </a:r>
            <a:r>
              <a:rPr dirty="0" sz="1000" spc="-20">
                <a:latin typeface="Times New Roman"/>
                <a:cs typeface="Times New Roman"/>
              </a:rPr>
              <a:t>c</a:t>
            </a:r>
            <a:r>
              <a:rPr dirty="0" sz="1000" spc="5">
                <a:latin typeface="Times New Roman"/>
                <a:cs typeface="Times New Roman"/>
              </a:rPr>
              <a:t>l</a:t>
            </a:r>
            <a:r>
              <a:rPr dirty="0" sz="1000" spc="-20">
                <a:latin typeface="Times New Roman"/>
                <a:cs typeface="Times New Roman"/>
              </a:rPr>
              <a:t>ose</a:t>
            </a:r>
            <a:r>
              <a:rPr dirty="0" sz="1000">
                <a:latin typeface="Times New Roman"/>
                <a:cs typeface="Times New Roman"/>
              </a:rPr>
              <a:t>d</a:t>
            </a:r>
            <a:r>
              <a:rPr dirty="0" sz="1000" spc="-10">
                <a:latin typeface="Times New Roman"/>
                <a:cs typeface="Times New Roman"/>
              </a:rPr>
              <a:t> </a:t>
            </a:r>
            <a:r>
              <a:rPr dirty="0" sz="1000" spc="-20">
                <a:latin typeface="Times New Roman"/>
                <a:cs typeface="Times New Roman"/>
              </a:rPr>
              <a:t>b</a:t>
            </a:r>
            <a:r>
              <a:rPr dirty="0" sz="1000">
                <a:latin typeface="Times New Roman"/>
                <a:cs typeface="Times New Roman"/>
              </a:rPr>
              <a:t>y</a:t>
            </a:r>
            <a:r>
              <a:rPr dirty="0" sz="1000" spc="-50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a</a:t>
            </a:r>
            <a:r>
              <a:rPr dirty="0" sz="1000" spc="20">
                <a:latin typeface="Times New Roman"/>
                <a:cs typeface="Times New Roman"/>
              </a:rPr>
              <a:t> </a:t>
            </a:r>
            <a:r>
              <a:rPr dirty="0" sz="1000" spc="-20">
                <a:latin typeface="Times New Roman"/>
                <a:cs typeface="Times New Roman"/>
              </a:rPr>
              <a:t>Sc</a:t>
            </a:r>
            <a:r>
              <a:rPr dirty="0" sz="1000" spc="25">
                <a:latin typeface="Times New Roman"/>
                <a:cs typeface="Times New Roman"/>
              </a:rPr>
              <a:t>h</a:t>
            </a:r>
            <a:r>
              <a:rPr dirty="0" sz="1000" spc="-30">
                <a:latin typeface="Times New Roman"/>
                <a:cs typeface="Times New Roman"/>
              </a:rPr>
              <a:t>w</a:t>
            </a:r>
            <a:r>
              <a:rPr dirty="0" sz="1000" spc="5">
                <a:latin typeface="Times New Roman"/>
                <a:cs typeface="Times New Roman"/>
              </a:rPr>
              <a:t>a</a:t>
            </a:r>
            <a:r>
              <a:rPr dirty="0" sz="1000" spc="20">
                <a:latin typeface="Times New Roman"/>
                <a:cs typeface="Times New Roman"/>
              </a:rPr>
              <a:t>n</a:t>
            </a:r>
            <a:r>
              <a:rPr dirty="0" sz="1000">
                <a:latin typeface="Times New Roman"/>
                <a:cs typeface="Times New Roman"/>
              </a:rPr>
              <a:t>n</a:t>
            </a:r>
            <a:r>
              <a:rPr dirty="0" sz="1000" spc="35">
                <a:latin typeface="Times New Roman"/>
                <a:cs typeface="Times New Roman"/>
              </a:rPr>
              <a:t> </a:t>
            </a:r>
            <a:r>
              <a:rPr dirty="0" sz="1000" spc="-20">
                <a:latin typeface="Times New Roman"/>
                <a:cs typeface="Times New Roman"/>
              </a:rPr>
              <a:t>ce</a:t>
            </a:r>
            <a:r>
              <a:rPr dirty="0" sz="1000" spc="5">
                <a:latin typeface="Times New Roman"/>
                <a:cs typeface="Times New Roman"/>
              </a:rPr>
              <a:t>l</a:t>
            </a:r>
            <a:r>
              <a:rPr dirty="0" sz="1000">
                <a:latin typeface="Times New Roman"/>
                <a:cs typeface="Times New Roman"/>
              </a:rPr>
              <a:t>l  </a:t>
            </a:r>
            <a:r>
              <a:rPr dirty="0" sz="1000" spc="5">
                <a:latin typeface="Times New Roman"/>
                <a:cs typeface="Times New Roman"/>
              </a:rPr>
              <a:t>t</a:t>
            </a:r>
            <a:r>
              <a:rPr dirty="0" sz="1000" spc="20">
                <a:latin typeface="Times New Roman"/>
                <a:cs typeface="Times New Roman"/>
              </a:rPr>
              <a:t>h</a:t>
            </a:r>
            <a:r>
              <a:rPr dirty="0" sz="1000" spc="5">
                <a:latin typeface="Times New Roman"/>
                <a:cs typeface="Times New Roman"/>
              </a:rPr>
              <a:t>a</a:t>
            </a:r>
            <a:r>
              <a:rPr dirty="0" sz="1000">
                <a:latin typeface="Times New Roman"/>
                <a:cs typeface="Times New Roman"/>
              </a:rPr>
              <a:t>t</a:t>
            </a:r>
            <a:r>
              <a:rPr dirty="0" sz="1000" spc="-50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d</a:t>
            </a:r>
            <a:r>
              <a:rPr dirty="0" sz="1000" spc="-35">
                <a:latin typeface="Times New Roman"/>
                <a:cs typeface="Times New Roman"/>
              </a:rPr>
              <a:t>o</a:t>
            </a:r>
            <a:r>
              <a:rPr dirty="0" sz="1000" spc="-20">
                <a:latin typeface="Times New Roman"/>
                <a:cs typeface="Times New Roman"/>
              </a:rPr>
              <a:t>e</a:t>
            </a:r>
            <a:r>
              <a:rPr dirty="0" sz="1000">
                <a:latin typeface="Times New Roman"/>
                <a:cs typeface="Times New Roman"/>
              </a:rPr>
              <a:t>s</a:t>
            </a:r>
            <a:r>
              <a:rPr dirty="0" sz="1000" spc="-70">
                <a:latin typeface="Times New Roman"/>
                <a:cs typeface="Times New Roman"/>
              </a:rPr>
              <a:t> </a:t>
            </a:r>
            <a:r>
              <a:rPr dirty="0" sz="1000" spc="20">
                <a:latin typeface="Times New Roman"/>
                <a:cs typeface="Times New Roman"/>
              </a:rPr>
              <a:t>n</a:t>
            </a:r>
            <a:r>
              <a:rPr dirty="0" sz="1000" spc="-25">
                <a:latin typeface="Times New Roman"/>
                <a:cs typeface="Times New Roman"/>
              </a:rPr>
              <a:t>o</a:t>
            </a:r>
            <a:r>
              <a:rPr dirty="0" sz="1000">
                <a:latin typeface="Times New Roman"/>
                <a:cs typeface="Times New Roman"/>
              </a:rPr>
              <a:t>t</a:t>
            </a:r>
            <a:r>
              <a:rPr dirty="0" sz="1000" spc="-50">
                <a:latin typeface="Times New Roman"/>
                <a:cs typeface="Times New Roman"/>
              </a:rPr>
              <a:t> </a:t>
            </a:r>
            <a:r>
              <a:rPr dirty="0" sz="1000" spc="-30">
                <a:latin typeface="Times New Roman"/>
                <a:cs typeface="Times New Roman"/>
              </a:rPr>
              <a:t>f</a:t>
            </a:r>
            <a:r>
              <a:rPr dirty="0" sz="1000" spc="-25">
                <a:latin typeface="Times New Roman"/>
                <a:cs typeface="Times New Roman"/>
              </a:rPr>
              <a:t>o</a:t>
            </a:r>
            <a:r>
              <a:rPr dirty="0" sz="1000" spc="20">
                <a:latin typeface="Times New Roman"/>
                <a:cs typeface="Times New Roman"/>
              </a:rPr>
              <a:t>r</a:t>
            </a:r>
            <a:r>
              <a:rPr dirty="0" sz="1000" spc="5">
                <a:latin typeface="Times New Roman"/>
                <a:cs typeface="Times New Roman"/>
              </a:rPr>
              <a:t>m</a:t>
            </a:r>
            <a:r>
              <a:rPr dirty="0" sz="1000" spc="-50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a</a:t>
            </a:r>
            <a:r>
              <a:rPr dirty="0" sz="1000" spc="-50">
                <a:latin typeface="Times New Roman"/>
                <a:cs typeface="Times New Roman"/>
              </a:rPr>
              <a:t> </a:t>
            </a:r>
            <a:r>
              <a:rPr dirty="0" sz="1000" spc="10">
                <a:latin typeface="Times New Roman"/>
                <a:cs typeface="Times New Roman"/>
              </a:rPr>
              <a:t>m</a:t>
            </a:r>
            <a:r>
              <a:rPr dirty="0" sz="1000" spc="-55">
                <a:latin typeface="Times New Roman"/>
                <a:cs typeface="Times New Roman"/>
              </a:rPr>
              <a:t>y</a:t>
            </a:r>
            <a:r>
              <a:rPr dirty="0" sz="1000" spc="-20">
                <a:latin typeface="Times New Roman"/>
                <a:cs typeface="Times New Roman"/>
              </a:rPr>
              <a:t>e</a:t>
            </a:r>
            <a:r>
              <a:rPr dirty="0" sz="1000" spc="5">
                <a:latin typeface="Times New Roman"/>
                <a:cs typeface="Times New Roman"/>
              </a:rPr>
              <a:t>li</a:t>
            </a:r>
            <a:r>
              <a:rPr dirty="0" sz="1000">
                <a:latin typeface="Times New Roman"/>
                <a:cs typeface="Times New Roman"/>
              </a:rPr>
              <a:t>n</a:t>
            </a:r>
            <a:r>
              <a:rPr dirty="0" sz="1000" spc="-15">
                <a:latin typeface="Times New Roman"/>
                <a:cs typeface="Times New Roman"/>
              </a:rPr>
              <a:t> </a:t>
            </a:r>
            <a:r>
              <a:rPr dirty="0" sz="1000" spc="-10">
                <a:latin typeface="Times New Roman"/>
                <a:cs typeface="Times New Roman"/>
              </a:rPr>
              <a:t>s</a:t>
            </a:r>
            <a:r>
              <a:rPr dirty="0" sz="1000" spc="5">
                <a:latin typeface="Times New Roman"/>
                <a:cs typeface="Times New Roman"/>
              </a:rPr>
              <a:t>h</a:t>
            </a:r>
            <a:r>
              <a:rPr dirty="0" sz="1000" spc="-25">
                <a:latin typeface="Times New Roman"/>
                <a:cs typeface="Times New Roman"/>
              </a:rPr>
              <a:t>e</a:t>
            </a:r>
            <a:r>
              <a:rPr dirty="0" sz="1000" spc="5">
                <a:latin typeface="Times New Roman"/>
                <a:cs typeface="Times New Roman"/>
              </a:rPr>
              <a:t>at</a:t>
            </a:r>
            <a:r>
              <a:rPr dirty="0" sz="1000">
                <a:latin typeface="Times New Roman"/>
                <a:cs typeface="Times New Roman"/>
              </a:rPr>
              <a:t>h</a:t>
            </a:r>
            <a:r>
              <a:rPr dirty="0" sz="1000" spc="-50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a</a:t>
            </a:r>
            <a:r>
              <a:rPr dirty="0" sz="1000" spc="35">
                <a:latin typeface="Times New Roman"/>
                <a:cs typeface="Times New Roman"/>
              </a:rPr>
              <a:t>r</a:t>
            </a:r>
            <a:r>
              <a:rPr dirty="0" sz="1000" spc="-25">
                <a:latin typeface="Times New Roman"/>
                <a:cs typeface="Times New Roman"/>
              </a:rPr>
              <a:t>o</a:t>
            </a:r>
            <a:r>
              <a:rPr dirty="0" sz="1000" spc="5">
                <a:latin typeface="Times New Roman"/>
                <a:cs typeface="Times New Roman"/>
              </a:rPr>
              <a:t>und  </a:t>
            </a:r>
            <a:r>
              <a:rPr dirty="0" sz="1000" spc="35">
                <a:latin typeface="Times New Roman"/>
                <a:cs typeface="Times New Roman"/>
              </a:rPr>
              <a:t>the </a:t>
            </a:r>
            <a:r>
              <a:rPr dirty="0" sz="1000" spc="30">
                <a:latin typeface="Times New Roman"/>
                <a:cs typeface="Times New Roman"/>
              </a:rPr>
              <a:t>axon,</a:t>
            </a:r>
            <a:r>
              <a:rPr dirty="0" sz="1000" spc="35">
                <a:latin typeface="Times New Roman"/>
                <a:cs typeface="Times New Roman"/>
              </a:rPr>
              <a:t> </a:t>
            </a:r>
            <a:r>
              <a:rPr dirty="0" sz="1000" spc="45">
                <a:latin typeface="Times New Roman"/>
                <a:cs typeface="Times New Roman"/>
              </a:rPr>
              <a:t>and</a:t>
            </a:r>
            <a:r>
              <a:rPr dirty="0" sz="1000" spc="50">
                <a:latin typeface="Times New Roman"/>
                <a:cs typeface="Times New Roman"/>
              </a:rPr>
              <a:t> </a:t>
            </a:r>
            <a:r>
              <a:rPr dirty="0" sz="1000" spc="15">
                <a:latin typeface="Times New Roman"/>
                <a:cs typeface="Times New Roman"/>
              </a:rPr>
              <a:t>is</a:t>
            </a:r>
            <a:r>
              <a:rPr dirty="0" sz="1000" spc="20">
                <a:latin typeface="Times New Roman"/>
                <a:cs typeface="Times New Roman"/>
              </a:rPr>
              <a:t> </a:t>
            </a:r>
            <a:r>
              <a:rPr dirty="0" sz="1000" spc="30">
                <a:latin typeface="Times New Roman"/>
                <a:cs typeface="Times New Roman"/>
              </a:rPr>
              <a:t>commonly </a:t>
            </a:r>
            <a:r>
              <a:rPr dirty="0" sz="1000" spc="20">
                <a:latin typeface="Times New Roman"/>
                <a:cs typeface="Times New Roman"/>
              </a:rPr>
              <a:t>found</a:t>
            </a:r>
            <a:r>
              <a:rPr dirty="0" sz="1000" spc="25">
                <a:latin typeface="Times New Roman"/>
                <a:cs typeface="Times New Roman"/>
              </a:rPr>
              <a:t> </a:t>
            </a:r>
            <a:r>
              <a:rPr dirty="0" sz="1000" spc="55">
                <a:latin typeface="Times New Roman"/>
                <a:cs typeface="Times New Roman"/>
              </a:rPr>
              <a:t>in </a:t>
            </a:r>
            <a:r>
              <a:rPr dirty="0" sz="1000" spc="-235">
                <a:latin typeface="Times New Roman"/>
                <a:cs typeface="Times New Roman"/>
              </a:rPr>
              <a:t> </a:t>
            </a:r>
            <a:r>
              <a:rPr dirty="0" sz="1000" spc="45">
                <a:latin typeface="Times New Roman"/>
                <a:cs typeface="Times New Roman"/>
              </a:rPr>
              <a:t>autonomous</a:t>
            </a:r>
            <a:r>
              <a:rPr dirty="0" sz="1000" spc="220">
                <a:latin typeface="Times New Roman"/>
                <a:cs typeface="Times New Roman"/>
              </a:rPr>
              <a:t> </a:t>
            </a:r>
            <a:r>
              <a:rPr dirty="0" sz="1000" spc="45">
                <a:latin typeface="Times New Roman"/>
                <a:cs typeface="Times New Roman"/>
              </a:rPr>
              <a:t>and</a:t>
            </a:r>
            <a:r>
              <a:rPr dirty="0" sz="1000" spc="254">
                <a:latin typeface="Times New Roman"/>
                <a:cs typeface="Times New Roman"/>
              </a:rPr>
              <a:t> </a:t>
            </a:r>
            <a:r>
              <a:rPr dirty="0" sz="1000" spc="45">
                <a:latin typeface="Times New Roman"/>
                <a:cs typeface="Times New Roman"/>
              </a:rPr>
              <a:t>the</a:t>
            </a:r>
            <a:r>
              <a:rPr dirty="0" sz="1000" spc="220">
                <a:latin typeface="Times New Roman"/>
                <a:cs typeface="Times New Roman"/>
              </a:rPr>
              <a:t> </a:t>
            </a:r>
            <a:r>
              <a:rPr dirty="0" sz="1000" spc="45">
                <a:latin typeface="Times New Roman"/>
                <a:cs typeface="Times New Roman"/>
              </a:rPr>
              <a:t>somatic</a:t>
            </a:r>
            <a:r>
              <a:rPr dirty="0" sz="1000" spc="254">
                <a:latin typeface="Times New Roman"/>
                <a:cs typeface="Times New Roman"/>
              </a:rPr>
              <a:t> </a:t>
            </a:r>
            <a:r>
              <a:rPr dirty="0" sz="1000" spc="60">
                <a:latin typeface="Times New Roman"/>
                <a:cs typeface="Times New Roman"/>
              </a:rPr>
              <a:t>neural </a:t>
            </a:r>
            <a:r>
              <a:rPr dirty="0" sz="1000" spc="-235">
                <a:latin typeface="Times New Roman"/>
                <a:cs typeface="Times New Roman"/>
              </a:rPr>
              <a:t> </a:t>
            </a:r>
            <a:r>
              <a:rPr dirty="0" sz="1000" spc="-5">
                <a:latin typeface="Times New Roman"/>
                <a:cs typeface="Times New Roman"/>
              </a:rPr>
              <a:t>systems.</a:t>
            </a:r>
            <a:r>
              <a:rPr dirty="0" sz="1000" spc="180">
                <a:latin typeface="Times New Roman"/>
                <a:cs typeface="Times New Roman"/>
              </a:rPr>
              <a:t> </a:t>
            </a:r>
            <a:r>
              <a:rPr dirty="0" sz="1000" spc="10">
                <a:latin typeface="Times New Roman"/>
                <a:cs typeface="Times New Roman"/>
              </a:rPr>
              <a:t>The</a:t>
            </a:r>
            <a:r>
              <a:rPr dirty="0" sz="1000" spc="110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conduction</a:t>
            </a:r>
            <a:r>
              <a:rPr dirty="0" sz="1000" spc="200">
                <a:latin typeface="Times New Roman"/>
                <a:cs typeface="Times New Roman"/>
              </a:rPr>
              <a:t> </a:t>
            </a:r>
            <a:r>
              <a:rPr dirty="0" sz="1000" spc="-10">
                <a:latin typeface="Times New Roman"/>
                <a:cs typeface="Times New Roman"/>
              </a:rPr>
              <a:t>of</a:t>
            </a:r>
            <a:r>
              <a:rPr dirty="0" sz="1000" spc="105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impulses</a:t>
            </a:r>
            <a:r>
              <a:rPr dirty="0" sz="1000" spc="150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is </a:t>
            </a:r>
            <a:r>
              <a:rPr dirty="0" sz="1000" spc="-235">
                <a:latin typeface="Times New Roman"/>
                <a:cs typeface="Times New Roman"/>
              </a:rPr>
              <a:t> </a:t>
            </a:r>
            <a:r>
              <a:rPr dirty="0" sz="1000" spc="40">
                <a:latin typeface="Times New Roman"/>
                <a:cs typeface="Times New Roman"/>
              </a:rPr>
              <a:t>faster</a:t>
            </a:r>
            <a:r>
              <a:rPr dirty="0" sz="1000" spc="45">
                <a:latin typeface="Times New Roman"/>
                <a:cs typeface="Times New Roman"/>
              </a:rPr>
              <a:t> </a:t>
            </a:r>
            <a:r>
              <a:rPr dirty="0" sz="1000" spc="40">
                <a:latin typeface="Times New Roman"/>
                <a:cs typeface="Times New Roman"/>
              </a:rPr>
              <a:t>in</a:t>
            </a:r>
            <a:r>
              <a:rPr dirty="0" sz="1000" spc="45">
                <a:latin typeface="Times New Roman"/>
                <a:cs typeface="Times New Roman"/>
              </a:rPr>
              <a:t> myelinated</a:t>
            </a:r>
            <a:r>
              <a:rPr dirty="0" sz="1000" spc="50">
                <a:latin typeface="Times New Roman"/>
                <a:cs typeface="Times New Roman"/>
              </a:rPr>
              <a:t> </a:t>
            </a:r>
            <a:r>
              <a:rPr dirty="0" sz="1000" spc="45">
                <a:latin typeface="Times New Roman"/>
                <a:cs typeface="Times New Roman"/>
              </a:rPr>
              <a:t>nerve </a:t>
            </a:r>
            <a:r>
              <a:rPr dirty="0" sz="1000" spc="40">
                <a:latin typeface="Times New Roman"/>
                <a:cs typeface="Times New Roman"/>
              </a:rPr>
              <a:t>fibre</a:t>
            </a:r>
            <a:r>
              <a:rPr dirty="0" sz="1000" spc="45">
                <a:latin typeface="Times New Roman"/>
                <a:cs typeface="Times New Roman"/>
              </a:rPr>
              <a:t> </a:t>
            </a:r>
            <a:r>
              <a:rPr dirty="0" sz="1000" spc="25">
                <a:latin typeface="Times New Roman"/>
                <a:cs typeface="Times New Roman"/>
              </a:rPr>
              <a:t>(or </a:t>
            </a:r>
            <a:r>
              <a:rPr dirty="0" sz="1000" spc="-235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medullated</a:t>
            </a:r>
            <a:r>
              <a:rPr dirty="0" sz="1000" spc="30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nerve</a:t>
            </a:r>
            <a:r>
              <a:rPr dirty="0" sz="1000" spc="10">
                <a:latin typeface="Times New Roman"/>
                <a:cs typeface="Times New Roman"/>
              </a:rPr>
              <a:t> </a:t>
            </a:r>
            <a:r>
              <a:rPr dirty="0" sz="1000" spc="-10">
                <a:latin typeface="Times New Roman"/>
                <a:cs typeface="Times New Roman"/>
              </a:rPr>
              <a:t>fibre)</a:t>
            </a:r>
            <a:r>
              <a:rPr dirty="0" sz="1000" spc="10">
                <a:latin typeface="Times New Roman"/>
                <a:cs typeface="Times New Roman"/>
              </a:rPr>
              <a:t> </a:t>
            </a:r>
            <a:r>
              <a:rPr dirty="0" sz="1000" spc="-10">
                <a:latin typeface="Times New Roman"/>
                <a:cs typeface="Times New Roman"/>
              </a:rPr>
              <a:t>because</a:t>
            </a:r>
            <a:r>
              <a:rPr dirty="0" sz="1000" spc="10">
                <a:latin typeface="Times New Roman"/>
                <a:cs typeface="Times New Roman"/>
              </a:rPr>
              <a:t> </a:t>
            </a:r>
            <a:r>
              <a:rPr dirty="0" sz="1000" spc="-5">
                <a:latin typeface="Times New Roman"/>
                <a:cs typeface="Times New Roman"/>
              </a:rPr>
              <a:t>when</a:t>
            </a:r>
            <a:r>
              <a:rPr dirty="0" sz="1000" spc="55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an </a:t>
            </a:r>
            <a:r>
              <a:rPr dirty="0" sz="1000" spc="-235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impulse</a:t>
            </a:r>
            <a:r>
              <a:rPr dirty="0" sz="1000" spc="-10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travels along</a:t>
            </a:r>
            <a:r>
              <a:rPr dirty="0" sz="1000" spc="20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a</a:t>
            </a:r>
            <a:r>
              <a:rPr dirty="0" sz="1000" spc="15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medullated</a:t>
            </a:r>
            <a:r>
              <a:rPr dirty="0" sz="1000" spc="15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nerve </a:t>
            </a:r>
            <a:r>
              <a:rPr dirty="0" sz="1000" spc="-235">
                <a:latin typeface="Times New Roman"/>
                <a:cs typeface="Times New Roman"/>
              </a:rPr>
              <a:t> </a:t>
            </a:r>
            <a:r>
              <a:rPr dirty="0" sz="1000" spc="-10">
                <a:latin typeface="Times New Roman"/>
                <a:cs typeface="Times New Roman"/>
              </a:rPr>
              <a:t>fibre, </a:t>
            </a:r>
            <a:r>
              <a:rPr dirty="0" sz="1000">
                <a:latin typeface="Times New Roman"/>
                <a:cs typeface="Times New Roman"/>
              </a:rPr>
              <a:t>it </a:t>
            </a:r>
            <a:r>
              <a:rPr dirty="0" sz="1000" spc="-15">
                <a:latin typeface="Times New Roman"/>
                <a:cs typeface="Times New Roman"/>
              </a:rPr>
              <a:t>does </a:t>
            </a:r>
            <a:r>
              <a:rPr dirty="0" sz="1000">
                <a:latin typeface="Times New Roman"/>
                <a:cs typeface="Times New Roman"/>
              </a:rPr>
              <a:t>not </a:t>
            </a:r>
            <a:r>
              <a:rPr dirty="0" sz="1000" spc="-10">
                <a:latin typeface="Times New Roman"/>
                <a:cs typeface="Times New Roman"/>
              </a:rPr>
              <a:t>proceed </a:t>
            </a:r>
            <a:r>
              <a:rPr dirty="0" sz="1000">
                <a:latin typeface="Times New Roman"/>
                <a:cs typeface="Times New Roman"/>
              </a:rPr>
              <a:t>uniformly along </a:t>
            </a:r>
            <a:r>
              <a:rPr dirty="0" sz="1000" spc="-235">
                <a:latin typeface="Times New Roman"/>
                <a:cs typeface="Times New Roman"/>
              </a:rPr>
              <a:t> </a:t>
            </a:r>
            <a:r>
              <a:rPr dirty="0" sz="1000" spc="10">
                <a:latin typeface="Times New Roman"/>
                <a:cs typeface="Times New Roman"/>
              </a:rPr>
              <a:t>the</a:t>
            </a:r>
            <a:r>
              <a:rPr dirty="0" sz="1000" spc="-10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length</a:t>
            </a:r>
            <a:r>
              <a:rPr dirty="0" sz="1000" spc="50">
                <a:latin typeface="Times New Roman"/>
                <a:cs typeface="Times New Roman"/>
              </a:rPr>
              <a:t> </a:t>
            </a:r>
            <a:r>
              <a:rPr dirty="0" sz="1000" spc="-10">
                <a:latin typeface="Times New Roman"/>
                <a:cs typeface="Times New Roman"/>
              </a:rPr>
              <a:t>of </a:t>
            </a:r>
            <a:r>
              <a:rPr dirty="0" sz="1000" spc="10">
                <a:latin typeface="Times New Roman"/>
                <a:cs typeface="Times New Roman"/>
              </a:rPr>
              <a:t>the</a:t>
            </a:r>
            <a:r>
              <a:rPr dirty="0" sz="1000" spc="30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axis </a:t>
            </a:r>
            <a:r>
              <a:rPr dirty="0" sz="1000" spc="-10">
                <a:latin typeface="Times New Roman"/>
                <a:cs typeface="Times New Roman"/>
              </a:rPr>
              <a:t>cylinder,</a:t>
            </a:r>
            <a:r>
              <a:rPr dirty="0" sz="1000" spc="45">
                <a:latin typeface="Times New Roman"/>
                <a:cs typeface="Times New Roman"/>
              </a:rPr>
              <a:t> </a:t>
            </a:r>
            <a:r>
              <a:rPr dirty="0" sz="1000" spc="-5">
                <a:latin typeface="Times New Roman"/>
                <a:cs typeface="Times New Roman"/>
              </a:rPr>
              <a:t>but</a:t>
            </a:r>
            <a:r>
              <a:rPr dirty="0" sz="1000" spc="10">
                <a:latin typeface="Times New Roman"/>
                <a:cs typeface="Times New Roman"/>
              </a:rPr>
              <a:t> </a:t>
            </a:r>
            <a:r>
              <a:rPr dirty="0" sz="1000" spc="-5">
                <a:latin typeface="Times New Roman"/>
                <a:cs typeface="Times New Roman"/>
              </a:rPr>
              <a:t>jumps </a:t>
            </a:r>
            <a:r>
              <a:rPr dirty="0" sz="1000" spc="-235">
                <a:latin typeface="Times New Roman"/>
                <a:cs typeface="Times New Roman"/>
              </a:rPr>
              <a:t> </a:t>
            </a:r>
            <a:r>
              <a:rPr dirty="0" sz="1000" spc="-5">
                <a:latin typeface="Times New Roman"/>
                <a:cs typeface="Times New Roman"/>
              </a:rPr>
              <a:t>from</a:t>
            </a:r>
            <a:r>
              <a:rPr dirty="0" sz="1000" spc="-80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one</a:t>
            </a:r>
            <a:r>
              <a:rPr dirty="0" sz="1000" spc="-80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node</a:t>
            </a:r>
            <a:r>
              <a:rPr dirty="0" sz="1000" spc="-80">
                <a:latin typeface="Times New Roman"/>
                <a:cs typeface="Times New Roman"/>
              </a:rPr>
              <a:t> </a:t>
            </a:r>
            <a:r>
              <a:rPr dirty="0" sz="1000" spc="-10">
                <a:latin typeface="Times New Roman"/>
                <a:cs typeface="Times New Roman"/>
              </a:rPr>
              <a:t>of</a:t>
            </a:r>
            <a:r>
              <a:rPr dirty="0" sz="1000" spc="-80">
                <a:latin typeface="Times New Roman"/>
                <a:cs typeface="Times New Roman"/>
              </a:rPr>
              <a:t> </a:t>
            </a:r>
            <a:r>
              <a:rPr dirty="0" sz="1000" spc="-10">
                <a:latin typeface="Times New Roman"/>
                <a:cs typeface="Times New Roman"/>
              </a:rPr>
              <a:t>Ranvier</a:t>
            </a:r>
            <a:r>
              <a:rPr dirty="0" sz="1000" spc="-30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to</a:t>
            </a:r>
            <a:r>
              <a:rPr dirty="0" sz="1000" spc="-80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the</a:t>
            </a:r>
            <a:r>
              <a:rPr dirty="0" sz="1000" spc="-55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next.</a:t>
            </a:r>
            <a:r>
              <a:rPr dirty="0" sz="1000" spc="-80">
                <a:latin typeface="Times New Roman"/>
                <a:cs typeface="Times New Roman"/>
              </a:rPr>
              <a:t> </a:t>
            </a:r>
            <a:r>
              <a:rPr dirty="0" sz="1000" spc="10">
                <a:latin typeface="Times New Roman"/>
                <a:cs typeface="Times New Roman"/>
              </a:rPr>
              <a:t>This </a:t>
            </a:r>
            <a:r>
              <a:rPr dirty="0" sz="1000" spc="-235">
                <a:latin typeface="Times New Roman"/>
                <a:cs typeface="Times New Roman"/>
              </a:rPr>
              <a:t> </a:t>
            </a:r>
            <a:r>
              <a:rPr dirty="0" sz="1000" spc="30">
                <a:latin typeface="Times New Roman"/>
                <a:cs typeface="Times New Roman"/>
              </a:rPr>
              <a:t>is</a:t>
            </a:r>
            <a:r>
              <a:rPr dirty="0" sz="1000" spc="240">
                <a:latin typeface="Times New Roman"/>
                <a:cs typeface="Times New Roman"/>
              </a:rPr>
              <a:t> </a:t>
            </a:r>
            <a:r>
              <a:rPr dirty="0" sz="1000" spc="35">
                <a:latin typeface="Times New Roman"/>
                <a:cs typeface="Times New Roman"/>
              </a:rPr>
              <a:t>called</a:t>
            </a:r>
            <a:r>
              <a:rPr dirty="0" sz="1000" spc="220">
                <a:latin typeface="Times New Roman"/>
                <a:cs typeface="Times New Roman"/>
              </a:rPr>
              <a:t> </a:t>
            </a:r>
            <a:r>
              <a:rPr dirty="0" sz="1000" spc="35">
                <a:latin typeface="Times New Roman"/>
                <a:cs typeface="Times New Roman"/>
              </a:rPr>
              <a:t>the</a:t>
            </a:r>
            <a:r>
              <a:rPr dirty="0" sz="1000" spc="245">
                <a:latin typeface="Times New Roman"/>
                <a:cs typeface="Times New Roman"/>
              </a:rPr>
              <a:t> </a:t>
            </a:r>
            <a:r>
              <a:rPr dirty="0" sz="1000" spc="40">
                <a:latin typeface="Times New Roman"/>
                <a:cs typeface="Times New Roman"/>
              </a:rPr>
              <a:t>saltatory</a:t>
            </a:r>
            <a:r>
              <a:rPr dirty="0" sz="1000" spc="170">
                <a:latin typeface="Times New Roman"/>
                <a:cs typeface="Times New Roman"/>
              </a:rPr>
              <a:t> </a:t>
            </a:r>
            <a:r>
              <a:rPr dirty="0" sz="1000" spc="35">
                <a:latin typeface="Times New Roman"/>
                <a:cs typeface="Times New Roman"/>
              </a:rPr>
              <a:t>conduction</a:t>
            </a:r>
            <a:r>
              <a:rPr dirty="0" sz="1000" spc="270">
                <a:latin typeface="Times New Roman"/>
                <a:cs typeface="Times New Roman"/>
              </a:rPr>
              <a:t> </a:t>
            </a:r>
            <a:r>
              <a:rPr dirty="0" sz="1000" spc="10">
                <a:latin typeface="Times New Roman"/>
                <a:cs typeface="Times New Roman"/>
              </a:rPr>
              <a:t>of </a:t>
            </a:r>
            <a:r>
              <a:rPr dirty="0" sz="1000" spc="-235">
                <a:latin typeface="Times New Roman"/>
                <a:cs typeface="Times New Roman"/>
              </a:rPr>
              <a:t> </a:t>
            </a:r>
            <a:r>
              <a:rPr dirty="0" sz="1000" spc="-15">
                <a:latin typeface="Times New Roman"/>
                <a:cs typeface="Times New Roman"/>
              </a:rPr>
              <a:t>impulses.</a:t>
            </a:r>
            <a:endParaRPr sz="1000">
              <a:latin typeface="Times New Roman"/>
              <a:cs typeface="Times New Roman"/>
            </a:endParaRPr>
          </a:p>
          <a:p>
            <a:pPr algn="just" marL="577215" marR="55880">
              <a:lnSpc>
                <a:spcPct val="95800"/>
              </a:lnSpc>
            </a:pPr>
            <a:r>
              <a:rPr dirty="0" sz="1000" spc="10">
                <a:latin typeface="Times New Roman"/>
                <a:cs typeface="Times New Roman"/>
              </a:rPr>
              <a:t>When </a:t>
            </a:r>
            <a:r>
              <a:rPr dirty="0" sz="1000">
                <a:latin typeface="Times New Roman"/>
                <a:cs typeface="Times New Roman"/>
              </a:rPr>
              <a:t>a </a:t>
            </a:r>
            <a:r>
              <a:rPr dirty="0" sz="1000" spc="15">
                <a:latin typeface="Times New Roman"/>
                <a:cs typeface="Times New Roman"/>
              </a:rPr>
              <a:t>neuron is not conducting </a:t>
            </a:r>
            <a:r>
              <a:rPr dirty="0" sz="1000" spc="40">
                <a:latin typeface="Times New Roman"/>
                <a:cs typeface="Times New Roman"/>
              </a:rPr>
              <a:t>any </a:t>
            </a:r>
            <a:r>
              <a:rPr dirty="0" sz="1000" spc="45">
                <a:latin typeface="Times New Roman"/>
                <a:cs typeface="Times New Roman"/>
              </a:rPr>
              <a:t> </a:t>
            </a:r>
            <a:r>
              <a:rPr dirty="0" sz="1000" spc="-15">
                <a:latin typeface="Times New Roman"/>
                <a:cs typeface="Times New Roman"/>
              </a:rPr>
              <a:t>impulse,</a:t>
            </a:r>
            <a:r>
              <a:rPr dirty="0" sz="1000" spc="-65">
                <a:latin typeface="Times New Roman"/>
                <a:cs typeface="Times New Roman"/>
              </a:rPr>
              <a:t> </a:t>
            </a:r>
            <a:r>
              <a:rPr dirty="0" sz="1000" spc="-10">
                <a:latin typeface="Times New Roman"/>
                <a:cs typeface="Times New Roman"/>
              </a:rPr>
              <a:t>i.e.,</a:t>
            </a:r>
            <a:r>
              <a:rPr dirty="0" sz="1000" spc="-65">
                <a:latin typeface="Times New Roman"/>
                <a:cs typeface="Times New Roman"/>
              </a:rPr>
              <a:t> </a:t>
            </a:r>
            <a:r>
              <a:rPr dirty="0" sz="1000" spc="-10">
                <a:latin typeface="Times New Roman"/>
                <a:cs typeface="Times New Roman"/>
              </a:rPr>
              <a:t>resting,</a:t>
            </a:r>
            <a:r>
              <a:rPr dirty="0" sz="1000" spc="-65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the</a:t>
            </a:r>
            <a:r>
              <a:rPr dirty="0" sz="1000" spc="-120">
                <a:latin typeface="Times New Roman"/>
                <a:cs typeface="Times New Roman"/>
              </a:rPr>
              <a:t> </a:t>
            </a:r>
            <a:r>
              <a:rPr dirty="0" sz="1000" spc="-10">
                <a:latin typeface="Times New Roman"/>
                <a:cs typeface="Times New Roman"/>
              </a:rPr>
              <a:t>axonal</a:t>
            </a:r>
            <a:r>
              <a:rPr dirty="0" sz="1000" spc="-65">
                <a:latin typeface="Times New Roman"/>
                <a:cs typeface="Times New Roman"/>
              </a:rPr>
              <a:t> </a:t>
            </a:r>
            <a:r>
              <a:rPr dirty="0" sz="1000" spc="-10">
                <a:latin typeface="Times New Roman"/>
                <a:cs typeface="Times New Roman"/>
              </a:rPr>
              <a:t>membrane </a:t>
            </a:r>
            <a:r>
              <a:rPr dirty="0" sz="1000" spc="-240">
                <a:latin typeface="Times New Roman"/>
                <a:cs typeface="Times New Roman"/>
              </a:rPr>
              <a:t> </a:t>
            </a:r>
            <a:r>
              <a:rPr dirty="0" sz="1000" spc="30">
                <a:latin typeface="Times New Roman"/>
                <a:cs typeface="Times New Roman"/>
              </a:rPr>
              <a:t>is </a:t>
            </a:r>
            <a:r>
              <a:rPr dirty="0" sz="1000" spc="45">
                <a:latin typeface="Times New Roman"/>
                <a:cs typeface="Times New Roman"/>
              </a:rPr>
              <a:t>comparatively </a:t>
            </a:r>
            <a:r>
              <a:rPr dirty="0" sz="1000" spc="40">
                <a:latin typeface="Times New Roman"/>
                <a:cs typeface="Times New Roman"/>
              </a:rPr>
              <a:t>more </a:t>
            </a:r>
            <a:r>
              <a:rPr dirty="0" sz="1000" spc="45">
                <a:latin typeface="Times New Roman"/>
                <a:cs typeface="Times New Roman"/>
              </a:rPr>
              <a:t>permeable </a:t>
            </a:r>
            <a:r>
              <a:rPr dirty="0" sz="1000" spc="55">
                <a:latin typeface="Times New Roman"/>
                <a:cs typeface="Times New Roman"/>
              </a:rPr>
              <a:t>to </a:t>
            </a:r>
            <a:r>
              <a:rPr dirty="0" sz="1000" spc="60">
                <a:latin typeface="Times New Roman"/>
                <a:cs typeface="Times New Roman"/>
              </a:rPr>
              <a:t> </a:t>
            </a:r>
            <a:r>
              <a:rPr dirty="0" sz="1000" spc="55">
                <a:latin typeface="Times New Roman"/>
                <a:cs typeface="Times New Roman"/>
              </a:rPr>
              <a:t>potassium</a:t>
            </a:r>
            <a:r>
              <a:rPr dirty="0" sz="1000" spc="365">
                <a:latin typeface="Times New Roman"/>
                <a:cs typeface="Times New Roman"/>
              </a:rPr>
              <a:t> </a:t>
            </a:r>
            <a:r>
              <a:rPr dirty="0" sz="1000" spc="50">
                <a:latin typeface="Times New Roman"/>
                <a:cs typeface="Times New Roman"/>
              </a:rPr>
              <a:t>ions</a:t>
            </a:r>
            <a:r>
              <a:rPr dirty="0" sz="1000" spc="55">
                <a:latin typeface="Times New Roman"/>
                <a:cs typeface="Times New Roman"/>
              </a:rPr>
              <a:t> </a:t>
            </a:r>
            <a:r>
              <a:rPr dirty="0" sz="1000" spc="35">
                <a:latin typeface="Times New Roman"/>
                <a:cs typeface="Times New Roman"/>
              </a:rPr>
              <a:t>(K</a:t>
            </a:r>
            <a:r>
              <a:rPr dirty="0" baseline="25925" sz="1125" spc="52">
                <a:latin typeface="Times New Roman"/>
                <a:cs typeface="Times New Roman"/>
              </a:rPr>
              <a:t>+</a:t>
            </a:r>
            <a:r>
              <a:rPr dirty="0" sz="1000" spc="35">
                <a:latin typeface="Times New Roman"/>
                <a:cs typeface="Times New Roman"/>
              </a:rPr>
              <a:t>)</a:t>
            </a:r>
            <a:r>
              <a:rPr dirty="0" sz="1000" spc="40">
                <a:latin typeface="Times New Roman"/>
                <a:cs typeface="Times New Roman"/>
              </a:rPr>
              <a:t> </a:t>
            </a:r>
            <a:r>
              <a:rPr dirty="0" sz="1000" spc="50">
                <a:latin typeface="Times New Roman"/>
                <a:cs typeface="Times New Roman"/>
              </a:rPr>
              <a:t>and</a:t>
            </a:r>
            <a:r>
              <a:rPr dirty="0" sz="1000" spc="55">
                <a:latin typeface="Times New Roman"/>
                <a:cs typeface="Times New Roman"/>
              </a:rPr>
              <a:t> </a:t>
            </a:r>
            <a:r>
              <a:rPr dirty="0" sz="1000" spc="65">
                <a:latin typeface="Times New Roman"/>
                <a:cs typeface="Times New Roman"/>
              </a:rPr>
              <a:t>nearly </a:t>
            </a:r>
            <a:r>
              <a:rPr dirty="0" sz="1000" spc="-235">
                <a:latin typeface="Times New Roman"/>
                <a:cs typeface="Times New Roman"/>
              </a:rPr>
              <a:t> </a:t>
            </a:r>
            <a:r>
              <a:rPr dirty="0" sz="1000" spc="-30">
                <a:latin typeface="Times New Roman"/>
                <a:cs typeface="Times New Roman"/>
              </a:rPr>
              <a:t>impermeable</a:t>
            </a:r>
            <a:r>
              <a:rPr dirty="0" sz="1000" spc="-145">
                <a:latin typeface="Times New Roman"/>
                <a:cs typeface="Times New Roman"/>
              </a:rPr>
              <a:t> </a:t>
            </a:r>
            <a:r>
              <a:rPr dirty="0" sz="1000" spc="-25">
                <a:latin typeface="Times New Roman"/>
                <a:cs typeface="Times New Roman"/>
              </a:rPr>
              <a:t>to</a:t>
            </a:r>
            <a:r>
              <a:rPr dirty="0" sz="1000" spc="-140">
                <a:latin typeface="Times New Roman"/>
                <a:cs typeface="Times New Roman"/>
              </a:rPr>
              <a:t> </a:t>
            </a:r>
            <a:r>
              <a:rPr dirty="0" sz="1000" spc="-35">
                <a:latin typeface="Times New Roman"/>
                <a:cs typeface="Times New Roman"/>
              </a:rPr>
              <a:t>sodium</a:t>
            </a:r>
            <a:r>
              <a:rPr dirty="0" sz="1000" spc="-95">
                <a:latin typeface="Times New Roman"/>
                <a:cs typeface="Times New Roman"/>
              </a:rPr>
              <a:t> </a:t>
            </a:r>
            <a:r>
              <a:rPr dirty="0" sz="1000" spc="-25">
                <a:latin typeface="Times New Roman"/>
                <a:cs typeface="Times New Roman"/>
              </a:rPr>
              <a:t>ions</a:t>
            </a:r>
            <a:r>
              <a:rPr dirty="0" sz="1000" spc="-145">
                <a:latin typeface="Times New Roman"/>
                <a:cs typeface="Times New Roman"/>
              </a:rPr>
              <a:t> </a:t>
            </a:r>
            <a:r>
              <a:rPr dirty="0" sz="1000" spc="-30">
                <a:latin typeface="Times New Roman"/>
                <a:cs typeface="Times New Roman"/>
              </a:rPr>
              <a:t>(Na</a:t>
            </a:r>
            <a:r>
              <a:rPr dirty="0" baseline="25925" sz="1125" spc="-44">
                <a:latin typeface="Times New Roman"/>
                <a:cs typeface="Times New Roman"/>
              </a:rPr>
              <a:t>+</a:t>
            </a:r>
            <a:r>
              <a:rPr dirty="0" sz="1000" spc="-30">
                <a:latin typeface="Times New Roman"/>
                <a:cs typeface="Times New Roman"/>
              </a:rPr>
              <a:t>).</a:t>
            </a:r>
            <a:r>
              <a:rPr dirty="0" sz="1000" spc="-125">
                <a:latin typeface="Times New Roman"/>
                <a:cs typeface="Times New Roman"/>
              </a:rPr>
              <a:t> </a:t>
            </a:r>
            <a:r>
              <a:rPr dirty="0" sz="1000" spc="-40">
                <a:latin typeface="Times New Roman"/>
                <a:cs typeface="Times New Roman"/>
              </a:rPr>
              <a:t>Similarly, </a:t>
            </a:r>
            <a:r>
              <a:rPr dirty="0" sz="1000" spc="-35">
                <a:latin typeface="Times New Roman"/>
                <a:cs typeface="Times New Roman"/>
              </a:rPr>
              <a:t> </a:t>
            </a:r>
            <a:r>
              <a:rPr dirty="0" sz="1000" spc="-10">
                <a:latin typeface="Times New Roman"/>
                <a:cs typeface="Times New Roman"/>
              </a:rPr>
              <a:t>the</a:t>
            </a:r>
            <a:r>
              <a:rPr dirty="0" sz="1000" spc="-90">
                <a:latin typeface="Times New Roman"/>
                <a:cs typeface="Times New Roman"/>
              </a:rPr>
              <a:t> </a:t>
            </a:r>
            <a:r>
              <a:rPr dirty="0" sz="1000" spc="-15">
                <a:latin typeface="Times New Roman"/>
                <a:cs typeface="Times New Roman"/>
              </a:rPr>
              <a:t>membrane</a:t>
            </a:r>
            <a:r>
              <a:rPr dirty="0" sz="1000" spc="-125">
                <a:latin typeface="Times New Roman"/>
                <a:cs typeface="Times New Roman"/>
              </a:rPr>
              <a:t> </a:t>
            </a:r>
            <a:r>
              <a:rPr dirty="0" sz="1000" spc="-10">
                <a:latin typeface="Times New Roman"/>
                <a:cs typeface="Times New Roman"/>
              </a:rPr>
              <a:t>is</a:t>
            </a:r>
            <a:r>
              <a:rPr dirty="0" sz="1000" spc="-65">
                <a:latin typeface="Times New Roman"/>
                <a:cs typeface="Times New Roman"/>
              </a:rPr>
              <a:t> </a:t>
            </a:r>
            <a:r>
              <a:rPr dirty="0" sz="1000" spc="-20">
                <a:latin typeface="Times New Roman"/>
                <a:cs typeface="Times New Roman"/>
              </a:rPr>
              <a:t>impermeable</a:t>
            </a:r>
            <a:r>
              <a:rPr dirty="0" sz="1000" spc="-90">
                <a:latin typeface="Times New Roman"/>
                <a:cs typeface="Times New Roman"/>
              </a:rPr>
              <a:t> </a:t>
            </a:r>
            <a:r>
              <a:rPr dirty="0" sz="1000" spc="-10">
                <a:latin typeface="Times New Roman"/>
                <a:cs typeface="Times New Roman"/>
              </a:rPr>
              <a:t>to</a:t>
            </a:r>
            <a:r>
              <a:rPr dirty="0" sz="1000" spc="-114">
                <a:latin typeface="Times New Roman"/>
                <a:cs typeface="Times New Roman"/>
              </a:rPr>
              <a:t> </a:t>
            </a:r>
            <a:r>
              <a:rPr dirty="0" sz="1000" spc="-20">
                <a:latin typeface="Times New Roman"/>
                <a:cs typeface="Times New Roman"/>
              </a:rPr>
              <a:t>negatively </a:t>
            </a:r>
            <a:r>
              <a:rPr dirty="0" sz="1000" spc="-240">
                <a:latin typeface="Times New Roman"/>
                <a:cs typeface="Times New Roman"/>
              </a:rPr>
              <a:t> </a:t>
            </a:r>
            <a:r>
              <a:rPr dirty="0" sz="1000" spc="-20">
                <a:latin typeface="Times New Roman"/>
                <a:cs typeface="Times New Roman"/>
              </a:rPr>
              <a:t>c</a:t>
            </a:r>
            <a:r>
              <a:rPr dirty="0" sz="1000" spc="20">
                <a:latin typeface="Times New Roman"/>
                <a:cs typeface="Times New Roman"/>
              </a:rPr>
              <a:t>h</a:t>
            </a:r>
            <a:r>
              <a:rPr dirty="0" sz="1000" spc="5">
                <a:latin typeface="Times New Roman"/>
                <a:cs typeface="Times New Roman"/>
              </a:rPr>
              <a:t>a</a:t>
            </a:r>
            <a:r>
              <a:rPr dirty="0" sz="1000" spc="20">
                <a:latin typeface="Times New Roman"/>
                <a:cs typeface="Times New Roman"/>
              </a:rPr>
              <a:t>r</a:t>
            </a:r>
            <a:r>
              <a:rPr dirty="0" sz="1000" spc="5">
                <a:latin typeface="Times New Roman"/>
                <a:cs typeface="Times New Roman"/>
              </a:rPr>
              <a:t>g</a:t>
            </a:r>
            <a:r>
              <a:rPr dirty="0" sz="1000" spc="-25">
                <a:latin typeface="Times New Roman"/>
                <a:cs typeface="Times New Roman"/>
              </a:rPr>
              <a:t>e</a:t>
            </a:r>
            <a:r>
              <a:rPr dirty="0" sz="1000">
                <a:latin typeface="Times New Roman"/>
                <a:cs typeface="Times New Roman"/>
              </a:rPr>
              <a:t>d</a:t>
            </a:r>
            <a:r>
              <a:rPr dirty="0" sz="1000" spc="-40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pr</a:t>
            </a:r>
            <a:r>
              <a:rPr dirty="0" sz="1000" spc="-15">
                <a:latin typeface="Times New Roman"/>
                <a:cs typeface="Times New Roman"/>
              </a:rPr>
              <a:t>o</a:t>
            </a:r>
            <a:r>
              <a:rPr dirty="0" sz="1000" spc="5">
                <a:latin typeface="Times New Roman"/>
                <a:cs typeface="Times New Roman"/>
              </a:rPr>
              <a:t>t</a:t>
            </a:r>
            <a:r>
              <a:rPr dirty="0" sz="1000" spc="-20">
                <a:latin typeface="Times New Roman"/>
                <a:cs typeface="Times New Roman"/>
              </a:rPr>
              <a:t>e</a:t>
            </a:r>
            <a:r>
              <a:rPr dirty="0" sz="1000" spc="5">
                <a:latin typeface="Times New Roman"/>
                <a:cs typeface="Times New Roman"/>
              </a:rPr>
              <a:t>i</a:t>
            </a:r>
            <a:r>
              <a:rPr dirty="0" sz="1000" spc="20">
                <a:latin typeface="Times New Roman"/>
                <a:cs typeface="Times New Roman"/>
              </a:rPr>
              <a:t>n</a:t>
            </a:r>
            <a:r>
              <a:rPr dirty="0" sz="1000">
                <a:latin typeface="Times New Roman"/>
                <a:cs typeface="Times New Roman"/>
              </a:rPr>
              <a:t>s</a:t>
            </a:r>
            <a:r>
              <a:rPr dirty="0" sz="1000" spc="-70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pre</a:t>
            </a:r>
            <a:r>
              <a:rPr dirty="0" sz="1000" spc="-25">
                <a:latin typeface="Times New Roman"/>
                <a:cs typeface="Times New Roman"/>
              </a:rPr>
              <a:t>s</a:t>
            </a:r>
            <a:r>
              <a:rPr dirty="0" sz="1000" spc="-20">
                <a:latin typeface="Times New Roman"/>
                <a:cs typeface="Times New Roman"/>
              </a:rPr>
              <a:t>e</a:t>
            </a:r>
            <a:r>
              <a:rPr dirty="0" sz="1000" spc="20">
                <a:latin typeface="Times New Roman"/>
                <a:cs typeface="Times New Roman"/>
              </a:rPr>
              <a:t>n</a:t>
            </a:r>
            <a:r>
              <a:rPr dirty="0" sz="1000">
                <a:latin typeface="Times New Roman"/>
                <a:cs typeface="Times New Roman"/>
              </a:rPr>
              <a:t>t</a:t>
            </a:r>
            <a:r>
              <a:rPr dirty="0" sz="1000" spc="-40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i</a:t>
            </a:r>
            <a:r>
              <a:rPr dirty="0" sz="1000">
                <a:latin typeface="Times New Roman"/>
                <a:cs typeface="Times New Roman"/>
              </a:rPr>
              <a:t>n</a:t>
            </a:r>
            <a:r>
              <a:rPr dirty="0" sz="1000" spc="-40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t</a:t>
            </a:r>
            <a:r>
              <a:rPr dirty="0" sz="1000" spc="30">
                <a:latin typeface="Times New Roman"/>
                <a:cs typeface="Times New Roman"/>
              </a:rPr>
              <a:t>h</a:t>
            </a:r>
            <a:r>
              <a:rPr dirty="0" sz="1000">
                <a:latin typeface="Times New Roman"/>
                <a:cs typeface="Times New Roman"/>
              </a:rPr>
              <a:t>e</a:t>
            </a:r>
            <a:r>
              <a:rPr dirty="0" sz="1000" spc="-40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a</a:t>
            </a:r>
            <a:r>
              <a:rPr dirty="0" sz="1000" spc="-15">
                <a:latin typeface="Times New Roman"/>
                <a:cs typeface="Times New Roman"/>
              </a:rPr>
              <a:t>x</a:t>
            </a:r>
            <a:r>
              <a:rPr dirty="0" sz="1000" spc="-25">
                <a:latin typeface="Times New Roman"/>
                <a:cs typeface="Times New Roman"/>
              </a:rPr>
              <a:t>o</a:t>
            </a:r>
            <a:r>
              <a:rPr dirty="0" sz="1000" spc="5">
                <a:latin typeface="Times New Roman"/>
                <a:cs typeface="Times New Roman"/>
              </a:rPr>
              <a:t>pla</a:t>
            </a:r>
            <a:r>
              <a:rPr dirty="0" sz="1000" spc="-20">
                <a:latin typeface="Times New Roman"/>
                <a:cs typeface="Times New Roman"/>
              </a:rPr>
              <a:t>s</a:t>
            </a:r>
            <a:r>
              <a:rPr dirty="0" sz="1000" spc="5">
                <a:latin typeface="Times New Roman"/>
                <a:cs typeface="Times New Roman"/>
              </a:rPr>
              <a:t>m.  </a:t>
            </a:r>
            <a:r>
              <a:rPr dirty="0" sz="1000" spc="-15">
                <a:latin typeface="Times New Roman"/>
                <a:cs typeface="Times New Roman"/>
              </a:rPr>
              <a:t>C</a:t>
            </a:r>
            <a:r>
              <a:rPr dirty="0" sz="1000" spc="-60">
                <a:latin typeface="Times New Roman"/>
                <a:cs typeface="Times New Roman"/>
              </a:rPr>
              <a:t>o</a:t>
            </a:r>
            <a:r>
              <a:rPr dirty="0" sz="1000" spc="20">
                <a:latin typeface="Times New Roman"/>
                <a:cs typeface="Times New Roman"/>
              </a:rPr>
              <a:t>n</a:t>
            </a:r>
            <a:r>
              <a:rPr dirty="0" sz="1000" spc="-35">
                <a:latin typeface="Times New Roman"/>
                <a:cs typeface="Times New Roman"/>
              </a:rPr>
              <a:t>s</a:t>
            </a:r>
            <a:r>
              <a:rPr dirty="0" sz="1000" spc="-40">
                <a:latin typeface="Times New Roman"/>
                <a:cs typeface="Times New Roman"/>
              </a:rPr>
              <a:t>e</a:t>
            </a:r>
            <a:r>
              <a:rPr dirty="0" sz="1000" spc="-20">
                <a:latin typeface="Times New Roman"/>
                <a:cs typeface="Times New Roman"/>
              </a:rPr>
              <a:t>q</a:t>
            </a:r>
            <a:r>
              <a:rPr dirty="0" sz="1000" spc="-35">
                <a:latin typeface="Times New Roman"/>
                <a:cs typeface="Times New Roman"/>
              </a:rPr>
              <a:t>u</a:t>
            </a:r>
            <a:r>
              <a:rPr dirty="0" sz="1000" spc="-20">
                <a:latin typeface="Times New Roman"/>
                <a:cs typeface="Times New Roman"/>
              </a:rPr>
              <a:t>e</a:t>
            </a:r>
            <a:r>
              <a:rPr dirty="0" sz="1000">
                <a:latin typeface="Times New Roman"/>
                <a:cs typeface="Times New Roman"/>
              </a:rPr>
              <a:t>n</a:t>
            </a:r>
            <a:r>
              <a:rPr dirty="0" sz="1000" spc="-20">
                <a:latin typeface="Times New Roman"/>
                <a:cs typeface="Times New Roman"/>
              </a:rPr>
              <a:t>tl</a:t>
            </a:r>
            <a:r>
              <a:rPr dirty="0" sz="1000" spc="-145">
                <a:latin typeface="Times New Roman"/>
                <a:cs typeface="Times New Roman"/>
              </a:rPr>
              <a:t>y</a:t>
            </a:r>
            <a:r>
              <a:rPr dirty="0" sz="1000">
                <a:latin typeface="Times New Roman"/>
                <a:cs typeface="Times New Roman"/>
              </a:rPr>
              <a:t>,</a:t>
            </a:r>
            <a:r>
              <a:rPr dirty="0" sz="1000" spc="-85">
                <a:latin typeface="Times New Roman"/>
                <a:cs typeface="Times New Roman"/>
              </a:rPr>
              <a:t> </a:t>
            </a:r>
            <a:r>
              <a:rPr dirty="0" sz="1000" spc="-20">
                <a:latin typeface="Times New Roman"/>
                <a:cs typeface="Times New Roman"/>
              </a:rPr>
              <a:t>t</a:t>
            </a:r>
            <a:r>
              <a:rPr dirty="0" sz="1000" spc="10">
                <a:latin typeface="Times New Roman"/>
                <a:cs typeface="Times New Roman"/>
              </a:rPr>
              <a:t>h</a:t>
            </a:r>
            <a:r>
              <a:rPr dirty="0" sz="1000">
                <a:latin typeface="Times New Roman"/>
                <a:cs typeface="Times New Roman"/>
              </a:rPr>
              <a:t>e</a:t>
            </a:r>
            <a:r>
              <a:rPr dirty="0" sz="1000" spc="-85">
                <a:latin typeface="Times New Roman"/>
                <a:cs typeface="Times New Roman"/>
              </a:rPr>
              <a:t> </a:t>
            </a:r>
            <a:r>
              <a:rPr dirty="0" sz="1000" spc="-20">
                <a:latin typeface="Times New Roman"/>
                <a:cs typeface="Times New Roman"/>
              </a:rPr>
              <a:t>a</a:t>
            </a:r>
            <a:r>
              <a:rPr dirty="0" sz="1000" spc="-40">
                <a:latin typeface="Times New Roman"/>
                <a:cs typeface="Times New Roman"/>
              </a:rPr>
              <a:t>x</a:t>
            </a:r>
            <a:r>
              <a:rPr dirty="0" sz="1000" spc="-50">
                <a:latin typeface="Times New Roman"/>
                <a:cs typeface="Times New Roman"/>
              </a:rPr>
              <a:t>o</a:t>
            </a:r>
            <a:r>
              <a:rPr dirty="0" sz="1000" spc="-20">
                <a:latin typeface="Times New Roman"/>
                <a:cs typeface="Times New Roman"/>
              </a:rPr>
              <a:t>pl</a:t>
            </a:r>
            <a:r>
              <a:rPr dirty="0" sz="1000" spc="-5">
                <a:latin typeface="Times New Roman"/>
                <a:cs typeface="Times New Roman"/>
              </a:rPr>
              <a:t>a</a:t>
            </a:r>
            <a:r>
              <a:rPr dirty="0" sz="1000" spc="-35">
                <a:latin typeface="Times New Roman"/>
                <a:cs typeface="Times New Roman"/>
              </a:rPr>
              <a:t>s</a:t>
            </a:r>
            <a:r>
              <a:rPr dirty="0" sz="1000" spc="5">
                <a:latin typeface="Times New Roman"/>
                <a:cs typeface="Times New Roman"/>
              </a:rPr>
              <a:t>m</a:t>
            </a:r>
            <a:r>
              <a:rPr dirty="0" sz="1000" spc="-85">
                <a:latin typeface="Times New Roman"/>
                <a:cs typeface="Times New Roman"/>
              </a:rPr>
              <a:t> </a:t>
            </a:r>
            <a:r>
              <a:rPr dirty="0" sz="1000" spc="-20">
                <a:latin typeface="Times New Roman"/>
                <a:cs typeface="Times New Roman"/>
              </a:rPr>
              <a:t>i</a:t>
            </a:r>
            <a:r>
              <a:rPr dirty="0" sz="1000" spc="30">
                <a:latin typeface="Times New Roman"/>
                <a:cs typeface="Times New Roman"/>
              </a:rPr>
              <a:t>n</a:t>
            </a:r>
            <a:r>
              <a:rPr dirty="0" sz="1000" spc="-35">
                <a:latin typeface="Times New Roman"/>
                <a:cs typeface="Times New Roman"/>
              </a:rPr>
              <a:t>s</a:t>
            </a:r>
            <a:r>
              <a:rPr dirty="0" sz="1000" spc="-20">
                <a:latin typeface="Times New Roman"/>
                <a:cs typeface="Times New Roman"/>
              </a:rPr>
              <a:t>id</a:t>
            </a:r>
            <a:r>
              <a:rPr dirty="0" sz="1000">
                <a:latin typeface="Times New Roman"/>
                <a:cs typeface="Times New Roman"/>
              </a:rPr>
              <a:t>e</a:t>
            </a:r>
            <a:r>
              <a:rPr dirty="0" sz="1000" spc="-105">
                <a:latin typeface="Times New Roman"/>
                <a:cs typeface="Times New Roman"/>
              </a:rPr>
              <a:t> </a:t>
            </a:r>
            <a:r>
              <a:rPr dirty="0" sz="1000" spc="-20">
                <a:latin typeface="Times New Roman"/>
                <a:cs typeface="Times New Roman"/>
              </a:rPr>
              <a:t>t</a:t>
            </a:r>
            <a:r>
              <a:rPr dirty="0" sz="1000" spc="-5">
                <a:latin typeface="Times New Roman"/>
                <a:cs typeface="Times New Roman"/>
              </a:rPr>
              <a:t>h</a:t>
            </a:r>
            <a:r>
              <a:rPr dirty="0" sz="1000">
                <a:latin typeface="Times New Roman"/>
                <a:cs typeface="Times New Roman"/>
              </a:rPr>
              <a:t>e</a:t>
            </a:r>
            <a:r>
              <a:rPr dirty="0" sz="1000" spc="-125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a</a:t>
            </a:r>
            <a:r>
              <a:rPr dirty="0" sz="1000" spc="-20">
                <a:latin typeface="Times New Roman"/>
                <a:cs typeface="Times New Roman"/>
              </a:rPr>
              <a:t>x</a:t>
            </a:r>
            <a:r>
              <a:rPr dirty="0" sz="1000" spc="-60">
                <a:latin typeface="Times New Roman"/>
                <a:cs typeface="Times New Roman"/>
              </a:rPr>
              <a:t>o</a:t>
            </a:r>
            <a:r>
              <a:rPr dirty="0" sz="1000">
                <a:latin typeface="Times New Roman"/>
                <a:cs typeface="Times New Roman"/>
              </a:rPr>
              <a:t>n  </a:t>
            </a:r>
            <a:r>
              <a:rPr dirty="0" sz="1000" spc="15">
                <a:latin typeface="Times New Roman"/>
                <a:cs typeface="Times New Roman"/>
              </a:rPr>
              <a:t>contains </a:t>
            </a:r>
            <a:r>
              <a:rPr dirty="0" sz="1000" spc="10">
                <a:latin typeface="Times New Roman"/>
                <a:cs typeface="Times New Roman"/>
              </a:rPr>
              <a:t>high concentration </a:t>
            </a:r>
            <a:r>
              <a:rPr dirty="0" sz="1000" spc="-10">
                <a:latin typeface="Times New Roman"/>
                <a:cs typeface="Times New Roman"/>
              </a:rPr>
              <a:t>of </a:t>
            </a:r>
            <a:r>
              <a:rPr dirty="0" sz="1000" spc="5">
                <a:latin typeface="Times New Roman"/>
                <a:cs typeface="Times New Roman"/>
              </a:rPr>
              <a:t>K</a:t>
            </a:r>
            <a:r>
              <a:rPr dirty="0" baseline="25925" sz="1125" spc="7">
                <a:latin typeface="Times New Roman"/>
                <a:cs typeface="Times New Roman"/>
              </a:rPr>
              <a:t>+</a:t>
            </a:r>
            <a:r>
              <a:rPr dirty="0" baseline="25925" sz="1125" spc="15">
                <a:latin typeface="Times New Roman"/>
                <a:cs typeface="Times New Roman"/>
              </a:rPr>
              <a:t> </a:t>
            </a:r>
            <a:r>
              <a:rPr dirty="0" sz="1000" spc="35">
                <a:latin typeface="Times New Roman"/>
                <a:cs typeface="Times New Roman"/>
              </a:rPr>
              <a:t>and </a:t>
            </a:r>
            <a:r>
              <a:rPr dirty="0" sz="1000" spc="40">
                <a:latin typeface="Times New Roman"/>
                <a:cs typeface="Times New Roman"/>
              </a:rPr>
              <a:t> </a:t>
            </a:r>
            <a:r>
              <a:rPr dirty="0" sz="1000" spc="35">
                <a:latin typeface="Times New Roman"/>
                <a:cs typeface="Times New Roman"/>
              </a:rPr>
              <a:t>negatively </a:t>
            </a:r>
            <a:r>
              <a:rPr dirty="0" sz="1000" spc="40">
                <a:latin typeface="Times New Roman"/>
                <a:cs typeface="Times New Roman"/>
              </a:rPr>
              <a:t>charged </a:t>
            </a:r>
            <a:r>
              <a:rPr dirty="0" sz="1000" spc="45">
                <a:latin typeface="Times New Roman"/>
                <a:cs typeface="Times New Roman"/>
              </a:rPr>
              <a:t>proteins and </a:t>
            </a:r>
            <a:r>
              <a:rPr dirty="0" sz="1000" spc="20">
                <a:latin typeface="Times New Roman"/>
                <a:cs typeface="Times New Roman"/>
              </a:rPr>
              <a:t>low </a:t>
            </a:r>
            <a:r>
              <a:rPr dirty="0" sz="1000" spc="25">
                <a:latin typeface="Times New Roman"/>
                <a:cs typeface="Times New Roman"/>
              </a:rPr>
              <a:t> </a:t>
            </a:r>
            <a:r>
              <a:rPr dirty="0" sz="1000" spc="60">
                <a:latin typeface="Times New Roman"/>
                <a:cs typeface="Times New Roman"/>
              </a:rPr>
              <a:t>concentration</a:t>
            </a:r>
            <a:r>
              <a:rPr dirty="0" sz="1000" spc="360">
                <a:latin typeface="Times New Roman"/>
                <a:cs typeface="Times New Roman"/>
              </a:rPr>
              <a:t> </a:t>
            </a:r>
            <a:r>
              <a:rPr dirty="0" sz="1000" spc="25">
                <a:latin typeface="Times New Roman"/>
                <a:cs typeface="Times New Roman"/>
              </a:rPr>
              <a:t>of</a:t>
            </a:r>
            <a:r>
              <a:rPr dirty="0" sz="1000" spc="90">
                <a:latin typeface="Times New Roman"/>
                <a:cs typeface="Times New Roman"/>
              </a:rPr>
              <a:t> </a:t>
            </a:r>
            <a:r>
              <a:rPr dirty="0" sz="1000" spc="40">
                <a:latin typeface="Times New Roman"/>
                <a:cs typeface="Times New Roman"/>
              </a:rPr>
              <a:t>Na</a:t>
            </a:r>
            <a:r>
              <a:rPr dirty="0" baseline="25925" sz="1125" spc="60">
                <a:latin typeface="Times New Roman"/>
                <a:cs typeface="Times New Roman"/>
              </a:rPr>
              <a:t>+</a:t>
            </a:r>
            <a:r>
              <a:rPr dirty="0" sz="1000" spc="40">
                <a:latin typeface="Times New Roman"/>
                <a:cs typeface="Times New Roman"/>
              </a:rPr>
              <a:t>.</a:t>
            </a:r>
            <a:r>
              <a:rPr dirty="0" sz="1000" spc="65">
                <a:latin typeface="Times New Roman"/>
                <a:cs typeface="Times New Roman"/>
              </a:rPr>
              <a:t> </a:t>
            </a:r>
            <a:r>
              <a:rPr dirty="0" sz="1000" spc="55">
                <a:latin typeface="Times New Roman"/>
                <a:cs typeface="Times New Roman"/>
              </a:rPr>
              <a:t>These</a:t>
            </a:r>
            <a:r>
              <a:rPr dirty="0" sz="1000" spc="70">
                <a:latin typeface="Times New Roman"/>
                <a:cs typeface="Times New Roman"/>
              </a:rPr>
              <a:t> ionic</a:t>
            </a:r>
            <a:endParaRPr sz="1000">
              <a:latin typeface="Times New Roman"/>
              <a:cs typeface="Times New Roman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1133855" y="1517903"/>
            <a:ext cx="5501640" cy="424180"/>
            <a:chOff x="1133855" y="1517903"/>
            <a:chExt cx="5501640" cy="424180"/>
          </a:xfrm>
        </p:grpSpPr>
        <p:sp>
          <p:nvSpPr>
            <p:cNvPr id="16" name="object 16"/>
            <p:cNvSpPr/>
            <p:nvPr/>
          </p:nvSpPr>
          <p:spPr>
            <a:xfrm>
              <a:off x="1133855" y="1517903"/>
              <a:ext cx="5501640" cy="424180"/>
            </a:xfrm>
            <a:custGeom>
              <a:avLst/>
              <a:gdLst/>
              <a:ahLst/>
              <a:cxnLst/>
              <a:rect l="l" t="t" r="r" b="b"/>
              <a:pathLst>
                <a:path w="5501640" h="424180">
                  <a:moveTo>
                    <a:pt x="5501640" y="0"/>
                  </a:moveTo>
                  <a:lnTo>
                    <a:pt x="0" y="0"/>
                  </a:lnTo>
                  <a:lnTo>
                    <a:pt x="0" y="423672"/>
                  </a:lnTo>
                  <a:lnTo>
                    <a:pt x="5501640" y="423672"/>
                  </a:lnTo>
                  <a:lnTo>
                    <a:pt x="5501640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5608307" y="1685556"/>
              <a:ext cx="219710" cy="88900"/>
            </a:xfrm>
            <a:custGeom>
              <a:avLst/>
              <a:gdLst/>
              <a:ahLst/>
              <a:cxnLst/>
              <a:rect l="l" t="t" r="r" b="b"/>
              <a:pathLst>
                <a:path w="219710" h="88900">
                  <a:moveTo>
                    <a:pt x="219456" y="0"/>
                  </a:moveTo>
                  <a:lnTo>
                    <a:pt x="0" y="0"/>
                  </a:lnTo>
                  <a:lnTo>
                    <a:pt x="9144" y="88392"/>
                  </a:lnTo>
                  <a:lnTo>
                    <a:pt x="207251" y="88392"/>
                  </a:lnTo>
                  <a:lnTo>
                    <a:pt x="219456" y="0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5910071" y="1685556"/>
              <a:ext cx="725805" cy="88900"/>
            </a:xfrm>
            <a:custGeom>
              <a:avLst/>
              <a:gdLst/>
              <a:ahLst/>
              <a:cxnLst/>
              <a:rect l="l" t="t" r="r" b="b"/>
              <a:pathLst>
                <a:path w="725804" h="88900">
                  <a:moveTo>
                    <a:pt x="725424" y="0"/>
                  </a:moveTo>
                  <a:lnTo>
                    <a:pt x="15240" y="0"/>
                  </a:lnTo>
                  <a:lnTo>
                    <a:pt x="0" y="88392"/>
                  </a:lnTo>
                  <a:lnTo>
                    <a:pt x="725424" y="88392"/>
                  </a:lnTo>
                  <a:lnTo>
                    <a:pt x="725424" y="0"/>
                  </a:lnTo>
                  <a:close/>
                </a:path>
              </a:pathLst>
            </a:custGeom>
            <a:solidFill>
              <a:srgbClr val="B1B1B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5833859" y="1685556"/>
              <a:ext cx="76200" cy="88900"/>
            </a:xfrm>
            <a:custGeom>
              <a:avLst/>
              <a:gdLst/>
              <a:ahLst/>
              <a:cxnLst/>
              <a:rect l="l" t="t" r="r" b="b"/>
              <a:pathLst>
                <a:path w="76200" h="88900">
                  <a:moveTo>
                    <a:pt x="76200" y="0"/>
                  </a:moveTo>
                  <a:lnTo>
                    <a:pt x="12192" y="0"/>
                  </a:lnTo>
                  <a:lnTo>
                    <a:pt x="0" y="88392"/>
                  </a:lnTo>
                  <a:lnTo>
                    <a:pt x="60960" y="88392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1901951" y="1685556"/>
              <a:ext cx="207645" cy="88900"/>
            </a:xfrm>
            <a:custGeom>
              <a:avLst/>
              <a:gdLst/>
              <a:ahLst/>
              <a:cxnLst/>
              <a:rect l="l" t="t" r="r" b="b"/>
              <a:pathLst>
                <a:path w="207644" h="88900">
                  <a:moveTo>
                    <a:pt x="207251" y="0"/>
                  </a:moveTo>
                  <a:lnTo>
                    <a:pt x="0" y="0"/>
                  </a:lnTo>
                  <a:lnTo>
                    <a:pt x="12191" y="88392"/>
                  </a:lnTo>
                  <a:lnTo>
                    <a:pt x="198119" y="88392"/>
                  </a:lnTo>
                  <a:lnTo>
                    <a:pt x="207251" y="0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1133855" y="1685556"/>
              <a:ext cx="688975" cy="88900"/>
            </a:xfrm>
            <a:custGeom>
              <a:avLst/>
              <a:gdLst/>
              <a:ahLst/>
              <a:cxnLst/>
              <a:rect l="l" t="t" r="r" b="b"/>
              <a:pathLst>
                <a:path w="688975" h="88900">
                  <a:moveTo>
                    <a:pt x="676656" y="0"/>
                  </a:moveTo>
                  <a:lnTo>
                    <a:pt x="0" y="0"/>
                  </a:lnTo>
                  <a:lnTo>
                    <a:pt x="0" y="88392"/>
                  </a:lnTo>
                  <a:lnTo>
                    <a:pt x="688835" y="88392"/>
                  </a:lnTo>
                  <a:lnTo>
                    <a:pt x="676656" y="0"/>
                  </a:lnTo>
                  <a:close/>
                </a:path>
              </a:pathLst>
            </a:custGeom>
            <a:solidFill>
              <a:srgbClr val="B1B1B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1822704" y="1685556"/>
              <a:ext cx="73660" cy="88900"/>
            </a:xfrm>
            <a:custGeom>
              <a:avLst/>
              <a:gdLst/>
              <a:ahLst/>
              <a:cxnLst/>
              <a:rect l="l" t="t" r="r" b="b"/>
              <a:pathLst>
                <a:path w="73660" h="88900">
                  <a:moveTo>
                    <a:pt x="60959" y="0"/>
                  </a:moveTo>
                  <a:lnTo>
                    <a:pt x="0" y="0"/>
                  </a:lnTo>
                  <a:lnTo>
                    <a:pt x="15239" y="88392"/>
                  </a:lnTo>
                  <a:lnTo>
                    <a:pt x="73151" y="88392"/>
                  </a:lnTo>
                  <a:lnTo>
                    <a:pt x="60959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3" name="object 23"/>
          <p:cNvSpPr txBox="1">
            <a:spLocks noGrp="1"/>
          </p:cNvSpPr>
          <p:nvPr>
            <p:ph type="title"/>
          </p:nvPr>
        </p:nvSpPr>
        <p:spPr>
          <a:xfrm>
            <a:off x="1133855" y="1517903"/>
            <a:ext cx="5501640" cy="424180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ctr" marL="20320">
              <a:lnSpc>
                <a:spcPts val="2965"/>
              </a:lnSpc>
            </a:pPr>
            <a:r>
              <a:rPr dirty="0" spc="405"/>
              <a:t>Solutions</a:t>
            </a: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146035" y="1139951"/>
            <a:ext cx="314325" cy="274320"/>
            <a:chOff x="1146035" y="1139951"/>
            <a:chExt cx="314325" cy="274320"/>
          </a:xfrm>
        </p:grpSpPr>
        <p:sp>
          <p:nvSpPr>
            <p:cNvPr id="3" name="object 3"/>
            <p:cNvSpPr/>
            <p:nvPr/>
          </p:nvSpPr>
          <p:spPr>
            <a:xfrm>
              <a:off x="1146022" y="1139951"/>
              <a:ext cx="295910" cy="253365"/>
            </a:xfrm>
            <a:custGeom>
              <a:avLst/>
              <a:gdLst/>
              <a:ahLst/>
              <a:cxnLst/>
              <a:rect l="l" t="t" r="r" b="b"/>
              <a:pathLst>
                <a:path w="295909" h="253365">
                  <a:moveTo>
                    <a:pt x="295656" y="0"/>
                  </a:moveTo>
                  <a:lnTo>
                    <a:pt x="0" y="0"/>
                  </a:lnTo>
                  <a:lnTo>
                    <a:pt x="0" y="252971"/>
                  </a:lnTo>
                  <a:lnTo>
                    <a:pt x="295656" y="252971"/>
                  </a:lnTo>
                  <a:lnTo>
                    <a:pt x="295656" y="228600"/>
                  </a:lnTo>
                  <a:lnTo>
                    <a:pt x="29565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182611" y="1179576"/>
              <a:ext cx="256540" cy="216535"/>
            </a:xfrm>
            <a:custGeom>
              <a:avLst/>
              <a:gdLst/>
              <a:ahLst/>
              <a:cxnLst/>
              <a:rect l="l" t="t" r="r" b="b"/>
              <a:pathLst>
                <a:path w="256540" h="216534">
                  <a:moveTo>
                    <a:pt x="256031" y="0"/>
                  </a:moveTo>
                  <a:lnTo>
                    <a:pt x="0" y="0"/>
                  </a:lnTo>
                  <a:lnTo>
                    <a:pt x="0" y="216395"/>
                  </a:lnTo>
                  <a:lnTo>
                    <a:pt x="256031" y="216395"/>
                  </a:lnTo>
                  <a:lnTo>
                    <a:pt x="256031" y="0"/>
                  </a:lnTo>
                  <a:close/>
                </a:path>
              </a:pathLst>
            </a:custGeom>
            <a:solidFill>
              <a:srgbClr val="4B4B4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164323" y="1161300"/>
              <a:ext cx="295910" cy="253365"/>
            </a:xfrm>
            <a:custGeom>
              <a:avLst/>
              <a:gdLst/>
              <a:ahLst/>
              <a:cxnLst/>
              <a:rect l="l" t="t" r="r" b="b"/>
              <a:pathLst>
                <a:path w="295909" h="253365">
                  <a:moveTo>
                    <a:pt x="295656" y="0"/>
                  </a:moveTo>
                  <a:lnTo>
                    <a:pt x="0" y="0"/>
                  </a:lnTo>
                  <a:lnTo>
                    <a:pt x="0" y="252971"/>
                  </a:lnTo>
                  <a:lnTo>
                    <a:pt x="295656" y="252971"/>
                  </a:lnTo>
                  <a:lnTo>
                    <a:pt x="295656" y="228600"/>
                  </a:lnTo>
                  <a:lnTo>
                    <a:pt x="24396" y="228600"/>
                  </a:lnTo>
                  <a:lnTo>
                    <a:pt x="24396" y="24371"/>
                  </a:lnTo>
                  <a:lnTo>
                    <a:pt x="292732" y="24371"/>
                  </a:lnTo>
                  <a:lnTo>
                    <a:pt x="295656" y="0"/>
                  </a:lnTo>
                  <a:close/>
                </a:path>
                <a:path w="295909" h="253365">
                  <a:moveTo>
                    <a:pt x="292732" y="24371"/>
                  </a:moveTo>
                  <a:lnTo>
                    <a:pt x="268236" y="24371"/>
                  </a:lnTo>
                  <a:lnTo>
                    <a:pt x="268236" y="228600"/>
                  </a:lnTo>
                  <a:lnTo>
                    <a:pt x="292732" y="24371"/>
                  </a:lnTo>
                  <a:close/>
                </a:path>
                <a:path w="295909" h="253365">
                  <a:moveTo>
                    <a:pt x="295656" y="0"/>
                  </a:moveTo>
                  <a:lnTo>
                    <a:pt x="268236" y="228600"/>
                  </a:lnTo>
                  <a:lnTo>
                    <a:pt x="295656" y="228600"/>
                  </a:lnTo>
                  <a:lnTo>
                    <a:pt x="29565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1182611" y="1179575"/>
            <a:ext cx="256540" cy="216535"/>
          </a:xfrm>
          <a:prstGeom prst="rect">
            <a:avLst/>
          </a:prstGeom>
        </p:spPr>
        <p:txBody>
          <a:bodyPr wrap="square" lIns="0" tIns="29209" rIns="0" bIns="0" rtlCol="0" vert="horz">
            <a:spAutoFit/>
          </a:bodyPr>
          <a:lstStyle/>
          <a:p>
            <a:pPr marL="39370">
              <a:lnSpc>
                <a:spcPct val="100000"/>
              </a:lnSpc>
              <a:spcBef>
                <a:spcPts val="229"/>
              </a:spcBef>
            </a:pPr>
            <a:r>
              <a:rPr dirty="0" sz="850" spc="50" b="1">
                <a:solidFill>
                  <a:srgbClr val="FFFFFF"/>
                </a:solidFill>
                <a:latin typeface="Palatino Linotype"/>
                <a:cs typeface="Palatino Linotype"/>
              </a:rPr>
              <a:t>146</a:t>
            </a:r>
            <a:endParaRPr sz="850">
              <a:latin typeface="Palatino Linotype"/>
              <a:cs typeface="Palatino Linotyp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733010" y="1191247"/>
            <a:ext cx="1910714" cy="1790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00" b="1" i="1">
                <a:latin typeface="Palatino Linotype"/>
                <a:cs typeface="Palatino Linotype"/>
              </a:rPr>
              <a:t>Assertion</a:t>
            </a:r>
            <a:r>
              <a:rPr dirty="0" sz="1000" spc="-40" b="1" i="1">
                <a:latin typeface="Palatino Linotype"/>
                <a:cs typeface="Palatino Linotype"/>
              </a:rPr>
              <a:t> </a:t>
            </a:r>
            <a:r>
              <a:rPr dirty="0" sz="1000" spc="5" b="1" i="1">
                <a:latin typeface="Palatino Linotype"/>
                <a:cs typeface="Palatino Linotype"/>
              </a:rPr>
              <a:t>Reason</a:t>
            </a:r>
            <a:r>
              <a:rPr dirty="0" sz="1000" spc="-50" b="1" i="1">
                <a:latin typeface="Palatino Linotype"/>
                <a:cs typeface="Palatino Linotype"/>
              </a:rPr>
              <a:t> </a:t>
            </a:r>
            <a:r>
              <a:rPr dirty="0" sz="1000" spc="5" b="1" i="1">
                <a:latin typeface="Palatino Linotype"/>
                <a:cs typeface="Palatino Linotype"/>
              </a:rPr>
              <a:t>Question</a:t>
            </a:r>
            <a:r>
              <a:rPr dirty="0" sz="1000" spc="-40" b="1" i="1">
                <a:latin typeface="Palatino Linotype"/>
                <a:cs typeface="Palatino Linotype"/>
              </a:rPr>
              <a:t> </a:t>
            </a:r>
            <a:r>
              <a:rPr dirty="0" sz="1000" b="1" i="1">
                <a:latin typeface="Palatino Linotype"/>
                <a:cs typeface="Palatino Linotype"/>
              </a:rPr>
              <a:t>Bank</a:t>
            </a:r>
            <a:endParaRPr sz="1000">
              <a:latin typeface="Palatino Linotype"/>
              <a:cs typeface="Palatino Linotype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438655" y="1289303"/>
            <a:ext cx="3267710" cy="24765"/>
          </a:xfrm>
          <a:custGeom>
            <a:avLst/>
            <a:gdLst/>
            <a:ahLst/>
            <a:cxnLst/>
            <a:rect l="l" t="t" r="r" b="b"/>
            <a:pathLst>
              <a:path w="3267710" h="24765">
                <a:moveTo>
                  <a:pt x="3267443" y="0"/>
                </a:moveTo>
                <a:lnTo>
                  <a:pt x="0" y="0"/>
                </a:lnTo>
                <a:lnTo>
                  <a:pt x="0" y="24383"/>
                </a:lnTo>
                <a:lnTo>
                  <a:pt x="3267443" y="24383"/>
                </a:lnTo>
                <a:lnTo>
                  <a:pt x="3267443" y="0"/>
                </a:lnTo>
                <a:close/>
              </a:path>
            </a:pathLst>
          </a:custGeom>
          <a:solidFill>
            <a:srgbClr val="4B4B4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1130300" y="3361283"/>
            <a:ext cx="442595" cy="1790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295275" algn="l"/>
              </a:tabLst>
            </a:pPr>
            <a:r>
              <a:rPr dirty="0" sz="1000" spc="-75" b="1">
                <a:latin typeface="Times New Roman"/>
                <a:cs typeface="Times New Roman"/>
              </a:rPr>
              <a:t>1</a:t>
            </a:r>
            <a:r>
              <a:rPr dirty="0" sz="1000" spc="-5" b="1">
                <a:latin typeface="Times New Roman"/>
                <a:cs typeface="Times New Roman"/>
              </a:rPr>
              <a:t>1</a:t>
            </a:r>
            <a:r>
              <a:rPr dirty="0" sz="1000" b="1">
                <a:latin typeface="Times New Roman"/>
                <a:cs typeface="Times New Roman"/>
              </a:rPr>
              <a:t>.</a:t>
            </a:r>
            <a:r>
              <a:rPr dirty="0" sz="1000" b="1">
                <a:latin typeface="Times New Roman"/>
                <a:cs typeface="Times New Roman"/>
              </a:rPr>
              <a:t>	</a:t>
            </a:r>
            <a:r>
              <a:rPr dirty="0" sz="1000" spc="-75" b="1">
                <a:latin typeface="Times New Roman"/>
                <a:cs typeface="Times New Roman"/>
              </a:rPr>
              <a:t>(</a:t>
            </a:r>
            <a:r>
              <a:rPr dirty="0" sz="1000" spc="-50" b="1">
                <a:latin typeface="Times New Roman"/>
                <a:cs typeface="Times New Roman"/>
              </a:rPr>
              <a:t>a</a:t>
            </a:r>
            <a:r>
              <a:rPr dirty="0" sz="1000" b="1">
                <a:latin typeface="Times New Roman"/>
                <a:cs typeface="Times New Roman"/>
              </a:rPr>
              <a:t>)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130274" y="5549582"/>
            <a:ext cx="443230" cy="1790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00" b="1">
                <a:latin typeface="Times New Roman"/>
                <a:cs typeface="Times New Roman"/>
              </a:rPr>
              <a:t>13.  </a:t>
            </a:r>
            <a:r>
              <a:rPr dirty="0" sz="1000" spc="140" b="1">
                <a:latin typeface="Times New Roman"/>
                <a:cs typeface="Times New Roman"/>
              </a:rPr>
              <a:t> </a:t>
            </a:r>
            <a:r>
              <a:rPr dirty="0" sz="1000" spc="-40" b="1">
                <a:latin typeface="Times New Roman"/>
                <a:cs typeface="Times New Roman"/>
              </a:rPr>
              <a:t>(a)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130274" y="7302030"/>
            <a:ext cx="443230" cy="1790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00" b="1">
                <a:latin typeface="Times New Roman"/>
                <a:cs typeface="Times New Roman"/>
              </a:rPr>
              <a:t>14.  </a:t>
            </a:r>
            <a:r>
              <a:rPr dirty="0" sz="1000" spc="140" b="1">
                <a:latin typeface="Times New Roman"/>
                <a:cs typeface="Times New Roman"/>
              </a:rPr>
              <a:t> </a:t>
            </a:r>
            <a:r>
              <a:rPr dirty="0" sz="1000" spc="-20" b="1">
                <a:latin typeface="Times New Roman"/>
                <a:cs typeface="Times New Roman"/>
              </a:rPr>
              <a:t>(c)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130274" y="7887195"/>
            <a:ext cx="443230" cy="1790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00" b="1">
                <a:latin typeface="Times New Roman"/>
                <a:cs typeface="Times New Roman"/>
              </a:rPr>
              <a:t>15.  </a:t>
            </a:r>
            <a:r>
              <a:rPr dirty="0" sz="1000" spc="140" b="1">
                <a:latin typeface="Times New Roman"/>
                <a:cs typeface="Times New Roman"/>
              </a:rPr>
              <a:t> </a:t>
            </a:r>
            <a:r>
              <a:rPr dirty="0" sz="1000" spc="-40" b="1">
                <a:latin typeface="Times New Roman"/>
                <a:cs typeface="Times New Roman"/>
              </a:rPr>
              <a:t>(a)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079500" y="1462545"/>
            <a:ext cx="2814955" cy="7481570"/>
          </a:xfrm>
          <a:prstGeom prst="rect">
            <a:avLst/>
          </a:prstGeom>
        </p:spPr>
        <p:txBody>
          <a:bodyPr wrap="square" lIns="0" tIns="20320" rIns="0" bIns="0" rtlCol="0" vert="horz">
            <a:spAutoFit/>
          </a:bodyPr>
          <a:lstStyle/>
          <a:p>
            <a:pPr algn="just" marL="602615" marR="87630">
              <a:lnSpc>
                <a:spcPct val="95700"/>
              </a:lnSpc>
              <a:spcBef>
                <a:spcPts val="160"/>
              </a:spcBef>
            </a:pPr>
            <a:r>
              <a:rPr dirty="0" sz="1000">
                <a:latin typeface="Times New Roman"/>
                <a:cs typeface="Times New Roman"/>
              </a:rPr>
              <a:t>gradients</a:t>
            </a:r>
            <a:r>
              <a:rPr dirty="0" sz="1000" spc="-90">
                <a:latin typeface="Times New Roman"/>
                <a:cs typeface="Times New Roman"/>
              </a:rPr>
              <a:t> </a:t>
            </a:r>
            <a:r>
              <a:rPr dirty="0" sz="1000" spc="-5">
                <a:latin typeface="Times New Roman"/>
                <a:cs typeface="Times New Roman"/>
              </a:rPr>
              <a:t>across</a:t>
            </a:r>
            <a:r>
              <a:rPr dirty="0" sz="1000" spc="-95">
                <a:latin typeface="Times New Roman"/>
                <a:cs typeface="Times New Roman"/>
              </a:rPr>
              <a:t> </a:t>
            </a:r>
            <a:r>
              <a:rPr dirty="0" sz="1000" spc="10">
                <a:latin typeface="Times New Roman"/>
                <a:cs typeface="Times New Roman"/>
              </a:rPr>
              <a:t>the</a:t>
            </a:r>
            <a:r>
              <a:rPr dirty="0" sz="1000" spc="-55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resting</a:t>
            </a:r>
            <a:r>
              <a:rPr dirty="0" sz="1000" spc="-50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membrane</a:t>
            </a:r>
            <a:r>
              <a:rPr dirty="0" sz="1000" spc="-100">
                <a:latin typeface="Times New Roman"/>
                <a:cs typeface="Times New Roman"/>
              </a:rPr>
              <a:t> </a:t>
            </a:r>
            <a:r>
              <a:rPr dirty="0" sz="1000" spc="10">
                <a:latin typeface="Times New Roman"/>
                <a:cs typeface="Times New Roman"/>
              </a:rPr>
              <a:t>are </a:t>
            </a:r>
            <a:r>
              <a:rPr dirty="0" sz="1000" spc="-235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mai</a:t>
            </a:r>
            <a:r>
              <a:rPr dirty="0" sz="1000" spc="20">
                <a:latin typeface="Times New Roman"/>
                <a:cs typeface="Times New Roman"/>
              </a:rPr>
              <a:t>n</a:t>
            </a:r>
            <a:r>
              <a:rPr dirty="0" sz="1000" spc="5">
                <a:latin typeface="Times New Roman"/>
                <a:cs typeface="Times New Roman"/>
              </a:rPr>
              <a:t>tai</a:t>
            </a:r>
            <a:r>
              <a:rPr dirty="0" sz="1000" spc="20">
                <a:latin typeface="Times New Roman"/>
                <a:cs typeface="Times New Roman"/>
              </a:rPr>
              <a:t>n</a:t>
            </a:r>
            <a:r>
              <a:rPr dirty="0" sz="1000" spc="-20">
                <a:latin typeface="Times New Roman"/>
                <a:cs typeface="Times New Roman"/>
              </a:rPr>
              <a:t>e</a:t>
            </a:r>
            <a:r>
              <a:rPr dirty="0" sz="1000">
                <a:latin typeface="Times New Roman"/>
                <a:cs typeface="Times New Roman"/>
              </a:rPr>
              <a:t>d</a:t>
            </a:r>
            <a:r>
              <a:rPr dirty="0" sz="1000" spc="-15">
                <a:latin typeface="Times New Roman"/>
                <a:cs typeface="Times New Roman"/>
              </a:rPr>
              <a:t> </a:t>
            </a:r>
            <a:r>
              <a:rPr dirty="0" sz="1000" spc="-25">
                <a:latin typeface="Times New Roman"/>
                <a:cs typeface="Times New Roman"/>
              </a:rPr>
              <a:t>b</a:t>
            </a:r>
            <a:r>
              <a:rPr dirty="0" sz="1000">
                <a:latin typeface="Times New Roman"/>
                <a:cs typeface="Times New Roman"/>
              </a:rPr>
              <a:t>y</a:t>
            </a:r>
            <a:r>
              <a:rPr dirty="0" sz="1000" spc="-85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t</a:t>
            </a:r>
            <a:r>
              <a:rPr dirty="0" sz="1000" spc="20">
                <a:latin typeface="Times New Roman"/>
                <a:cs typeface="Times New Roman"/>
              </a:rPr>
              <a:t>h</a:t>
            </a:r>
            <a:r>
              <a:rPr dirty="0" sz="1000">
                <a:latin typeface="Times New Roman"/>
                <a:cs typeface="Times New Roman"/>
              </a:rPr>
              <a:t>e</a:t>
            </a:r>
            <a:r>
              <a:rPr dirty="0" sz="1000" spc="-25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a</a:t>
            </a:r>
            <a:r>
              <a:rPr dirty="0" sz="1000" spc="-20">
                <a:latin typeface="Times New Roman"/>
                <a:cs typeface="Times New Roman"/>
              </a:rPr>
              <a:t>c</a:t>
            </a:r>
            <a:r>
              <a:rPr dirty="0" sz="1000" spc="5">
                <a:latin typeface="Times New Roman"/>
                <a:cs typeface="Times New Roman"/>
              </a:rPr>
              <a:t>ti</a:t>
            </a:r>
            <a:r>
              <a:rPr dirty="0" sz="1000" spc="-25">
                <a:latin typeface="Times New Roman"/>
                <a:cs typeface="Times New Roman"/>
              </a:rPr>
              <a:t>v</a:t>
            </a:r>
            <a:r>
              <a:rPr dirty="0" sz="1000">
                <a:latin typeface="Times New Roman"/>
                <a:cs typeface="Times New Roman"/>
              </a:rPr>
              <a:t>e</a:t>
            </a:r>
            <a:r>
              <a:rPr dirty="0" sz="1000" spc="-25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t</a:t>
            </a:r>
            <a:r>
              <a:rPr dirty="0" sz="1000" spc="20">
                <a:latin typeface="Times New Roman"/>
                <a:cs typeface="Times New Roman"/>
              </a:rPr>
              <a:t>r</a:t>
            </a:r>
            <a:r>
              <a:rPr dirty="0" sz="1000" spc="5">
                <a:latin typeface="Times New Roman"/>
                <a:cs typeface="Times New Roman"/>
              </a:rPr>
              <a:t>a</a:t>
            </a:r>
            <a:r>
              <a:rPr dirty="0" sz="1000" spc="20">
                <a:latin typeface="Times New Roman"/>
                <a:cs typeface="Times New Roman"/>
              </a:rPr>
              <a:t>n</a:t>
            </a:r>
            <a:r>
              <a:rPr dirty="0" sz="1000" spc="-10">
                <a:latin typeface="Times New Roman"/>
                <a:cs typeface="Times New Roman"/>
              </a:rPr>
              <a:t>s</a:t>
            </a:r>
            <a:r>
              <a:rPr dirty="0" sz="1000" spc="5">
                <a:latin typeface="Times New Roman"/>
                <a:cs typeface="Times New Roman"/>
              </a:rPr>
              <a:t>p</a:t>
            </a:r>
            <a:r>
              <a:rPr dirty="0" sz="1000" spc="-35">
                <a:latin typeface="Times New Roman"/>
                <a:cs typeface="Times New Roman"/>
              </a:rPr>
              <a:t>o</a:t>
            </a:r>
            <a:r>
              <a:rPr dirty="0" sz="1000" spc="20">
                <a:latin typeface="Times New Roman"/>
                <a:cs typeface="Times New Roman"/>
              </a:rPr>
              <a:t>r</a:t>
            </a:r>
            <a:r>
              <a:rPr dirty="0" sz="1000">
                <a:latin typeface="Times New Roman"/>
                <a:cs typeface="Times New Roman"/>
              </a:rPr>
              <a:t>t</a:t>
            </a:r>
            <a:r>
              <a:rPr dirty="0" sz="1000" spc="-30">
                <a:latin typeface="Times New Roman"/>
                <a:cs typeface="Times New Roman"/>
              </a:rPr>
              <a:t> </a:t>
            </a:r>
            <a:r>
              <a:rPr dirty="0" sz="1000" spc="-25">
                <a:latin typeface="Times New Roman"/>
                <a:cs typeface="Times New Roman"/>
              </a:rPr>
              <a:t>o</a:t>
            </a:r>
            <a:r>
              <a:rPr dirty="0" sz="1000">
                <a:latin typeface="Times New Roman"/>
                <a:cs typeface="Times New Roman"/>
              </a:rPr>
              <a:t>f</a:t>
            </a:r>
            <a:r>
              <a:rPr dirty="0" sz="1000" spc="-35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i</a:t>
            </a:r>
            <a:r>
              <a:rPr dirty="0" sz="1000" spc="-25">
                <a:latin typeface="Times New Roman"/>
                <a:cs typeface="Times New Roman"/>
              </a:rPr>
              <a:t>o</a:t>
            </a:r>
            <a:r>
              <a:rPr dirty="0" sz="1000" spc="20">
                <a:latin typeface="Times New Roman"/>
                <a:cs typeface="Times New Roman"/>
              </a:rPr>
              <a:t>n</a:t>
            </a:r>
            <a:r>
              <a:rPr dirty="0" sz="1000">
                <a:latin typeface="Times New Roman"/>
                <a:cs typeface="Times New Roman"/>
              </a:rPr>
              <a:t>s  </a:t>
            </a:r>
            <a:r>
              <a:rPr dirty="0" sz="1000">
                <a:latin typeface="Times New Roman"/>
                <a:cs typeface="Times New Roman"/>
              </a:rPr>
              <a:t>by </a:t>
            </a:r>
            <a:r>
              <a:rPr dirty="0" sz="1000" spc="25">
                <a:latin typeface="Times New Roman"/>
                <a:cs typeface="Times New Roman"/>
              </a:rPr>
              <a:t>the </a:t>
            </a:r>
            <a:r>
              <a:rPr dirty="0" sz="1000" spc="20">
                <a:latin typeface="Times New Roman"/>
                <a:cs typeface="Times New Roman"/>
              </a:rPr>
              <a:t>sodium-potassium pump </a:t>
            </a:r>
            <a:r>
              <a:rPr dirty="0" sz="1000" spc="15">
                <a:latin typeface="Times New Roman"/>
                <a:cs typeface="Times New Roman"/>
              </a:rPr>
              <a:t>which </a:t>
            </a:r>
            <a:r>
              <a:rPr dirty="0" sz="1000" spc="20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transports </a:t>
            </a:r>
            <a:r>
              <a:rPr dirty="0" sz="1000">
                <a:latin typeface="Times New Roman"/>
                <a:cs typeface="Times New Roman"/>
              </a:rPr>
              <a:t>3 Na</a:t>
            </a:r>
            <a:r>
              <a:rPr dirty="0" baseline="25925" sz="1125">
                <a:latin typeface="Times New Roman"/>
                <a:cs typeface="Times New Roman"/>
              </a:rPr>
              <a:t>+ </a:t>
            </a:r>
            <a:r>
              <a:rPr dirty="0" sz="1000">
                <a:latin typeface="Times New Roman"/>
                <a:cs typeface="Times New Roman"/>
              </a:rPr>
              <a:t>outwards </a:t>
            </a:r>
            <a:r>
              <a:rPr dirty="0" sz="1000" spc="-15">
                <a:latin typeface="Times New Roman"/>
                <a:cs typeface="Times New Roman"/>
              </a:rPr>
              <a:t>for </a:t>
            </a:r>
            <a:r>
              <a:rPr dirty="0" sz="1000">
                <a:latin typeface="Times New Roman"/>
                <a:cs typeface="Times New Roman"/>
              </a:rPr>
              <a:t>2 </a:t>
            </a:r>
            <a:r>
              <a:rPr dirty="0" sz="1000" spc="-5">
                <a:latin typeface="Times New Roman"/>
                <a:cs typeface="Times New Roman"/>
              </a:rPr>
              <a:t>K</a:t>
            </a:r>
            <a:r>
              <a:rPr dirty="0" baseline="25925" sz="1125" spc="-7">
                <a:latin typeface="Times New Roman"/>
                <a:cs typeface="Times New Roman"/>
              </a:rPr>
              <a:t>+ </a:t>
            </a:r>
            <a:r>
              <a:rPr dirty="0" sz="1000" spc="10">
                <a:latin typeface="Times New Roman"/>
                <a:cs typeface="Times New Roman"/>
              </a:rPr>
              <a:t>into </a:t>
            </a:r>
            <a:r>
              <a:rPr dirty="0" sz="1000" spc="15">
                <a:latin typeface="Times New Roman"/>
                <a:cs typeface="Times New Roman"/>
              </a:rPr>
              <a:t> </a:t>
            </a:r>
            <a:r>
              <a:rPr dirty="0" sz="1000" spc="10">
                <a:latin typeface="Times New Roman"/>
                <a:cs typeface="Times New Roman"/>
              </a:rPr>
              <a:t>the </a:t>
            </a:r>
            <a:r>
              <a:rPr dirty="0" sz="1000" spc="-5">
                <a:latin typeface="Times New Roman"/>
                <a:cs typeface="Times New Roman"/>
              </a:rPr>
              <a:t>cell. </a:t>
            </a:r>
            <a:r>
              <a:rPr dirty="0" sz="1000" spc="-10">
                <a:latin typeface="Times New Roman"/>
                <a:cs typeface="Times New Roman"/>
              </a:rPr>
              <a:t>As </a:t>
            </a:r>
            <a:r>
              <a:rPr dirty="0" sz="1000">
                <a:latin typeface="Times New Roman"/>
                <a:cs typeface="Times New Roman"/>
              </a:rPr>
              <a:t>a result, </a:t>
            </a:r>
            <a:r>
              <a:rPr dirty="0" sz="1000" spc="10">
                <a:latin typeface="Times New Roman"/>
                <a:cs typeface="Times New Roman"/>
              </a:rPr>
              <a:t>the </a:t>
            </a:r>
            <a:r>
              <a:rPr dirty="0" sz="1000" spc="-5">
                <a:latin typeface="Times New Roman"/>
                <a:cs typeface="Times New Roman"/>
              </a:rPr>
              <a:t>outer surface </a:t>
            </a:r>
            <a:r>
              <a:rPr dirty="0" sz="1000" spc="-20">
                <a:latin typeface="Times New Roman"/>
                <a:cs typeface="Times New Roman"/>
              </a:rPr>
              <a:t>of </a:t>
            </a:r>
            <a:r>
              <a:rPr dirty="0" sz="1000" spc="-15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t</a:t>
            </a:r>
            <a:r>
              <a:rPr dirty="0" sz="1000" spc="20">
                <a:latin typeface="Times New Roman"/>
                <a:cs typeface="Times New Roman"/>
              </a:rPr>
              <a:t>h</a:t>
            </a:r>
            <a:r>
              <a:rPr dirty="0" sz="1000">
                <a:latin typeface="Times New Roman"/>
                <a:cs typeface="Times New Roman"/>
              </a:rPr>
              <a:t>e</a:t>
            </a:r>
            <a:r>
              <a:rPr dirty="0" sz="1000" spc="-40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a</a:t>
            </a:r>
            <a:r>
              <a:rPr dirty="0" sz="1000" spc="-15">
                <a:latin typeface="Times New Roman"/>
                <a:cs typeface="Times New Roman"/>
              </a:rPr>
              <a:t>x</a:t>
            </a:r>
            <a:r>
              <a:rPr dirty="0" sz="1000" spc="-25">
                <a:latin typeface="Times New Roman"/>
                <a:cs typeface="Times New Roman"/>
              </a:rPr>
              <a:t>o</a:t>
            </a:r>
            <a:r>
              <a:rPr dirty="0" sz="1000" spc="20">
                <a:latin typeface="Times New Roman"/>
                <a:cs typeface="Times New Roman"/>
              </a:rPr>
              <a:t>n</a:t>
            </a:r>
            <a:r>
              <a:rPr dirty="0" sz="1000" spc="5">
                <a:latin typeface="Times New Roman"/>
                <a:cs typeface="Times New Roman"/>
              </a:rPr>
              <a:t>a</a:t>
            </a:r>
            <a:r>
              <a:rPr dirty="0" sz="1000">
                <a:latin typeface="Times New Roman"/>
                <a:cs typeface="Times New Roman"/>
              </a:rPr>
              <a:t>l</a:t>
            </a:r>
            <a:r>
              <a:rPr dirty="0" sz="1000" spc="-40">
                <a:latin typeface="Times New Roman"/>
                <a:cs typeface="Times New Roman"/>
              </a:rPr>
              <a:t> </a:t>
            </a:r>
            <a:r>
              <a:rPr dirty="0" sz="1000" spc="10">
                <a:latin typeface="Times New Roman"/>
                <a:cs typeface="Times New Roman"/>
              </a:rPr>
              <a:t>m</a:t>
            </a:r>
            <a:r>
              <a:rPr dirty="0" sz="1000" spc="-30">
                <a:latin typeface="Times New Roman"/>
                <a:cs typeface="Times New Roman"/>
              </a:rPr>
              <a:t>e</a:t>
            </a:r>
            <a:r>
              <a:rPr dirty="0" sz="1000" spc="10">
                <a:latin typeface="Times New Roman"/>
                <a:cs typeface="Times New Roman"/>
              </a:rPr>
              <a:t>m</a:t>
            </a:r>
            <a:r>
              <a:rPr dirty="0" sz="1000" spc="-25">
                <a:latin typeface="Times New Roman"/>
                <a:cs typeface="Times New Roman"/>
              </a:rPr>
              <a:t>b</a:t>
            </a:r>
            <a:r>
              <a:rPr dirty="0" sz="1000" spc="20">
                <a:latin typeface="Times New Roman"/>
                <a:cs typeface="Times New Roman"/>
              </a:rPr>
              <a:t>r</a:t>
            </a:r>
            <a:r>
              <a:rPr dirty="0" sz="1000" spc="5">
                <a:latin typeface="Times New Roman"/>
                <a:cs typeface="Times New Roman"/>
              </a:rPr>
              <a:t>a</a:t>
            </a:r>
            <a:r>
              <a:rPr dirty="0" sz="1000" spc="20">
                <a:latin typeface="Times New Roman"/>
                <a:cs typeface="Times New Roman"/>
              </a:rPr>
              <a:t>n</a:t>
            </a:r>
            <a:r>
              <a:rPr dirty="0" sz="1000">
                <a:latin typeface="Times New Roman"/>
                <a:cs typeface="Times New Roman"/>
              </a:rPr>
              <a:t>e</a:t>
            </a:r>
            <a:r>
              <a:rPr dirty="0" sz="1000" spc="-40">
                <a:latin typeface="Times New Roman"/>
                <a:cs typeface="Times New Roman"/>
              </a:rPr>
              <a:t> </a:t>
            </a:r>
            <a:r>
              <a:rPr dirty="0" sz="1000" spc="-15">
                <a:latin typeface="Times New Roman"/>
                <a:cs typeface="Times New Roman"/>
              </a:rPr>
              <a:t>p</a:t>
            </a:r>
            <a:r>
              <a:rPr dirty="0" sz="1000" spc="-25">
                <a:latin typeface="Times New Roman"/>
                <a:cs typeface="Times New Roman"/>
              </a:rPr>
              <a:t>o</a:t>
            </a:r>
            <a:r>
              <a:rPr dirty="0" sz="1000" spc="-10">
                <a:latin typeface="Times New Roman"/>
                <a:cs typeface="Times New Roman"/>
              </a:rPr>
              <a:t>ss</a:t>
            </a:r>
            <a:r>
              <a:rPr dirty="0" sz="1000" spc="-20">
                <a:latin typeface="Times New Roman"/>
                <a:cs typeface="Times New Roman"/>
              </a:rPr>
              <a:t>e</a:t>
            </a:r>
            <a:r>
              <a:rPr dirty="0" sz="1000" spc="-10">
                <a:latin typeface="Times New Roman"/>
                <a:cs typeface="Times New Roman"/>
              </a:rPr>
              <a:t>ss</a:t>
            </a:r>
            <a:r>
              <a:rPr dirty="0" sz="1000" spc="-20">
                <a:latin typeface="Times New Roman"/>
                <a:cs typeface="Times New Roman"/>
              </a:rPr>
              <a:t>e</a:t>
            </a:r>
            <a:r>
              <a:rPr dirty="0" sz="1000">
                <a:latin typeface="Times New Roman"/>
                <a:cs typeface="Times New Roman"/>
              </a:rPr>
              <a:t>s</a:t>
            </a:r>
            <a:r>
              <a:rPr dirty="0" sz="1000" spc="-70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a</a:t>
            </a:r>
            <a:r>
              <a:rPr dirty="0" sz="1000" spc="-40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p</a:t>
            </a:r>
            <a:r>
              <a:rPr dirty="0" sz="1000" spc="-25">
                <a:latin typeface="Times New Roman"/>
                <a:cs typeface="Times New Roman"/>
              </a:rPr>
              <a:t>o</a:t>
            </a:r>
            <a:r>
              <a:rPr dirty="0" sz="1000" spc="-10">
                <a:latin typeface="Times New Roman"/>
                <a:cs typeface="Times New Roman"/>
              </a:rPr>
              <a:t>s</a:t>
            </a:r>
            <a:r>
              <a:rPr dirty="0" sz="1000" spc="5">
                <a:latin typeface="Times New Roman"/>
                <a:cs typeface="Times New Roman"/>
              </a:rPr>
              <a:t>iti</a:t>
            </a:r>
            <a:r>
              <a:rPr dirty="0" sz="1000" spc="-25">
                <a:latin typeface="Times New Roman"/>
                <a:cs typeface="Times New Roman"/>
              </a:rPr>
              <a:t>v</a:t>
            </a:r>
            <a:r>
              <a:rPr dirty="0" sz="1000">
                <a:latin typeface="Times New Roman"/>
                <a:cs typeface="Times New Roman"/>
              </a:rPr>
              <a:t>e  </a:t>
            </a:r>
            <a:r>
              <a:rPr dirty="0" sz="1000" spc="15">
                <a:latin typeface="Times New Roman"/>
                <a:cs typeface="Times New Roman"/>
              </a:rPr>
              <a:t>charge </a:t>
            </a:r>
            <a:r>
              <a:rPr dirty="0" sz="1000" spc="10">
                <a:latin typeface="Times New Roman"/>
                <a:cs typeface="Times New Roman"/>
              </a:rPr>
              <a:t>while its inner </a:t>
            </a:r>
            <a:r>
              <a:rPr dirty="0" sz="1000">
                <a:latin typeface="Times New Roman"/>
                <a:cs typeface="Times New Roman"/>
              </a:rPr>
              <a:t>surface </a:t>
            </a:r>
            <a:r>
              <a:rPr dirty="0" sz="1000" spc="-10">
                <a:latin typeface="Times New Roman"/>
                <a:cs typeface="Times New Roman"/>
              </a:rPr>
              <a:t>becomes </a:t>
            </a:r>
            <a:r>
              <a:rPr dirty="0" sz="1000" spc="-5">
                <a:latin typeface="Times New Roman"/>
                <a:cs typeface="Times New Roman"/>
              </a:rPr>
              <a:t> </a:t>
            </a:r>
            <a:r>
              <a:rPr dirty="0" sz="1000" spc="40">
                <a:latin typeface="Times New Roman"/>
                <a:cs typeface="Times New Roman"/>
              </a:rPr>
              <a:t>negatively </a:t>
            </a:r>
            <a:r>
              <a:rPr dirty="0" sz="1000" spc="45">
                <a:latin typeface="Times New Roman"/>
                <a:cs typeface="Times New Roman"/>
              </a:rPr>
              <a:t>charged and </a:t>
            </a:r>
            <a:r>
              <a:rPr dirty="0" sz="1000" spc="40">
                <a:latin typeface="Times New Roman"/>
                <a:cs typeface="Times New Roman"/>
              </a:rPr>
              <a:t>therefore, </a:t>
            </a:r>
            <a:r>
              <a:rPr dirty="0" sz="1000" spc="25">
                <a:latin typeface="Times New Roman"/>
                <a:cs typeface="Times New Roman"/>
              </a:rPr>
              <a:t>is </a:t>
            </a:r>
            <a:r>
              <a:rPr dirty="0" sz="1000" spc="30">
                <a:latin typeface="Times New Roman"/>
                <a:cs typeface="Times New Roman"/>
              </a:rPr>
              <a:t> </a:t>
            </a:r>
            <a:r>
              <a:rPr dirty="0" sz="1000" spc="-5">
                <a:latin typeface="Times New Roman"/>
                <a:cs typeface="Times New Roman"/>
              </a:rPr>
              <a:t>polarised.</a:t>
            </a:r>
            <a:endParaRPr sz="1000">
              <a:latin typeface="Times New Roman"/>
              <a:cs typeface="Times New Roman"/>
            </a:endParaRPr>
          </a:p>
          <a:p>
            <a:pPr algn="just" marL="602615" marR="84455" indent="-539750">
              <a:lnSpc>
                <a:spcPts val="1150"/>
              </a:lnSpc>
              <a:spcBef>
                <a:spcPts val="30"/>
              </a:spcBef>
            </a:pPr>
            <a:r>
              <a:rPr dirty="0" sz="1000" b="1">
                <a:latin typeface="Times New Roman"/>
                <a:cs typeface="Times New Roman"/>
              </a:rPr>
              <a:t>10.</a:t>
            </a:r>
            <a:r>
              <a:rPr dirty="0" sz="1000" spc="5" b="1">
                <a:latin typeface="Times New Roman"/>
                <a:cs typeface="Times New Roman"/>
              </a:rPr>
              <a:t> </a:t>
            </a:r>
            <a:r>
              <a:rPr dirty="0" sz="1000" spc="-60" b="1">
                <a:latin typeface="Times New Roman"/>
                <a:cs typeface="Times New Roman"/>
              </a:rPr>
              <a:t>(b)</a:t>
            </a:r>
            <a:r>
              <a:rPr dirty="0" sz="1000" spc="-55" b="1">
                <a:latin typeface="Times New Roman"/>
                <a:cs typeface="Times New Roman"/>
              </a:rPr>
              <a:t> </a:t>
            </a:r>
            <a:r>
              <a:rPr dirty="0" sz="1000" spc="10">
                <a:latin typeface="Times New Roman"/>
                <a:cs typeface="Times New Roman"/>
              </a:rPr>
              <a:t>Action </a:t>
            </a:r>
            <a:r>
              <a:rPr dirty="0" sz="1000" spc="15">
                <a:latin typeface="Times New Roman"/>
                <a:cs typeface="Times New Roman"/>
              </a:rPr>
              <a:t>potential </a:t>
            </a:r>
            <a:r>
              <a:rPr dirty="0" sz="1000" spc="10">
                <a:latin typeface="Times New Roman"/>
                <a:cs typeface="Times New Roman"/>
              </a:rPr>
              <a:t>occurs </a:t>
            </a:r>
            <a:r>
              <a:rPr dirty="0" sz="1000" spc="15">
                <a:latin typeface="Times New Roman"/>
                <a:cs typeface="Times New Roman"/>
              </a:rPr>
              <a:t>in response </a:t>
            </a:r>
            <a:r>
              <a:rPr dirty="0" sz="1000" spc="30">
                <a:latin typeface="Times New Roman"/>
                <a:cs typeface="Times New Roman"/>
              </a:rPr>
              <a:t>to </a:t>
            </a:r>
            <a:r>
              <a:rPr dirty="0" sz="1000" spc="35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stimulation </a:t>
            </a:r>
            <a:r>
              <a:rPr dirty="0" sz="1000" spc="-10">
                <a:latin typeface="Times New Roman"/>
                <a:cs typeface="Times New Roman"/>
              </a:rPr>
              <a:t>of </a:t>
            </a:r>
            <a:r>
              <a:rPr dirty="0" sz="1000">
                <a:latin typeface="Times New Roman"/>
                <a:cs typeface="Times New Roman"/>
              </a:rPr>
              <a:t>nerve </a:t>
            </a:r>
            <a:r>
              <a:rPr dirty="0" sz="1000" spc="-5">
                <a:latin typeface="Times New Roman"/>
                <a:cs typeface="Times New Roman"/>
              </a:rPr>
              <a:t>fibre </a:t>
            </a:r>
            <a:r>
              <a:rPr dirty="0" sz="1000" spc="5">
                <a:latin typeface="Times New Roman"/>
                <a:cs typeface="Times New Roman"/>
              </a:rPr>
              <a:t>as </a:t>
            </a:r>
            <a:r>
              <a:rPr dirty="0" sz="1000">
                <a:latin typeface="Times New Roman"/>
                <a:cs typeface="Times New Roman"/>
              </a:rPr>
              <a:t>a result </a:t>
            </a:r>
            <a:r>
              <a:rPr dirty="0" sz="1000" spc="-15">
                <a:latin typeface="Times New Roman"/>
                <a:cs typeface="Times New Roman"/>
              </a:rPr>
              <a:t>of </a:t>
            </a:r>
            <a:r>
              <a:rPr dirty="0" sz="1000" spc="-10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various</a:t>
            </a:r>
            <a:r>
              <a:rPr dirty="0" sz="1000" spc="-45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stimuli</a:t>
            </a:r>
            <a:r>
              <a:rPr dirty="0" sz="1000" spc="-60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like</a:t>
            </a:r>
            <a:r>
              <a:rPr dirty="0" sz="1000" spc="-60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touch,</a:t>
            </a:r>
            <a:r>
              <a:rPr dirty="0" sz="1000" spc="-40">
                <a:latin typeface="Times New Roman"/>
                <a:cs typeface="Times New Roman"/>
              </a:rPr>
              <a:t> </a:t>
            </a:r>
            <a:r>
              <a:rPr dirty="0" sz="1000" spc="-5">
                <a:latin typeface="Times New Roman"/>
                <a:cs typeface="Times New Roman"/>
              </a:rPr>
              <a:t>smell,</a:t>
            </a:r>
            <a:r>
              <a:rPr dirty="0" sz="1000" spc="-45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pressure </a:t>
            </a:r>
            <a:r>
              <a:rPr dirty="0" sz="1000" spc="-235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a</a:t>
            </a:r>
            <a:r>
              <a:rPr dirty="0" sz="1000" spc="20">
                <a:latin typeface="Times New Roman"/>
                <a:cs typeface="Times New Roman"/>
              </a:rPr>
              <a:t>n</a:t>
            </a:r>
            <a:r>
              <a:rPr dirty="0" sz="1000">
                <a:latin typeface="Times New Roman"/>
                <a:cs typeface="Times New Roman"/>
              </a:rPr>
              <a:t>d</a:t>
            </a:r>
            <a:r>
              <a:rPr dirty="0" sz="1000" spc="-75">
                <a:latin typeface="Times New Roman"/>
                <a:cs typeface="Times New Roman"/>
              </a:rPr>
              <a:t> </a:t>
            </a:r>
            <a:r>
              <a:rPr dirty="0" sz="1000" spc="-20">
                <a:latin typeface="Times New Roman"/>
                <a:cs typeface="Times New Roman"/>
              </a:rPr>
              <a:t>c</a:t>
            </a:r>
            <a:r>
              <a:rPr dirty="0" sz="1000" spc="10">
                <a:latin typeface="Times New Roman"/>
                <a:cs typeface="Times New Roman"/>
              </a:rPr>
              <a:t>h</a:t>
            </a:r>
            <a:r>
              <a:rPr dirty="0" sz="1000" spc="-20">
                <a:latin typeface="Times New Roman"/>
                <a:cs typeface="Times New Roman"/>
              </a:rPr>
              <a:t>e</a:t>
            </a:r>
            <a:r>
              <a:rPr dirty="0" sz="1000" spc="5">
                <a:latin typeface="Times New Roman"/>
                <a:cs typeface="Times New Roman"/>
              </a:rPr>
              <a:t>mi</a:t>
            </a:r>
            <a:r>
              <a:rPr dirty="0" sz="1000" spc="-40">
                <a:latin typeface="Times New Roman"/>
                <a:cs typeface="Times New Roman"/>
              </a:rPr>
              <a:t>c</a:t>
            </a:r>
            <a:r>
              <a:rPr dirty="0" sz="1000" spc="5">
                <a:latin typeface="Times New Roman"/>
                <a:cs typeface="Times New Roman"/>
              </a:rPr>
              <a:t>a</a:t>
            </a:r>
            <a:r>
              <a:rPr dirty="0" sz="1000">
                <a:latin typeface="Times New Roman"/>
                <a:cs typeface="Times New Roman"/>
              </a:rPr>
              <a:t>l</a:t>
            </a:r>
            <a:r>
              <a:rPr dirty="0" sz="1000" spc="-30">
                <a:latin typeface="Times New Roman"/>
                <a:cs typeface="Times New Roman"/>
              </a:rPr>
              <a:t> </a:t>
            </a:r>
            <a:r>
              <a:rPr dirty="0" sz="1000" spc="-20">
                <a:latin typeface="Times New Roman"/>
                <a:cs typeface="Times New Roman"/>
              </a:rPr>
              <a:t>c</a:t>
            </a:r>
            <a:r>
              <a:rPr dirty="0" sz="1000" spc="20">
                <a:latin typeface="Times New Roman"/>
                <a:cs typeface="Times New Roman"/>
              </a:rPr>
              <a:t>h</a:t>
            </a:r>
            <a:r>
              <a:rPr dirty="0" sz="1000" spc="5">
                <a:latin typeface="Times New Roman"/>
                <a:cs typeface="Times New Roman"/>
              </a:rPr>
              <a:t>a</a:t>
            </a:r>
            <a:r>
              <a:rPr dirty="0" sz="1000" spc="-5">
                <a:latin typeface="Times New Roman"/>
                <a:cs typeface="Times New Roman"/>
              </a:rPr>
              <a:t>ng</a:t>
            </a:r>
            <a:r>
              <a:rPr dirty="0" sz="1000" spc="-20">
                <a:latin typeface="Times New Roman"/>
                <a:cs typeface="Times New Roman"/>
              </a:rPr>
              <a:t>es.</a:t>
            </a:r>
            <a:endParaRPr sz="1000">
              <a:latin typeface="Times New Roman"/>
              <a:cs typeface="Times New Roman"/>
            </a:endParaRPr>
          </a:p>
          <a:p>
            <a:pPr algn="just" marL="602615" marR="89535">
              <a:lnSpc>
                <a:spcPts val="1150"/>
              </a:lnSpc>
              <a:spcBef>
                <a:spcPts val="10"/>
              </a:spcBef>
            </a:pPr>
            <a:r>
              <a:rPr dirty="0" sz="1000" spc="10">
                <a:latin typeface="Times New Roman"/>
                <a:cs typeface="Times New Roman"/>
              </a:rPr>
              <a:t>The </a:t>
            </a:r>
            <a:r>
              <a:rPr dirty="0" sz="1000" spc="5">
                <a:latin typeface="Times New Roman"/>
                <a:cs typeface="Times New Roman"/>
              </a:rPr>
              <a:t>plasma </a:t>
            </a:r>
            <a:r>
              <a:rPr dirty="0" sz="1000" spc="10">
                <a:latin typeface="Times New Roman"/>
                <a:cs typeface="Times New Roman"/>
              </a:rPr>
              <a:t>membrane </a:t>
            </a:r>
            <a:r>
              <a:rPr dirty="0" sz="1000" spc="-10">
                <a:latin typeface="Times New Roman"/>
                <a:cs typeface="Times New Roman"/>
              </a:rPr>
              <a:t>of </a:t>
            </a:r>
            <a:r>
              <a:rPr dirty="0" sz="1000" spc="10">
                <a:latin typeface="Times New Roman"/>
                <a:cs typeface="Times New Roman"/>
              </a:rPr>
              <a:t>the </a:t>
            </a:r>
            <a:r>
              <a:rPr dirty="0" sz="1000" spc="5">
                <a:latin typeface="Times New Roman"/>
                <a:cs typeface="Times New Roman"/>
              </a:rPr>
              <a:t>neuron is </a:t>
            </a:r>
            <a:r>
              <a:rPr dirty="0" sz="1000" spc="10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polarised </a:t>
            </a:r>
            <a:r>
              <a:rPr dirty="0" sz="1000">
                <a:latin typeface="Times New Roman"/>
                <a:cs typeface="Times New Roman"/>
              </a:rPr>
              <a:t>due</a:t>
            </a:r>
            <a:r>
              <a:rPr dirty="0" sz="1000" spc="15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to</a:t>
            </a:r>
            <a:r>
              <a:rPr dirty="0" sz="1000" spc="-10">
                <a:latin typeface="Times New Roman"/>
                <a:cs typeface="Times New Roman"/>
              </a:rPr>
              <a:t> </a:t>
            </a:r>
            <a:r>
              <a:rPr dirty="0" sz="1000" spc="15">
                <a:latin typeface="Times New Roman"/>
                <a:cs typeface="Times New Roman"/>
              </a:rPr>
              <a:t>the</a:t>
            </a:r>
            <a:r>
              <a:rPr dirty="0" sz="1000" spc="-35">
                <a:latin typeface="Times New Roman"/>
                <a:cs typeface="Times New Roman"/>
              </a:rPr>
              <a:t> </a:t>
            </a:r>
            <a:r>
              <a:rPr dirty="0" sz="1000" spc="10">
                <a:latin typeface="Times New Roman"/>
                <a:cs typeface="Times New Roman"/>
              </a:rPr>
              <a:t>high</a:t>
            </a:r>
            <a:r>
              <a:rPr dirty="0" sz="1000" spc="35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out</a:t>
            </a:r>
            <a:r>
              <a:rPr dirty="0" sz="1000" spc="15">
                <a:latin typeface="Times New Roman"/>
                <a:cs typeface="Times New Roman"/>
              </a:rPr>
              <a:t> </a:t>
            </a:r>
            <a:r>
              <a:rPr dirty="0" sz="1000" spc="-5">
                <a:latin typeface="Times New Roman"/>
                <a:cs typeface="Times New Roman"/>
              </a:rPr>
              <a:t>flow</a:t>
            </a:r>
            <a:r>
              <a:rPr dirty="0" sz="1000" spc="-20">
                <a:latin typeface="Times New Roman"/>
                <a:cs typeface="Times New Roman"/>
              </a:rPr>
              <a:t> </a:t>
            </a:r>
            <a:r>
              <a:rPr dirty="0" sz="1000" spc="-10">
                <a:latin typeface="Times New Roman"/>
                <a:cs typeface="Times New Roman"/>
              </a:rPr>
              <a:t>of</a:t>
            </a:r>
            <a:r>
              <a:rPr dirty="0" sz="1000" spc="5">
                <a:latin typeface="Times New Roman"/>
                <a:cs typeface="Times New Roman"/>
              </a:rPr>
              <a:t> </a:t>
            </a:r>
            <a:r>
              <a:rPr dirty="0" sz="1000" spc="10">
                <a:latin typeface="Times New Roman"/>
                <a:cs typeface="Times New Roman"/>
              </a:rPr>
              <a:t>Na</a:t>
            </a:r>
            <a:r>
              <a:rPr dirty="0" baseline="35353" sz="825" spc="15">
                <a:latin typeface="Times New Roman"/>
                <a:cs typeface="Times New Roman"/>
              </a:rPr>
              <a:t>+</a:t>
            </a:r>
            <a:endParaRPr baseline="35353" sz="825">
              <a:latin typeface="Times New Roman"/>
              <a:cs typeface="Times New Roman"/>
            </a:endParaRPr>
          </a:p>
          <a:p>
            <a:pPr algn="just" marL="602615" marR="89535">
              <a:lnSpc>
                <a:spcPts val="1130"/>
              </a:lnSpc>
              <a:spcBef>
                <a:spcPts val="20"/>
              </a:spcBef>
            </a:pPr>
            <a:r>
              <a:rPr dirty="0" sz="1000" spc="5">
                <a:latin typeface="Times New Roman"/>
                <a:cs typeface="Times New Roman"/>
              </a:rPr>
              <a:t>ions to </a:t>
            </a:r>
            <a:r>
              <a:rPr dirty="0" sz="1000">
                <a:latin typeface="Times New Roman"/>
                <a:cs typeface="Times New Roman"/>
              </a:rPr>
              <a:t>outside </a:t>
            </a:r>
            <a:r>
              <a:rPr dirty="0" sz="1000" spc="15">
                <a:latin typeface="Times New Roman"/>
                <a:cs typeface="Times New Roman"/>
              </a:rPr>
              <a:t>and </a:t>
            </a:r>
            <a:r>
              <a:rPr dirty="0" sz="1000" spc="-5">
                <a:latin typeface="Times New Roman"/>
                <a:cs typeface="Times New Roman"/>
              </a:rPr>
              <a:t>low </a:t>
            </a:r>
            <a:r>
              <a:rPr dirty="0" sz="1000" spc="10">
                <a:latin typeface="Times New Roman"/>
                <a:cs typeface="Times New Roman"/>
              </a:rPr>
              <a:t>intake </a:t>
            </a:r>
            <a:r>
              <a:rPr dirty="0" sz="1000" spc="-10">
                <a:latin typeface="Times New Roman"/>
                <a:cs typeface="Times New Roman"/>
              </a:rPr>
              <a:t>of </a:t>
            </a:r>
            <a:r>
              <a:rPr dirty="0" sz="1000" spc="5">
                <a:latin typeface="Times New Roman"/>
                <a:cs typeface="Times New Roman"/>
              </a:rPr>
              <a:t>K</a:t>
            </a:r>
            <a:r>
              <a:rPr dirty="0" baseline="35353" sz="825" spc="7">
                <a:latin typeface="Times New Roman"/>
                <a:cs typeface="Times New Roman"/>
              </a:rPr>
              <a:t>+</a:t>
            </a:r>
            <a:r>
              <a:rPr dirty="0" baseline="35353" sz="825" spc="15">
                <a:latin typeface="Times New Roman"/>
                <a:cs typeface="Times New Roman"/>
              </a:rPr>
              <a:t> </a:t>
            </a:r>
            <a:r>
              <a:rPr dirty="0" sz="1000" spc="10">
                <a:latin typeface="Times New Roman"/>
                <a:cs typeface="Times New Roman"/>
              </a:rPr>
              <a:t>ion. </a:t>
            </a:r>
            <a:r>
              <a:rPr dirty="0" sz="1000" spc="-235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Na</a:t>
            </a:r>
            <a:r>
              <a:rPr dirty="0" baseline="35353" sz="825" spc="7">
                <a:latin typeface="Times New Roman"/>
                <a:cs typeface="Times New Roman"/>
              </a:rPr>
              <a:t>+ </a:t>
            </a:r>
            <a:r>
              <a:rPr dirty="0" baseline="35353" sz="825" spc="172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ions</a:t>
            </a:r>
            <a:r>
              <a:rPr dirty="0" sz="1000" spc="140">
                <a:latin typeface="Times New Roman"/>
                <a:cs typeface="Times New Roman"/>
              </a:rPr>
              <a:t> </a:t>
            </a:r>
            <a:r>
              <a:rPr dirty="0" sz="1000" spc="-5">
                <a:latin typeface="Times New Roman"/>
                <a:cs typeface="Times New Roman"/>
              </a:rPr>
              <a:t>outflow</a:t>
            </a:r>
            <a:r>
              <a:rPr dirty="0" sz="1000" spc="110">
                <a:latin typeface="Times New Roman"/>
                <a:cs typeface="Times New Roman"/>
              </a:rPr>
              <a:t> </a:t>
            </a:r>
            <a:r>
              <a:rPr dirty="0" sz="1000" spc="-10">
                <a:latin typeface="Times New Roman"/>
                <a:cs typeface="Times New Roman"/>
              </a:rPr>
              <a:t>by</a:t>
            </a:r>
            <a:r>
              <a:rPr dirty="0" sz="1000" spc="114">
                <a:latin typeface="Times New Roman"/>
                <a:cs typeface="Times New Roman"/>
              </a:rPr>
              <a:t> </a:t>
            </a:r>
            <a:r>
              <a:rPr dirty="0" sz="1000" spc="15">
                <a:latin typeface="Times New Roman"/>
                <a:cs typeface="Times New Roman"/>
              </a:rPr>
              <a:t>the</a:t>
            </a:r>
            <a:r>
              <a:rPr dirty="0" sz="1000" spc="114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ion</a:t>
            </a:r>
            <a:r>
              <a:rPr dirty="0" sz="1000" spc="175">
                <a:latin typeface="Times New Roman"/>
                <a:cs typeface="Times New Roman"/>
              </a:rPr>
              <a:t> </a:t>
            </a:r>
            <a:r>
              <a:rPr dirty="0" sz="1000" spc="10">
                <a:latin typeface="Times New Roman"/>
                <a:cs typeface="Times New Roman"/>
              </a:rPr>
              <a:t>channel</a:t>
            </a:r>
            <a:r>
              <a:rPr dirty="0" sz="1000" spc="160">
                <a:latin typeface="Times New Roman"/>
                <a:cs typeface="Times New Roman"/>
              </a:rPr>
              <a:t> </a:t>
            </a:r>
            <a:r>
              <a:rPr dirty="0" sz="1000" spc="-25">
                <a:latin typeface="Times New Roman"/>
                <a:cs typeface="Times New Roman"/>
              </a:rPr>
              <a:t>of</a:t>
            </a:r>
            <a:endParaRPr sz="1000">
              <a:latin typeface="Times New Roman"/>
              <a:cs typeface="Times New Roman"/>
            </a:endParaRPr>
          </a:p>
          <a:p>
            <a:pPr algn="just" marL="602615" marR="85725">
              <a:lnSpc>
                <a:spcPts val="1150"/>
              </a:lnSpc>
            </a:pPr>
            <a:r>
              <a:rPr dirty="0" sz="1000" spc="-20">
                <a:latin typeface="Times New Roman"/>
                <a:cs typeface="Times New Roman"/>
              </a:rPr>
              <a:t>pla</a:t>
            </a:r>
            <a:r>
              <a:rPr dirty="0" sz="1000" spc="5">
                <a:latin typeface="Times New Roman"/>
                <a:cs typeface="Times New Roman"/>
              </a:rPr>
              <a:t>s</a:t>
            </a:r>
            <a:r>
              <a:rPr dirty="0" sz="1000" spc="-15">
                <a:latin typeface="Times New Roman"/>
                <a:cs typeface="Times New Roman"/>
              </a:rPr>
              <a:t>m</a:t>
            </a:r>
            <a:r>
              <a:rPr dirty="0" sz="1000">
                <a:latin typeface="Times New Roman"/>
                <a:cs typeface="Times New Roman"/>
              </a:rPr>
              <a:t>a</a:t>
            </a:r>
            <a:r>
              <a:rPr dirty="0" sz="1000" spc="-75">
                <a:latin typeface="Times New Roman"/>
                <a:cs typeface="Times New Roman"/>
              </a:rPr>
              <a:t> </a:t>
            </a:r>
            <a:r>
              <a:rPr dirty="0" sz="1000" spc="10">
                <a:latin typeface="Times New Roman"/>
                <a:cs typeface="Times New Roman"/>
              </a:rPr>
              <a:t>m</a:t>
            </a:r>
            <a:r>
              <a:rPr dirty="0" sz="1000" spc="-40">
                <a:latin typeface="Times New Roman"/>
                <a:cs typeface="Times New Roman"/>
              </a:rPr>
              <a:t>e</a:t>
            </a:r>
            <a:r>
              <a:rPr dirty="0" sz="1000" spc="10">
                <a:latin typeface="Times New Roman"/>
                <a:cs typeface="Times New Roman"/>
              </a:rPr>
              <a:t>m</a:t>
            </a:r>
            <a:r>
              <a:rPr dirty="0" sz="1000" spc="-50">
                <a:latin typeface="Times New Roman"/>
                <a:cs typeface="Times New Roman"/>
              </a:rPr>
              <a:t>b</a:t>
            </a:r>
            <a:r>
              <a:rPr dirty="0" sz="1000" spc="20">
                <a:latin typeface="Times New Roman"/>
                <a:cs typeface="Times New Roman"/>
              </a:rPr>
              <a:t>r</a:t>
            </a:r>
            <a:r>
              <a:rPr dirty="0" sz="1000" spc="-20">
                <a:latin typeface="Times New Roman"/>
                <a:cs typeface="Times New Roman"/>
              </a:rPr>
              <a:t>a</a:t>
            </a:r>
            <a:r>
              <a:rPr dirty="0" sz="1000" spc="20">
                <a:latin typeface="Times New Roman"/>
                <a:cs typeface="Times New Roman"/>
              </a:rPr>
              <a:t>n</a:t>
            </a:r>
            <a:r>
              <a:rPr dirty="0" sz="1000">
                <a:latin typeface="Times New Roman"/>
                <a:cs typeface="Times New Roman"/>
              </a:rPr>
              <a:t>e</a:t>
            </a:r>
            <a:r>
              <a:rPr dirty="0" sz="1000" spc="-75">
                <a:latin typeface="Times New Roman"/>
                <a:cs typeface="Times New Roman"/>
              </a:rPr>
              <a:t> </a:t>
            </a:r>
            <a:r>
              <a:rPr dirty="0" sz="1000" spc="-20">
                <a:latin typeface="Times New Roman"/>
                <a:cs typeface="Times New Roman"/>
              </a:rPr>
              <a:t>a</a:t>
            </a:r>
            <a:r>
              <a:rPr dirty="0" sz="1000" spc="20">
                <a:latin typeface="Times New Roman"/>
                <a:cs typeface="Times New Roman"/>
              </a:rPr>
              <a:t>n</a:t>
            </a:r>
            <a:r>
              <a:rPr dirty="0" sz="1000">
                <a:latin typeface="Times New Roman"/>
                <a:cs typeface="Times New Roman"/>
              </a:rPr>
              <a:t>d</a:t>
            </a:r>
            <a:r>
              <a:rPr dirty="0" sz="1000" spc="-75">
                <a:latin typeface="Times New Roman"/>
                <a:cs typeface="Times New Roman"/>
              </a:rPr>
              <a:t> </a:t>
            </a:r>
            <a:r>
              <a:rPr dirty="0" sz="1000" spc="-30">
                <a:latin typeface="Times New Roman"/>
                <a:cs typeface="Times New Roman"/>
              </a:rPr>
              <a:t>K</a:t>
            </a:r>
            <a:r>
              <a:rPr dirty="0" baseline="35353" sz="825" spc="15">
                <a:latin typeface="Times New Roman"/>
                <a:cs typeface="Times New Roman"/>
              </a:rPr>
              <a:t>+</a:t>
            </a:r>
            <a:r>
              <a:rPr dirty="0" baseline="35353" sz="825" spc="60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i</a:t>
            </a:r>
            <a:r>
              <a:rPr dirty="0" sz="1000" spc="-50">
                <a:latin typeface="Times New Roman"/>
                <a:cs typeface="Times New Roman"/>
              </a:rPr>
              <a:t>o</a:t>
            </a:r>
            <a:r>
              <a:rPr dirty="0" sz="1000" spc="20">
                <a:latin typeface="Times New Roman"/>
                <a:cs typeface="Times New Roman"/>
              </a:rPr>
              <a:t>n</a:t>
            </a:r>
            <a:r>
              <a:rPr dirty="0" sz="1000">
                <a:latin typeface="Times New Roman"/>
                <a:cs typeface="Times New Roman"/>
              </a:rPr>
              <a:t>s</a:t>
            </a:r>
            <a:r>
              <a:rPr dirty="0" sz="1000" spc="-95">
                <a:latin typeface="Times New Roman"/>
                <a:cs typeface="Times New Roman"/>
              </a:rPr>
              <a:t> </a:t>
            </a:r>
            <a:r>
              <a:rPr dirty="0" sz="1000" spc="-20">
                <a:latin typeface="Times New Roman"/>
                <a:cs typeface="Times New Roman"/>
              </a:rPr>
              <a:t>i</a:t>
            </a:r>
            <a:r>
              <a:rPr dirty="0" sz="1000" spc="20">
                <a:latin typeface="Times New Roman"/>
                <a:cs typeface="Times New Roman"/>
              </a:rPr>
              <a:t>n</a:t>
            </a:r>
            <a:r>
              <a:rPr dirty="0" sz="1000" spc="-50">
                <a:latin typeface="Times New Roman"/>
                <a:cs typeface="Times New Roman"/>
              </a:rPr>
              <a:t>f</a:t>
            </a:r>
            <a:r>
              <a:rPr dirty="0" sz="1000" spc="-20">
                <a:latin typeface="Times New Roman"/>
                <a:cs typeface="Times New Roman"/>
              </a:rPr>
              <a:t>l</a:t>
            </a:r>
            <a:r>
              <a:rPr dirty="0" sz="1000" spc="-25">
                <a:latin typeface="Times New Roman"/>
                <a:cs typeface="Times New Roman"/>
              </a:rPr>
              <a:t>o</a:t>
            </a:r>
            <a:r>
              <a:rPr dirty="0" sz="1000" spc="5">
                <a:latin typeface="Times New Roman"/>
                <a:cs typeface="Times New Roman"/>
              </a:rPr>
              <a:t>w</a:t>
            </a:r>
            <a:r>
              <a:rPr dirty="0" sz="1000" spc="-95">
                <a:latin typeface="Times New Roman"/>
                <a:cs typeface="Times New Roman"/>
              </a:rPr>
              <a:t> </a:t>
            </a:r>
            <a:r>
              <a:rPr dirty="0" sz="1000" spc="-50">
                <a:latin typeface="Times New Roman"/>
                <a:cs typeface="Times New Roman"/>
              </a:rPr>
              <a:t>b</a:t>
            </a:r>
            <a:r>
              <a:rPr dirty="0" sz="1000">
                <a:latin typeface="Times New Roman"/>
                <a:cs typeface="Times New Roman"/>
              </a:rPr>
              <a:t>y</a:t>
            </a:r>
            <a:r>
              <a:rPr dirty="0" sz="1000" spc="-130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i</a:t>
            </a:r>
            <a:r>
              <a:rPr dirty="0" sz="1000" spc="-20">
                <a:latin typeface="Times New Roman"/>
                <a:cs typeface="Times New Roman"/>
              </a:rPr>
              <a:t>t</a:t>
            </a:r>
            <a:r>
              <a:rPr dirty="0" sz="1000">
                <a:latin typeface="Times New Roman"/>
                <a:cs typeface="Times New Roman"/>
              </a:rPr>
              <a:t>.  </a:t>
            </a:r>
            <a:r>
              <a:rPr dirty="0" sz="1000" spc="15">
                <a:latin typeface="Times New Roman"/>
                <a:cs typeface="Times New Roman"/>
              </a:rPr>
              <a:t>This </a:t>
            </a:r>
            <a:r>
              <a:rPr dirty="0" sz="1000">
                <a:latin typeface="Times New Roman"/>
                <a:cs typeface="Times New Roman"/>
              </a:rPr>
              <a:t>creates a difference in </a:t>
            </a:r>
            <a:r>
              <a:rPr dirty="0" sz="1000" spc="10">
                <a:latin typeface="Times New Roman"/>
                <a:cs typeface="Times New Roman"/>
              </a:rPr>
              <a:t>the </a:t>
            </a:r>
            <a:r>
              <a:rPr dirty="0" sz="1000" spc="-5">
                <a:latin typeface="Times New Roman"/>
                <a:cs typeface="Times New Roman"/>
              </a:rPr>
              <a:t>positive </a:t>
            </a:r>
            <a:r>
              <a:rPr dirty="0" sz="1000">
                <a:latin typeface="Times New Roman"/>
                <a:cs typeface="Times New Roman"/>
              </a:rPr>
              <a:t> </a:t>
            </a:r>
            <a:r>
              <a:rPr dirty="0" sz="1000" spc="10">
                <a:latin typeface="Times New Roman"/>
                <a:cs typeface="Times New Roman"/>
              </a:rPr>
              <a:t>potential </a:t>
            </a:r>
            <a:r>
              <a:rPr dirty="0" sz="1000">
                <a:latin typeface="Times New Roman"/>
                <a:cs typeface="Times New Roman"/>
              </a:rPr>
              <a:t>across </a:t>
            </a:r>
            <a:r>
              <a:rPr dirty="0" sz="1000" spc="10">
                <a:latin typeface="Times New Roman"/>
                <a:cs typeface="Times New Roman"/>
              </a:rPr>
              <a:t>the plasma membrane. </a:t>
            </a:r>
            <a:r>
              <a:rPr dirty="0" sz="1000" spc="15">
                <a:latin typeface="Times New Roman"/>
                <a:cs typeface="Times New Roman"/>
              </a:rPr>
              <a:t> </a:t>
            </a:r>
            <a:r>
              <a:rPr dirty="0" sz="1000" spc="35">
                <a:latin typeface="Times New Roman"/>
                <a:cs typeface="Times New Roman"/>
              </a:rPr>
              <a:t>The </a:t>
            </a:r>
            <a:r>
              <a:rPr dirty="0" sz="1000" spc="30">
                <a:latin typeface="Times New Roman"/>
                <a:cs typeface="Times New Roman"/>
              </a:rPr>
              <a:t>membrane is </a:t>
            </a:r>
            <a:r>
              <a:rPr dirty="0" sz="1000" spc="15">
                <a:latin typeface="Times New Roman"/>
                <a:cs typeface="Times New Roman"/>
              </a:rPr>
              <a:t>less </a:t>
            </a:r>
            <a:r>
              <a:rPr dirty="0" sz="1000" spc="20">
                <a:latin typeface="Times New Roman"/>
                <a:cs typeface="Times New Roman"/>
              </a:rPr>
              <a:t>positive </a:t>
            </a:r>
            <a:r>
              <a:rPr dirty="0" sz="1000" spc="35">
                <a:latin typeface="Times New Roman"/>
                <a:cs typeface="Times New Roman"/>
              </a:rPr>
              <a:t>inside </a:t>
            </a:r>
            <a:r>
              <a:rPr dirty="0" sz="1000" spc="40">
                <a:latin typeface="Times New Roman"/>
                <a:cs typeface="Times New Roman"/>
              </a:rPr>
              <a:t> </a:t>
            </a:r>
            <a:r>
              <a:rPr dirty="0" sz="1000" spc="-55">
                <a:latin typeface="Times New Roman"/>
                <a:cs typeface="Times New Roman"/>
              </a:rPr>
              <a:t>w</a:t>
            </a:r>
            <a:r>
              <a:rPr dirty="0" sz="1000" spc="-5">
                <a:latin typeface="Times New Roman"/>
                <a:cs typeface="Times New Roman"/>
              </a:rPr>
              <a:t>h</a:t>
            </a:r>
            <a:r>
              <a:rPr dirty="0" sz="1000" spc="-20">
                <a:latin typeface="Times New Roman"/>
                <a:cs typeface="Times New Roman"/>
              </a:rPr>
              <a:t>ic</a:t>
            </a:r>
            <a:r>
              <a:rPr dirty="0" sz="1000">
                <a:latin typeface="Times New Roman"/>
                <a:cs typeface="Times New Roman"/>
              </a:rPr>
              <a:t>h</a:t>
            </a:r>
            <a:r>
              <a:rPr dirty="0" sz="1000" spc="-90">
                <a:latin typeface="Times New Roman"/>
                <a:cs typeface="Times New Roman"/>
              </a:rPr>
              <a:t> </a:t>
            </a:r>
            <a:r>
              <a:rPr dirty="0" sz="1000" spc="-20">
                <a:latin typeface="Times New Roman"/>
                <a:cs typeface="Times New Roman"/>
              </a:rPr>
              <a:t>i</a:t>
            </a:r>
            <a:r>
              <a:rPr dirty="0" sz="1000">
                <a:latin typeface="Times New Roman"/>
                <a:cs typeface="Times New Roman"/>
              </a:rPr>
              <a:t>s</a:t>
            </a:r>
            <a:r>
              <a:rPr dirty="0" sz="1000" spc="-90">
                <a:latin typeface="Times New Roman"/>
                <a:cs typeface="Times New Roman"/>
              </a:rPr>
              <a:t> </a:t>
            </a:r>
            <a:r>
              <a:rPr dirty="0" sz="1000" spc="20">
                <a:latin typeface="Times New Roman"/>
                <a:cs typeface="Times New Roman"/>
              </a:rPr>
              <a:t>n</a:t>
            </a:r>
            <a:r>
              <a:rPr dirty="0" sz="1000" spc="-50">
                <a:latin typeface="Times New Roman"/>
                <a:cs typeface="Times New Roman"/>
              </a:rPr>
              <a:t>o</a:t>
            </a:r>
            <a:r>
              <a:rPr dirty="0" sz="1000" spc="-5">
                <a:latin typeface="Times New Roman"/>
                <a:cs typeface="Times New Roman"/>
              </a:rPr>
              <a:t>r</a:t>
            </a:r>
            <a:r>
              <a:rPr dirty="0" sz="1000" spc="-20">
                <a:latin typeface="Times New Roman"/>
                <a:cs typeface="Times New Roman"/>
              </a:rPr>
              <a:t>mal</a:t>
            </a:r>
            <a:r>
              <a:rPr dirty="0" sz="1000" spc="5">
                <a:latin typeface="Times New Roman"/>
                <a:cs typeface="Times New Roman"/>
              </a:rPr>
              <a:t>l</a:t>
            </a:r>
            <a:r>
              <a:rPr dirty="0" sz="1000">
                <a:latin typeface="Times New Roman"/>
                <a:cs typeface="Times New Roman"/>
              </a:rPr>
              <a:t>y</a:t>
            </a:r>
            <a:r>
              <a:rPr dirty="0" sz="1000" spc="-155">
                <a:latin typeface="Times New Roman"/>
                <a:cs typeface="Times New Roman"/>
              </a:rPr>
              <a:t> </a:t>
            </a:r>
            <a:r>
              <a:rPr dirty="0" sz="1000" spc="-20">
                <a:latin typeface="Times New Roman"/>
                <a:cs typeface="Times New Roman"/>
              </a:rPr>
              <a:t>t</a:t>
            </a:r>
            <a:r>
              <a:rPr dirty="0" sz="1000" spc="-40">
                <a:latin typeface="Times New Roman"/>
                <a:cs typeface="Times New Roman"/>
              </a:rPr>
              <a:t>e</a:t>
            </a:r>
            <a:r>
              <a:rPr dirty="0" sz="1000" spc="-5">
                <a:latin typeface="Times New Roman"/>
                <a:cs typeface="Times New Roman"/>
              </a:rPr>
              <a:t>r</a:t>
            </a:r>
            <a:r>
              <a:rPr dirty="0" sz="1000" spc="10">
                <a:latin typeface="Times New Roman"/>
                <a:cs typeface="Times New Roman"/>
              </a:rPr>
              <a:t>m</a:t>
            </a:r>
            <a:r>
              <a:rPr dirty="0" sz="1000" spc="-40">
                <a:latin typeface="Times New Roman"/>
                <a:cs typeface="Times New Roman"/>
              </a:rPr>
              <a:t>e</a:t>
            </a:r>
            <a:r>
              <a:rPr dirty="0" sz="1000">
                <a:latin typeface="Times New Roman"/>
                <a:cs typeface="Times New Roman"/>
              </a:rPr>
              <a:t>d</a:t>
            </a:r>
            <a:r>
              <a:rPr dirty="0" sz="1000" spc="-110">
                <a:latin typeface="Times New Roman"/>
                <a:cs typeface="Times New Roman"/>
              </a:rPr>
              <a:t> </a:t>
            </a:r>
            <a:r>
              <a:rPr dirty="0" sz="1000" spc="-20">
                <a:latin typeface="Times New Roman"/>
                <a:cs typeface="Times New Roman"/>
              </a:rPr>
              <a:t>a</a:t>
            </a:r>
            <a:r>
              <a:rPr dirty="0" sz="1000">
                <a:latin typeface="Times New Roman"/>
                <a:cs typeface="Times New Roman"/>
              </a:rPr>
              <a:t>s</a:t>
            </a:r>
            <a:r>
              <a:rPr dirty="0" sz="1000" spc="-70">
                <a:latin typeface="Times New Roman"/>
                <a:cs typeface="Times New Roman"/>
              </a:rPr>
              <a:t> </a:t>
            </a:r>
            <a:r>
              <a:rPr dirty="0" sz="1000" spc="-5">
                <a:latin typeface="Times New Roman"/>
                <a:cs typeface="Times New Roman"/>
              </a:rPr>
              <a:t>n</a:t>
            </a:r>
            <a:r>
              <a:rPr dirty="0" sz="1000" spc="-40">
                <a:latin typeface="Times New Roman"/>
                <a:cs typeface="Times New Roman"/>
              </a:rPr>
              <a:t>e</a:t>
            </a:r>
            <a:r>
              <a:rPr dirty="0" sz="1000" spc="-20">
                <a:latin typeface="Times New Roman"/>
                <a:cs typeface="Times New Roman"/>
              </a:rPr>
              <a:t>gat</a:t>
            </a:r>
            <a:r>
              <a:rPr dirty="0" sz="1000" spc="-5">
                <a:latin typeface="Times New Roman"/>
                <a:cs typeface="Times New Roman"/>
              </a:rPr>
              <a:t>i</a:t>
            </a:r>
            <a:r>
              <a:rPr dirty="0" sz="1000" spc="-50">
                <a:latin typeface="Times New Roman"/>
                <a:cs typeface="Times New Roman"/>
              </a:rPr>
              <a:t>v</a:t>
            </a:r>
            <a:r>
              <a:rPr dirty="0" sz="1000">
                <a:latin typeface="Times New Roman"/>
                <a:cs typeface="Times New Roman"/>
              </a:rPr>
              <a:t>e</a:t>
            </a:r>
            <a:r>
              <a:rPr dirty="0" sz="1000" spc="-125">
                <a:latin typeface="Times New Roman"/>
                <a:cs typeface="Times New Roman"/>
              </a:rPr>
              <a:t> </a:t>
            </a:r>
            <a:r>
              <a:rPr dirty="0" sz="1000" spc="-20">
                <a:latin typeface="Times New Roman"/>
                <a:cs typeface="Times New Roman"/>
              </a:rPr>
              <a:t>i</a:t>
            </a:r>
            <a:r>
              <a:rPr dirty="0" sz="1000" spc="-5">
                <a:latin typeface="Times New Roman"/>
                <a:cs typeface="Times New Roman"/>
              </a:rPr>
              <a:t>n</a:t>
            </a:r>
            <a:r>
              <a:rPr dirty="0" sz="1000" spc="-20">
                <a:latin typeface="Times New Roman"/>
                <a:cs typeface="Times New Roman"/>
              </a:rPr>
              <a:t>side</a:t>
            </a:r>
            <a:endParaRPr sz="1000">
              <a:latin typeface="Times New Roman"/>
              <a:cs typeface="Times New Roman"/>
            </a:endParaRPr>
          </a:p>
          <a:p>
            <a:pPr algn="just" marL="602615">
              <a:lnSpc>
                <a:spcPts val="1105"/>
              </a:lnSpc>
            </a:pPr>
            <a:r>
              <a:rPr dirty="0" sz="1000" spc="-100">
                <a:latin typeface="Times New Roman"/>
                <a:cs typeface="Times New Roman"/>
              </a:rPr>
              <a:t>w</a:t>
            </a:r>
            <a:r>
              <a:rPr dirty="0" sz="1000" spc="5">
                <a:latin typeface="Times New Roman"/>
                <a:cs typeface="Times New Roman"/>
              </a:rPr>
              <a:t>.</a:t>
            </a:r>
            <a:r>
              <a:rPr dirty="0" sz="1000" spc="-25">
                <a:latin typeface="Times New Roman"/>
                <a:cs typeface="Times New Roman"/>
              </a:rPr>
              <a:t>r</a:t>
            </a:r>
            <a:r>
              <a:rPr dirty="0" sz="1000" spc="5">
                <a:latin typeface="Times New Roman"/>
                <a:cs typeface="Times New Roman"/>
              </a:rPr>
              <a:t>.t</a:t>
            </a:r>
            <a:r>
              <a:rPr dirty="0" sz="1000">
                <a:latin typeface="Times New Roman"/>
                <a:cs typeface="Times New Roman"/>
              </a:rPr>
              <a:t>.</a:t>
            </a:r>
            <a:r>
              <a:rPr dirty="0" sz="1000" spc="-75">
                <a:latin typeface="Times New Roman"/>
                <a:cs typeface="Times New Roman"/>
              </a:rPr>
              <a:t> </a:t>
            </a:r>
            <a:r>
              <a:rPr dirty="0" sz="1000" spc="-25">
                <a:latin typeface="Times New Roman"/>
                <a:cs typeface="Times New Roman"/>
              </a:rPr>
              <a:t>o</a:t>
            </a:r>
            <a:r>
              <a:rPr dirty="0" sz="1000" spc="5">
                <a:latin typeface="Times New Roman"/>
                <a:cs typeface="Times New Roman"/>
              </a:rPr>
              <a:t>ut</a:t>
            </a:r>
            <a:r>
              <a:rPr dirty="0" sz="1000" spc="-25">
                <a:latin typeface="Times New Roman"/>
                <a:cs typeface="Times New Roman"/>
              </a:rPr>
              <a:t>s</a:t>
            </a:r>
            <a:r>
              <a:rPr dirty="0" sz="1000" spc="10">
                <a:latin typeface="Times New Roman"/>
                <a:cs typeface="Times New Roman"/>
              </a:rPr>
              <a:t>id</a:t>
            </a:r>
            <a:r>
              <a:rPr dirty="0" sz="1000" spc="-30">
                <a:latin typeface="Times New Roman"/>
                <a:cs typeface="Times New Roman"/>
              </a:rPr>
              <a:t>e</a:t>
            </a:r>
            <a:r>
              <a:rPr dirty="0" sz="1000">
                <a:latin typeface="Times New Roman"/>
                <a:cs typeface="Times New Roman"/>
              </a:rPr>
              <a:t>.</a:t>
            </a:r>
            <a:endParaRPr sz="1000">
              <a:latin typeface="Times New Roman"/>
              <a:cs typeface="Times New Roman"/>
            </a:endParaRPr>
          </a:p>
          <a:p>
            <a:pPr algn="just" marL="602615" marR="81280" indent="-539750">
              <a:lnSpc>
                <a:spcPts val="1150"/>
              </a:lnSpc>
              <a:spcBef>
                <a:spcPts val="55"/>
              </a:spcBef>
            </a:pPr>
            <a:r>
              <a:rPr dirty="0" sz="1000" b="1">
                <a:latin typeface="Times New Roman"/>
                <a:cs typeface="Times New Roman"/>
              </a:rPr>
              <a:t>12.</a:t>
            </a:r>
            <a:r>
              <a:rPr dirty="0" sz="1000" spc="5" b="1">
                <a:latin typeface="Times New Roman"/>
                <a:cs typeface="Times New Roman"/>
              </a:rPr>
              <a:t> </a:t>
            </a:r>
            <a:r>
              <a:rPr dirty="0" sz="1000" spc="-60" b="1">
                <a:latin typeface="Times New Roman"/>
                <a:cs typeface="Times New Roman"/>
              </a:rPr>
              <a:t>(b)</a:t>
            </a:r>
            <a:r>
              <a:rPr dirty="0" sz="1000" spc="-55" b="1">
                <a:latin typeface="Times New Roman"/>
                <a:cs typeface="Times New Roman"/>
              </a:rPr>
              <a:t> </a:t>
            </a:r>
            <a:r>
              <a:rPr dirty="0" sz="1000" spc="65">
                <a:latin typeface="Times New Roman"/>
                <a:cs typeface="Times New Roman"/>
              </a:rPr>
              <a:t>Signals </a:t>
            </a:r>
            <a:r>
              <a:rPr dirty="0" sz="1000" spc="50">
                <a:latin typeface="Times New Roman"/>
                <a:cs typeface="Times New Roman"/>
              </a:rPr>
              <a:t>from </a:t>
            </a:r>
            <a:r>
              <a:rPr dirty="0" sz="1000" spc="55">
                <a:latin typeface="Times New Roman"/>
                <a:cs typeface="Times New Roman"/>
              </a:rPr>
              <a:t>the </a:t>
            </a:r>
            <a:r>
              <a:rPr dirty="0" sz="1000" spc="50">
                <a:latin typeface="Times New Roman"/>
                <a:cs typeface="Times New Roman"/>
              </a:rPr>
              <a:t>axon </a:t>
            </a:r>
            <a:r>
              <a:rPr dirty="0" sz="1000" spc="70">
                <a:latin typeface="Times New Roman"/>
                <a:cs typeface="Times New Roman"/>
              </a:rPr>
              <a:t>terminal </a:t>
            </a:r>
            <a:r>
              <a:rPr dirty="0" sz="1000" spc="30">
                <a:latin typeface="Times New Roman"/>
                <a:cs typeface="Times New Roman"/>
              </a:rPr>
              <a:t>of </a:t>
            </a:r>
            <a:r>
              <a:rPr dirty="0" sz="1000" spc="35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presynaptic </a:t>
            </a:r>
            <a:r>
              <a:rPr dirty="0" sz="1000" spc="5">
                <a:latin typeface="Times New Roman"/>
                <a:cs typeface="Times New Roman"/>
              </a:rPr>
              <a:t>neuron </a:t>
            </a:r>
            <a:r>
              <a:rPr dirty="0" sz="1000" spc="10">
                <a:latin typeface="Times New Roman"/>
                <a:cs typeface="Times New Roman"/>
              </a:rPr>
              <a:t>are transmitted </a:t>
            </a:r>
            <a:r>
              <a:rPr dirty="0" sz="1000" spc="-5">
                <a:latin typeface="Times New Roman"/>
                <a:cs typeface="Times New Roman"/>
              </a:rPr>
              <a:t>to </a:t>
            </a:r>
            <a:r>
              <a:rPr dirty="0" sz="1000" spc="10">
                <a:latin typeface="Times New Roman"/>
                <a:cs typeface="Times New Roman"/>
              </a:rPr>
              <a:t>the </a:t>
            </a:r>
            <a:r>
              <a:rPr dirty="0" sz="1000" spc="-235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dendrites </a:t>
            </a:r>
            <a:r>
              <a:rPr dirty="0" sz="1000" spc="-15">
                <a:latin typeface="Times New Roman"/>
                <a:cs typeface="Times New Roman"/>
              </a:rPr>
              <a:t>of </a:t>
            </a:r>
            <a:r>
              <a:rPr dirty="0" sz="1000" spc="5">
                <a:latin typeface="Times New Roman"/>
                <a:cs typeface="Times New Roman"/>
              </a:rPr>
              <a:t>the </a:t>
            </a:r>
            <a:r>
              <a:rPr dirty="0" sz="1000">
                <a:latin typeface="Times New Roman"/>
                <a:cs typeface="Times New Roman"/>
              </a:rPr>
              <a:t>postsynaptic </a:t>
            </a:r>
            <a:r>
              <a:rPr dirty="0" sz="1000" spc="5">
                <a:latin typeface="Times New Roman"/>
                <a:cs typeface="Times New Roman"/>
              </a:rPr>
              <a:t>neuron </a:t>
            </a:r>
            <a:r>
              <a:rPr dirty="0" sz="1000">
                <a:latin typeface="Times New Roman"/>
                <a:cs typeface="Times New Roman"/>
              </a:rPr>
              <a:t>with </a:t>
            </a:r>
            <a:r>
              <a:rPr dirty="0" sz="1000" spc="-235">
                <a:latin typeface="Times New Roman"/>
                <a:cs typeface="Times New Roman"/>
              </a:rPr>
              <a:t> </a:t>
            </a:r>
            <a:r>
              <a:rPr dirty="0" sz="1000" spc="60">
                <a:latin typeface="Times New Roman"/>
                <a:cs typeface="Times New Roman"/>
              </a:rPr>
              <a:t>the</a:t>
            </a:r>
            <a:r>
              <a:rPr dirty="0" sz="1000" spc="65">
                <a:latin typeface="Times New Roman"/>
                <a:cs typeface="Times New Roman"/>
              </a:rPr>
              <a:t> </a:t>
            </a:r>
            <a:r>
              <a:rPr dirty="0" sz="1000" spc="60">
                <a:latin typeface="Times New Roman"/>
                <a:cs typeface="Times New Roman"/>
              </a:rPr>
              <a:t>help</a:t>
            </a:r>
            <a:r>
              <a:rPr dirty="0" sz="1000" spc="65">
                <a:latin typeface="Times New Roman"/>
                <a:cs typeface="Times New Roman"/>
              </a:rPr>
              <a:t> </a:t>
            </a:r>
            <a:r>
              <a:rPr dirty="0" sz="1000" spc="25">
                <a:latin typeface="Times New Roman"/>
                <a:cs typeface="Times New Roman"/>
              </a:rPr>
              <a:t>of</a:t>
            </a:r>
            <a:r>
              <a:rPr dirty="0" sz="1000" spc="30">
                <a:latin typeface="Times New Roman"/>
                <a:cs typeface="Times New Roman"/>
              </a:rPr>
              <a:t> </a:t>
            </a:r>
            <a:r>
              <a:rPr dirty="0" sz="1000" spc="65">
                <a:latin typeface="Times New Roman"/>
                <a:cs typeface="Times New Roman"/>
              </a:rPr>
              <a:t>chemicals</a:t>
            </a:r>
            <a:r>
              <a:rPr dirty="0" sz="1000" spc="70">
                <a:latin typeface="Times New Roman"/>
                <a:cs typeface="Times New Roman"/>
              </a:rPr>
              <a:t> </a:t>
            </a:r>
            <a:r>
              <a:rPr dirty="0" sz="1000" spc="50">
                <a:latin typeface="Times New Roman"/>
                <a:cs typeface="Times New Roman"/>
              </a:rPr>
              <a:t>known</a:t>
            </a:r>
            <a:r>
              <a:rPr dirty="0" sz="1000" spc="55">
                <a:latin typeface="Times New Roman"/>
                <a:cs typeface="Times New Roman"/>
              </a:rPr>
              <a:t> </a:t>
            </a:r>
            <a:r>
              <a:rPr dirty="0" sz="1000" spc="80">
                <a:latin typeface="Times New Roman"/>
                <a:cs typeface="Times New Roman"/>
              </a:rPr>
              <a:t>as </a:t>
            </a:r>
            <a:r>
              <a:rPr dirty="0" sz="1000" spc="85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neurotransmitters.</a:t>
            </a:r>
            <a:endParaRPr sz="1000">
              <a:latin typeface="Times New Roman"/>
              <a:cs typeface="Times New Roman"/>
            </a:endParaRPr>
          </a:p>
          <a:p>
            <a:pPr algn="just" marL="602615">
              <a:lnSpc>
                <a:spcPts val="1080"/>
              </a:lnSpc>
            </a:pPr>
            <a:r>
              <a:rPr dirty="0" sz="1000" spc="-5">
                <a:latin typeface="Times New Roman"/>
                <a:cs typeface="Times New Roman"/>
              </a:rPr>
              <a:t>N</a:t>
            </a:r>
            <a:r>
              <a:rPr dirty="0" sz="1000" spc="-20">
                <a:latin typeface="Times New Roman"/>
                <a:cs typeface="Times New Roman"/>
              </a:rPr>
              <a:t>e</a:t>
            </a:r>
            <a:r>
              <a:rPr dirty="0" sz="1000" spc="5">
                <a:latin typeface="Times New Roman"/>
                <a:cs typeface="Times New Roman"/>
              </a:rPr>
              <a:t>ur</a:t>
            </a:r>
            <a:r>
              <a:rPr dirty="0" sz="1000" spc="-20">
                <a:latin typeface="Times New Roman"/>
                <a:cs typeface="Times New Roman"/>
              </a:rPr>
              <a:t>o</a:t>
            </a:r>
            <a:r>
              <a:rPr dirty="0" sz="1000" spc="20">
                <a:latin typeface="Times New Roman"/>
                <a:cs typeface="Times New Roman"/>
              </a:rPr>
              <a:t>n</a:t>
            </a:r>
            <a:r>
              <a:rPr dirty="0" sz="1000">
                <a:latin typeface="Times New Roman"/>
                <a:cs typeface="Times New Roman"/>
              </a:rPr>
              <a:t>s</a:t>
            </a:r>
            <a:r>
              <a:rPr dirty="0" sz="1000" spc="-70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a</a:t>
            </a:r>
            <a:r>
              <a:rPr dirty="0" sz="1000" spc="20">
                <a:latin typeface="Times New Roman"/>
                <a:cs typeface="Times New Roman"/>
              </a:rPr>
              <a:t>r</a:t>
            </a:r>
            <a:r>
              <a:rPr dirty="0" sz="1000">
                <a:latin typeface="Times New Roman"/>
                <a:cs typeface="Times New Roman"/>
              </a:rPr>
              <a:t>e</a:t>
            </a:r>
            <a:r>
              <a:rPr dirty="0" sz="1000" spc="-100">
                <a:latin typeface="Times New Roman"/>
                <a:cs typeface="Times New Roman"/>
              </a:rPr>
              <a:t> </a:t>
            </a:r>
            <a:r>
              <a:rPr dirty="0" sz="1000" spc="-20">
                <a:latin typeface="Times New Roman"/>
                <a:cs typeface="Times New Roman"/>
              </a:rPr>
              <a:t>e</a:t>
            </a:r>
            <a:r>
              <a:rPr dirty="0" sz="1000" spc="5">
                <a:latin typeface="Times New Roman"/>
                <a:cs typeface="Times New Roman"/>
              </a:rPr>
              <a:t>x</a:t>
            </a:r>
            <a:r>
              <a:rPr dirty="0" sz="1000" spc="-25">
                <a:latin typeface="Times New Roman"/>
                <a:cs typeface="Times New Roman"/>
              </a:rPr>
              <a:t>c</a:t>
            </a:r>
            <a:r>
              <a:rPr dirty="0" sz="1000" spc="5">
                <a:latin typeface="Times New Roman"/>
                <a:cs typeface="Times New Roman"/>
              </a:rPr>
              <a:t>ita</a:t>
            </a:r>
            <a:r>
              <a:rPr dirty="0" sz="1000" spc="-25">
                <a:latin typeface="Times New Roman"/>
                <a:cs typeface="Times New Roman"/>
              </a:rPr>
              <a:t>b</a:t>
            </a:r>
            <a:r>
              <a:rPr dirty="0" sz="1000" spc="5">
                <a:latin typeface="Times New Roman"/>
                <a:cs typeface="Times New Roman"/>
              </a:rPr>
              <a:t>l</a:t>
            </a:r>
            <a:r>
              <a:rPr dirty="0" sz="1000">
                <a:latin typeface="Times New Roman"/>
                <a:cs typeface="Times New Roman"/>
              </a:rPr>
              <a:t>e</a:t>
            </a:r>
            <a:r>
              <a:rPr dirty="0" sz="1000" spc="-50">
                <a:latin typeface="Times New Roman"/>
                <a:cs typeface="Times New Roman"/>
              </a:rPr>
              <a:t> </a:t>
            </a:r>
            <a:r>
              <a:rPr dirty="0" sz="1000" spc="-20">
                <a:latin typeface="Times New Roman"/>
                <a:cs typeface="Times New Roman"/>
              </a:rPr>
              <a:t>ce</a:t>
            </a:r>
            <a:r>
              <a:rPr dirty="0" sz="1000" spc="5">
                <a:latin typeface="Times New Roman"/>
                <a:cs typeface="Times New Roman"/>
              </a:rPr>
              <a:t>ll</a:t>
            </a:r>
            <a:r>
              <a:rPr dirty="0" sz="1000" spc="-10">
                <a:latin typeface="Times New Roman"/>
                <a:cs typeface="Times New Roman"/>
              </a:rPr>
              <a:t>s</a:t>
            </a:r>
            <a:r>
              <a:rPr dirty="0" sz="1000">
                <a:latin typeface="Times New Roman"/>
                <a:cs typeface="Times New Roman"/>
              </a:rPr>
              <a:t>.</a:t>
            </a:r>
            <a:r>
              <a:rPr dirty="0" sz="1000" spc="-50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Ex</a:t>
            </a:r>
            <a:r>
              <a:rPr dirty="0" sz="1000" spc="-25">
                <a:latin typeface="Times New Roman"/>
                <a:cs typeface="Times New Roman"/>
              </a:rPr>
              <a:t>c</a:t>
            </a:r>
            <a:r>
              <a:rPr dirty="0" sz="1000" spc="-20">
                <a:latin typeface="Times New Roman"/>
                <a:cs typeface="Times New Roman"/>
              </a:rPr>
              <a:t>i</a:t>
            </a:r>
            <a:r>
              <a:rPr dirty="0" sz="1000" spc="5">
                <a:latin typeface="Times New Roman"/>
                <a:cs typeface="Times New Roman"/>
              </a:rPr>
              <a:t>ta</a:t>
            </a:r>
            <a:r>
              <a:rPr dirty="0" sz="1000" spc="-25">
                <a:latin typeface="Times New Roman"/>
                <a:cs typeface="Times New Roman"/>
              </a:rPr>
              <a:t>b</a:t>
            </a:r>
            <a:r>
              <a:rPr dirty="0" sz="1000" spc="5">
                <a:latin typeface="Times New Roman"/>
                <a:cs typeface="Times New Roman"/>
              </a:rPr>
              <a:t>ilit</a:t>
            </a:r>
            <a:r>
              <a:rPr dirty="0" sz="1000">
                <a:latin typeface="Times New Roman"/>
                <a:cs typeface="Times New Roman"/>
              </a:rPr>
              <a:t>y</a:t>
            </a:r>
            <a:r>
              <a:rPr dirty="0" sz="1000" spc="-110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is</a:t>
            </a:r>
            <a:endParaRPr sz="1000">
              <a:latin typeface="Times New Roman"/>
              <a:cs typeface="Times New Roman"/>
            </a:endParaRPr>
          </a:p>
          <a:p>
            <a:pPr algn="just" marL="602615" marR="82550">
              <a:lnSpc>
                <a:spcPts val="1150"/>
              </a:lnSpc>
              <a:spcBef>
                <a:spcPts val="60"/>
              </a:spcBef>
            </a:pPr>
            <a:r>
              <a:rPr dirty="0" sz="1000" spc="10">
                <a:latin typeface="Times New Roman"/>
                <a:cs typeface="Times New Roman"/>
              </a:rPr>
              <a:t>the </a:t>
            </a:r>
            <a:r>
              <a:rPr dirty="0" sz="1000" spc="5">
                <a:latin typeface="Times New Roman"/>
                <a:cs typeface="Times New Roman"/>
              </a:rPr>
              <a:t>ability of nerve </a:t>
            </a:r>
            <a:r>
              <a:rPr dirty="0" sz="1000">
                <a:latin typeface="Times New Roman"/>
                <a:cs typeface="Times New Roman"/>
              </a:rPr>
              <a:t>cells </a:t>
            </a:r>
            <a:r>
              <a:rPr dirty="0" sz="1000" spc="10">
                <a:latin typeface="Times New Roman"/>
                <a:cs typeface="Times New Roman"/>
              </a:rPr>
              <a:t>to </a:t>
            </a:r>
            <a:r>
              <a:rPr dirty="0" sz="1000" spc="5">
                <a:latin typeface="Times New Roman"/>
                <a:cs typeface="Times New Roman"/>
              </a:rPr>
              <a:t>generate an </a:t>
            </a:r>
            <a:r>
              <a:rPr dirty="0" sz="1000" spc="10">
                <a:latin typeface="Times New Roman"/>
                <a:cs typeface="Times New Roman"/>
              </a:rPr>
              <a:t> </a:t>
            </a:r>
            <a:r>
              <a:rPr dirty="0" sz="1000" spc="-20">
                <a:latin typeface="Times New Roman"/>
                <a:cs typeface="Times New Roman"/>
              </a:rPr>
              <a:t>e</a:t>
            </a:r>
            <a:r>
              <a:rPr dirty="0" sz="1000" spc="5">
                <a:latin typeface="Times New Roman"/>
                <a:cs typeface="Times New Roman"/>
              </a:rPr>
              <a:t>l</a:t>
            </a:r>
            <a:r>
              <a:rPr dirty="0" sz="1000" spc="-20">
                <a:latin typeface="Times New Roman"/>
                <a:cs typeface="Times New Roman"/>
              </a:rPr>
              <a:t>ec</a:t>
            </a:r>
            <a:r>
              <a:rPr dirty="0" sz="1000" spc="5">
                <a:latin typeface="Times New Roman"/>
                <a:cs typeface="Times New Roman"/>
              </a:rPr>
              <a:t>t</a:t>
            </a:r>
            <a:r>
              <a:rPr dirty="0" sz="1000" spc="20">
                <a:latin typeface="Times New Roman"/>
                <a:cs typeface="Times New Roman"/>
              </a:rPr>
              <a:t>r</a:t>
            </a:r>
            <a:r>
              <a:rPr dirty="0" sz="1000" spc="5">
                <a:latin typeface="Times New Roman"/>
                <a:cs typeface="Times New Roman"/>
              </a:rPr>
              <a:t>i</a:t>
            </a:r>
            <a:r>
              <a:rPr dirty="0" sz="1000" spc="-20">
                <a:latin typeface="Times New Roman"/>
                <a:cs typeface="Times New Roman"/>
              </a:rPr>
              <a:t>c</a:t>
            </a:r>
            <a:r>
              <a:rPr dirty="0" sz="1000" spc="5">
                <a:latin typeface="Times New Roman"/>
                <a:cs typeface="Times New Roman"/>
              </a:rPr>
              <a:t>a</a:t>
            </a:r>
            <a:r>
              <a:rPr dirty="0" sz="1000">
                <a:latin typeface="Times New Roman"/>
                <a:cs typeface="Times New Roman"/>
              </a:rPr>
              <a:t>l</a:t>
            </a:r>
            <a:r>
              <a:rPr dirty="0" sz="1000" spc="-50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imp</a:t>
            </a:r>
            <a:r>
              <a:rPr dirty="0" sz="1000" spc="-15">
                <a:latin typeface="Times New Roman"/>
                <a:cs typeface="Times New Roman"/>
              </a:rPr>
              <a:t>u</a:t>
            </a:r>
            <a:r>
              <a:rPr dirty="0" sz="1000" spc="5">
                <a:latin typeface="Times New Roman"/>
                <a:cs typeface="Times New Roman"/>
              </a:rPr>
              <a:t>l</a:t>
            </a:r>
            <a:r>
              <a:rPr dirty="0" sz="1000" spc="-10">
                <a:latin typeface="Times New Roman"/>
                <a:cs typeface="Times New Roman"/>
              </a:rPr>
              <a:t>s</a:t>
            </a:r>
            <a:r>
              <a:rPr dirty="0" sz="1000">
                <a:latin typeface="Times New Roman"/>
                <a:cs typeface="Times New Roman"/>
              </a:rPr>
              <a:t>e</a:t>
            </a:r>
            <a:r>
              <a:rPr dirty="0" sz="1000" spc="-75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i</a:t>
            </a:r>
            <a:r>
              <a:rPr dirty="0" sz="1000">
                <a:latin typeface="Times New Roman"/>
                <a:cs typeface="Times New Roman"/>
              </a:rPr>
              <a:t>n</a:t>
            </a:r>
            <a:r>
              <a:rPr dirty="0" sz="1000" spc="-50">
                <a:latin typeface="Times New Roman"/>
                <a:cs typeface="Times New Roman"/>
              </a:rPr>
              <a:t> </a:t>
            </a:r>
            <a:r>
              <a:rPr dirty="0" sz="1000" spc="35">
                <a:latin typeface="Times New Roman"/>
                <a:cs typeface="Times New Roman"/>
              </a:rPr>
              <a:t>r</a:t>
            </a:r>
            <a:r>
              <a:rPr dirty="0" sz="1000" spc="-20">
                <a:latin typeface="Times New Roman"/>
                <a:cs typeface="Times New Roman"/>
              </a:rPr>
              <a:t>e</a:t>
            </a:r>
            <a:r>
              <a:rPr dirty="0" sz="1000" spc="-10">
                <a:latin typeface="Times New Roman"/>
                <a:cs typeface="Times New Roman"/>
              </a:rPr>
              <a:t>s</a:t>
            </a:r>
            <a:r>
              <a:rPr dirty="0" sz="1000" spc="5">
                <a:latin typeface="Times New Roman"/>
                <a:cs typeface="Times New Roman"/>
              </a:rPr>
              <a:t>p</a:t>
            </a:r>
            <a:r>
              <a:rPr dirty="0" sz="1000" spc="-35">
                <a:latin typeface="Times New Roman"/>
                <a:cs typeface="Times New Roman"/>
              </a:rPr>
              <a:t>o</a:t>
            </a:r>
            <a:r>
              <a:rPr dirty="0" sz="1000" spc="20">
                <a:latin typeface="Times New Roman"/>
                <a:cs typeface="Times New Roman"/>
              </a:rPr>
              <a:t>n</a:t>
            </a:r>
            <a:r>
              <a:rPr dirty="0" sz="1000" spc="-10">
                <a:latin typeface="Times New Roman"/>
                <a:cs typeface="Times New Roman"/>
              </a:rPr>
              <a:t>s</a:t>
            </a:r>
            <a:r>
              <a:rPr dirty="0" sz="1000">
                <a:latin typeface="Times New Roman"/>
                <a:cs typeface="Times New Roman"/>
              </a:rPr>
              <a:t>e</a:t>
            </a:r>
            <a:r>
              <a:rPr dirty="0" sz="1000" spc="-75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t</a:t>
            </a:r>
            <a:r>
              <a:rPr dirty="0" sz="1000">
                <a:latin typeface="Times New Roman"/>
                <a:cs typeface="Times New Roman"/>
              </a:rPr>
              <a:t>o</a:t>
            </a:r>
            <a:r>
              <a:rPr dirty="0" sz="1000" spc="-85">
                <a:latin typeface="Times New Roman"/>
                <a:cs typeface="Times New Roman"/>
              </a:rPr>
              <a:t> </a:t>
            </a:r>
            <a:r>
              <a:rPr dirty="0" sz="1000" spc="-10">
                <a:latin typeface="Times New Roman"/>
                <a:cs typeface="Times New Roman"/>
              </a:rPr>
              <a:t>s</a:t>
            </a:r>
            <a:r>
              <a:rPr dirty="0" sz="1000" spc="5">
                <a:latin typeface="Times New Roman"/>
                <a:cs typeface="Times New Roman"/>
              </a:rPr>
              <a:t>timul</a:t>
            </a:r>
            <a:r>
              <a:rPr dirty="0" sz="1000" spc="-10">
                <a:latin typeface="Times New Roman"/>
                <a:cs typeface="Times New Roman"/>
              </a:rPr>
              <a:t>us</a:t>
            </a:r>
            <a:r>
              <a:rPr dirty="0" sz="1000">
                <a:latin typeface="Times New Roman"/>
                <a:cs typeface="Times New Roman"/>
              </a:rPr>
              <a:t>.  </a:t>
            </a:r>
            <a:r>
              <a:rPr dirty="0" sz="1000" spc="5">
                <a:latin typeface="Times New Roman"/>
                <a:cs typeface="Times New Roman"/>
              </a:rPr>
              <a:t>When </a:t>
            </a:r>
            <a:r>
              <a:rPr dirty="0" sz="1000">
                <a:latin typeface="Times New Roman"/>
                <a:cs typeface="Times New Roman"/>
              </a:rPr>
              <a:t>a </a:t>
            </a:r>
            <a:r>
              <a:rPr dirty="0" sz="1000" spc="5">
                <a:latin typeface="Times New Roman"/>
                <a:cs typeface="Times New Roman"/>
              </a:rPr>
              <a:t>nerve </a:t>
            </a:r>
            <a:r>
              <a:rPr dirty="0" sz="1000" spc="-5">
                <a:latin typeface="Times New Roman"/>
                <a:cs typeface="Times New Roman"/>
              </a:rPr>
              <a:t>fibre receives </a:t>
            </a:r>
            <a:r>
              <a:rPr dirty="0" sz="1000">
                <a:latin typeface="Times New Roman"/>
                <a:cs typeface="Times New Roman"/>
              </a:rPr>
              <a:t>stimulus, </a:t>
            </a:r>
            <a:r>
              <a:rPr dirty="0" sz="1000" spc="10">
                <a:latin typeface="Times New Roman"/>
                <a:cs typeface="Times New Roman"/>
              </a:rPr>
              <a:t>the </a:t>
            </a:r>
            <a:r>
              <a:rPr dirty="0" sz="1000" spc="-235">
                <a:latin typeface="Times New Roman"/>
                <a:cs typeface="Times New Roman"/>
              </a:rPr>
              <a:t> </a:t>
            </a:r>
            <a:r>
              <a:rPr dirty="0" sz="1000" spc="-5">
                <a:latin typeface="Times New Roman"/>
                <a:cs typeface="Times New Roman"/>
              </a:rPr>
              <a:t>p</a:t>
            </a:r>
            <a:r>
              <a:rPr dirty="0" sz="1000" spc="-20">
                <a:latin typeface="Times New Roman"/>
                <a:cs typeface="Times New Roman"/>
              </a:rPr>
              <a:t>ote</a:t>
            </a:r>
            <a:r>
              <a:rPr dirty="0" sz="1000" spc="35">
                <a:latin typeface="Times New Roman"/>
                <a:cs typeface="Times New Roman"/>
              </a:rPr>
              <a:t>n</a:t>
            </a:r>
            <a:r>
              <a:rPr dirty="0" sz="1000" spc="5">
                <a:latin typeface="Times New Roman"/>
                <a:cs typeface="Times New Roman"/>
              </a:rPr>
              <a:t>tia</a:t>
            </a:r>
            <a:r>
              <a:rPr dirty="0" sz="1000">
                <a:latin typeface="Times New Roman"/>
                <a:cs typeface="Times New Roman"/>
              </a:rPr>
              <a:t>l</a:t>
            </a:r>
            <a:r>
              <a:rPr dirty="0" sz="1000" spc="-65">
                <a:latin typeface="Times New Roman"/>
                <a:cs typeface="Times New Roman"/>
              </a:rPr>
              <a:t> </a:t>
            </a:r>
            <a:r>
              <a:rPr dirty="0" sz="1000" spc="20">
                <a:latin typeface="Times New Roman"/>
                <a:cs typeface="Times New Roman"/>
              </a:rPr>
              <a:t>a</a:t>
            </a:r>
            <a:r>
              <a:rPr dirty="0" sz="1000" spc="-20">
                <a:latin typeface="Times New Roman"/>
                <a:cs typeface="Times New Roman"/>
              </a:rPr>
              <a:t>c</a:t>
            </a:r>
            <a:r>
              <a:rPr dirty="0" sz="1000" spc="20">
                <a:latin typeface="Times New Roman"/>
                <a:cs typeface="Times New Roman"/>
              </a:rPr>
              <a:t>r</a:t>
            </a:r>
            <a:r>
              <a:rPr dirty="0" sz="1000" spc="-20">
                <a:latin typeface="Times New Roman"/>
                <a:cs typeface="Times New Roman"/>
              </a:rPr>
              <a:t>os</a:t>
            </a:r>
            <a:r>
              <a:rPr dirty="0" sz="1000">
                <a:latin typeface="Times New Roman"/>
                <a:cs typeface="Times New Roman"/>
              </a:rPr>
              <a:t>s</a:t>
            </a:r>
            <a:r>
              <a:rPr dirty="0" sz="1000" spc="-65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t</a:t>
            </a:r>
            <a:r>
              <a:rPr dirty="0" sz="1000" spc="20">
                <a:latin typeface="Times New Roman"/>
                <a:cs typeface="Times New Roman"/>
              </a:rPr>
              <a:t>h</a:t>
            </a:r>
            <a:r>
              <a:rPr dirty="0" sz="1000">
                <a:latin typeface="Times New Roman"/>
                <a:cs typeface="Times New Roman"/>
              </a:rPr>
              <a:t>e</a:t>
            </a:r>
            <a:r>
              <a:rPr dirty="0" sz="1000" spc="-30">
                <a:latin typeface="Times New Roman"/>
                <a:cs typeface="Times New Roman"/>
              </a:rPr>
              <a:t> </a:t>
            </a:r>
            <a:r>
              <a:rPr dirty="0" sz="1000" spc="10">
                <a:latin typeface="Times New Roman"/>
                <a:cs typeface="Times New Roman"/>
              </a:rPr>
              <a:t>m</a:t>
            </a:r>
            <a:r>
              <a:rPr dirty="0" sz="1000" spc="-20">
                <a:latin typeface="Times New Roman"/>
                <a:cs typeface="Times New Roman"/>
              </a:rPr>
              <a:t>e</a:t>
            </a:r>
            <a:r>
              <a:rPr dirty="0" sz="1000" spc="10">
                <a:latin typeface="Times New Roman"/>
                <a:cs typeface="Times New Roman"/>
              </a:rPr>
              <a:t>m</a:t>
            </a:r>
            <a:r>
              <a:rPr dirty="0" sz="1000" spc="-20">
                <a:latin typeface="Times New Roman"/>
                <a:cs typeface="Times New Roman"/>
              </a:rPr>
              <a:t>b</a:t>
            </a:r>
            <a:r>
              <a:rPr dirty="0" sz="1000" spc="10">
                <a:latin typeface="Times New Roman"/>
                <a:cs typeface="Times New Roman"/>
              </a:rPr>
              <a:t>r</a:t>
            </a:r>
            <a:r>
              <a:rPr dirty="0" sz="1000" spc="5">
                <a:latin typeface="Times New Roman"/>
                <a:cs typeface="Times New Roman"/>
              </a:rPr>
              <a:t>a</a:t>
            </a:r>
            <a:r>
              <a:rPr dirty="0" sz="1000" spc="20">
                <a:latin typeface="Times New Roman"/>
                <a:cs typeface="Times New Roman"/>
              </a:rPr>
              <a:t>n</a:t>
            </a:r>
            <a:r>
              <a:rPr dirty="0" sz="1000">
                <a:latin typeface="Times New Roman"/>
                <a:cs typeface="Times New Roman"/>
              </a:rPr>
              <a:t>e</a:t>
            </a:r>
            <a:r>
              <a:rPr dirty="0" sz="1000" spc="-65">
                <a:latin typeface="Times New Roman"/>
                <a:cs typeface="Times New Roman"/>
              </a:rPr>
              <a:t> </a:t>
            </a:r>
            <a:r>
              <a:rPr dirty="0" sz="1000" spc="-20">
                <a:latin typeface="Times New Roman"/>
                <a:cs typeface="Times New Roman"/>
              </a:rPr>
              <a:t>i</a:t>
            </a:r>
            <a:r>
              <a:rPr dirty="0" sz="1000">
                <a:latin typeface="Times New Roman"/>
                <a:cs typeface="Times New Roman"/>
              </a:rPr>
              <a:t>s</a:t>
            </a:r>
            <a:r>
              <a:rPr dirty="0" sz="1000" spc="-65">
                <a:latin typeface="Times New Roman"/>
                <a:cs typeface="Times New Roman"/>
              </a:rPr>
              <a:t> </a:t>
            </a:r>
            <a:r>
              <a:rPr dirty="0" sz="1000" spc="30">
                <a:latin typeface="Times New Roman"/>
                <a:cs typeface="Times New Roman"/>
              </a:rPr>
              <a:t>r</a:t>
            </a:r>
            <a:r>
              <a:rPr dirty="0" sz="1000" spc="-20">
                <a:latin typeface="Times New Roman"/>
                <a:cs typeface="Times New Roman"/>
              </a:rPr>
              <a:t>eve</a:t>
            </a:r>
            <a:r>
              <a:rPr dirty="0" sz="1000" spc="10">
                <a:latin typeface="Times New Roman"/>
                <a:cs typeface="Times New Roman"/>
              </a:rPr>
              <a:t>r</a:t>
            </a:r>
            <a:r>
              <a:rPr dirty="0" sz="1000" spc="-20">
                <a:latin typeface="Times New Roman"/>
                <a:cs typeface="Times New Roman"/>
              </a:rPr>
              <a:t>sed  </a:t>
            </a:r>
            <a:r>
              <a:rPr dirty="0" sz="1000" spc="-5">
                <a:latin typeface="Times New Roman"/>
                <a:cs typeface="Times New Roman"/>
              </a:rPr>
              <a:t>at</a:t>
            </a:r>
            <a:r>
              <a:rPr dirty="0" sz="1000" spc="-100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the</a:t>
            </a:r>
            <a:r>
              <a:rPr dirty="0" sz="1000" spc="-114">
                <a:latin typeface="Times New Roman"/>
                <a:cs typeface="Times New Roman"/>
              </a:rPr>
              <a:t> </a:t>
            </a:r>
            <a:r>
              <a:rPr dirty="0" sz="1000" spc="-15">
                <a:latin typeface="Times New Roman"/>
                <a:cs typeface="Times New Roman"/>
              </a:rPr>
              <a:t>point</a:t>
            </a:r>
            <a:r>
              <a:rPr dirty="0" sz="1000" spc="-75">
                <a:latin typeface="Times New Roman"/>
                <a:cs typeface="Times New Roman"/>
              </a:rPr>
              <a:t> </a:t>
            </a:r>
            <a:r>
              <a:rPr dirty="0" sz="1000" spc="-20">
                <a:latin typeface="Times New Roman"/>
                <a:cs typeface="Times New Roman"/>
              </a:rPr>
              <a:t>of</a:t>
            </a:r>
            <a:r>
              <a:rPr dirty="0" sz="1000" spc="-130">
                <a:latin typeface="Times New Roman"/>
                <a:cs typeface="Times New Roman"/>
              </a:rPr>
              <a:t> </a:t>
            </a:r>
            <a:r>
              <a:rPr dirty="0" sz="1000" spc="-20">
                <a:latin typeface="Times New Roman"/>
                <a:cs typeface="Times New Roman"/>
              </a:rPr>
              <a:t>excitation.</a:t>
            </a:r>
            <a:r>
              <a:rPr dirty="0" sz="1000" spc="-95">
                <a:latin typeface="Times New Roman"/>
                <a:cs typeface="Times New Roman"/>
              </a:rPr>
              <a:t> </a:t>
            </a:r>
            <a:r>
              <a:rPr dirty="0" sz="1000" spc="-15">
                <a:latin typeface="Times New Roman"/>
                <a:cs typeface="Times New Roman"/>
              </a:rPr>
              <a:t>It</a:t>
            </a:r>
            <a:r>
              <a:rPr dirty="0" sz="1000" spc="-75">
                <a:latin typeface="Times New Roman"/>
                <a:cs typeface="Times New Roman"/>
              </a:rPr>
              <a:t> </a:t>
            </a:r>
            <a:r>
              <a:rPr dirty="0" sz="1000" spc="-15">
                <a:latin typeface="Times New Roman"/>
                <a:cs typeface="Times New Roman"/>
              </a:rPr>
              <a:t>means,</a:t>
            </a:r>
            <a:r>
              <a:rPr dirty="0" sz="1000" spc="-50">
                <a:latin typeface="Times New Roman"/>
                <a:cs typeface="Times New Roman"/>
              </a:rPr>
              <a:t> </a:t>
            </a:r>
            <a:r>
              <a:rPr dirty="0" sz="1000" spc="-5">
                <a:latin typeface="Times New Roman"/>
                <a:cs typeface="Times New Roman"/>
              </a:rPr>
              <a:t>the</a:t>
            </a:r>
            <a:r>
              <a:rPr dirty="0" sz="1000" spc="-125">
                <a:latin typeface="Times New Roman"/>
                <a:cs typeface="Times New Roman"/>
              </a:rPr>
              <a:t> </a:t>
            </a:r>
            <a:r>
              <a:rPr dirty="0" sz="1000" spc="-5">
                <a:latin typeface="Times New Roman"/>
                <a:cs typeface="Times New Roman"/>
              </a:rPr>
              <a:t>inner </a:t>
            </a:r>
            <a:r>
              <a:rPr dirty="0" sz="1000" spc="-235">
                <a:latin typeface="Times New Roman"/>
                <a:cs typeface="Times New Roman"/>
              </a:rPr>
              <a:t> </a:t>
            </a:r>
            <a:r>
              <a:rPr dirty="0" sz="1000" spc="25">
                <a:latin typeface="Times New Roman"/>
                <a:cs typeface="Times New Roman"/>
              </a:rPr>
              <a:t>side </a:t>
            </a:r>
            <a:r>
              <a:rPr dirty="0" sz="1000" spc="10">
                <a:latin typeface="Times New Roman"/>
                <a:cs typeface="Times New Roman"/>
              </a:rPr>
              <a:t>of </a:t>
            </a:r>
            <a:r>
              <a:rPr dirty="0" sz="1000" spc="30">
                <a:latin typeface="Times New Roman"/>
                <a:cs typeface="Times New Roman"/>
              </a:rPr>
              <a:t>plasma </a:t>
            </a:r>
            <a:r>
              <a:rPr dirty="0" sz="1000" spc="35">
                <a:latin typeface="Times New Roman"/>
                <a:cs typeface="Times New Roman"/>
              </a:rPr>
              <a:t>membrane </a:t>
            </a:r>
            <a:r>
              <a:rPr dirty="0" sz="1000">
                <a:latin typeface="Times New Roman"/>
                <a:cs typeface="Times New Roman"/>
              </a:rPr>
              <a:t>of </a:t>
            </a:r>
            <a:r>
              <a:rPr dirty="0" sz="1000" spc="35">
                <a:latin typeface="Times New Roman"/>
                <a:cs typeface="Times New Roman"/>
              </a:rPr>
              <a:t>the cell </a:t>
            </a:r>
            <a:r>
              <a:rPr dirty="0" sz="1000" spc="40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becomes </a:t>
            </a:r>
            <a:r>
              <a:rPr dirty="0" sz="1000" spc="15">
                <a:latin typeface="Times New Roman"/>
                <a:cs typeface="Times New Roman"/>
              </a:rPr>
              <a:t>more </a:t>
            </a:r>
            <a:r>
              <a:rPr dirty="0" sz="1000" spc="10">
                <a:latin typeface="Times New Roman"/>
                <a:cs typeface="Times New Roman"/>
              </a:rPr>
              <a:t>positively </a:t>
            </a:r>
            <a:r>
              <a:rPr dirty="0" sz="1000" spc="15">
                <a:latin typeface="Times New Roman"/>
                <a:cs typeface="Times New Roman"/>
              </a:rPr>
              <a:t>charged with </a:t>
            </a:r>
            <a:r>
              <a:rPr dirty="0" sz="1000" spc="20">
                <a:latin typeface="Times New Roman"/>
                <a:cs typeface="Times New Roman"/>
              </a:rPr>
              <a:t> </a:t>
            </a:r>
            <a:r>
              <a:rPr dirty="0" sz="1000" spc="45">
                <a:latin typeface="Times New Roman"/>
                <a:cs typeface="Times New Roman"/>
              </a:rPr>
              <a:t>respect </a:t>
            </a:r>
            <a:r>
              <a:rPr dirty="0" sz="1000" spc="40">
                <a:latin typeface="Times New Roman"/>
                <a:cs typeface="Times New Roman"/>
              </a:rPr>
              <a:t>to </a:t>
            </a:r>
            <a:r>
              <a:rPr dirty="0" sz="1000" spc="50">
                <a:latin typeface="Times New Roman"/>
                <a:cs typeface="Times New Roman"/>
              </a:rPr>
              <a:t>the </a:t>
            </a:r>
            <a:r>
              <a:rPr dirty="0" sz="1000" spc="40">
                <a:latin typeface="Times New Roman"/>
                <a:cs typeface="Times New Roman"/>
              </a:rPr>
              <a:t>outer </a:t>
            </a:r>
            <a:r>
              <a:rPr dirty="0" sz="1000" spc="50">
                <a:latin typeface="Times New Roman"/>
                <a:cs typeface="Times New Roman"/>
              </a:rPr>
              <a:t>side </a:t>
            </a:r>
            <a:r>
              <a:rPr dirty="0" sz="1000" spc="10">
                <a:latin typeface="Times New Roman"/>
                <a:cs typeface="Times New Roman"/>
              </a:rPr>
              <a:t>of </a:t>
            </a:r>
            <a:r>
              <a:rPr dirty="0" sz="1000" spc="70">
                <a:latin typeface="Times New Roman"/>
                <a:cs typeface="Times New Roman"/>
              </a:rPr>
              <a:t>plasma </a:t>
            </a:r>
            <a:r>
              <a:rPr dirty="0" sz="1000" spc="75">
                <a:latin typeface="Times New Roman"/>
                <a:cs typeface="Times New Roman"/>
              </a:rPr>
              <a:t> </a:t>
            </a:r>
            <a:r>
              <a:rPr dirty="0" sz="1000" spc="-15">
                <a:latin typeface="Times New Roman"/>
                <a:cs typeface="Times New Roman"/>
              </a:rPr>
              <a:t>m</a:t>
            </a:r>
            <a:r>
              <a:rPr dirty="0" sz="1000" spc="-40">
                <a:latin typeface="Times New Roman"/>
                <a:cs typeface="Times New Roman"/>
              </a:rPr>
              <a:t>e</a:t>
            </a:r>
            <a:r>
              <a:rPr dirty="0" sz="1000" spc="10">
                <a:latin typeface="Times New Roman"/>
                <a:cs typeface="Times New Roman"/>
              </a:rPr>
              <a:t>m</a:t>
            </a:r>
            <a:r>
              <a:rPr dirty="0" sz="1000" spc="-50">
                <a:latin typeface="Times New Roman"/>
                <a:cs typeface="Times New Roman"/>
              </a:rPr>
              <a:t>b</a:t>
            </a:r>
            <a:r>
              <a:rPr dirty="0" sz="1000" spc="-5">
                <a:latin typeface="Times New Roman"/>
                <a:cs typeface="Times New Roman"/>
              </a:rPr>
              <a:t>r</a:t>
            </a:r>
            <a:r>
              <a:rPr dirty="0" sz="1000" spc="-20">
                <a:latin typeface="Times New Roman"/>
                <a:cs typeface="Times New Roman"/>
              </a:rPr>
              <a:t>a</a:t>
            </a:r>
            <a:r>
              <a:rPr dirty="0" sz="1000">
                <a:latin typeface="Times New Roman"/>
                <a:cs typeface="Times New Roman"/>
              </a:rPr>
              <a:t>n</a:t>
            </a:r>
            <a:r>
              <a:rPr dirty="0" sz="1000" spc="-20">
                <a:latin typeface="Times New Roman"/>
                <a:cs typeface="Times New Roman"/>
              </a:rPr>
              <a:t>e</a:t>
            </a:r>
            <a:r>
              <a:rPr dirty="0" sz="1000">
                <a:latin typeface="Times New Roman"/>
                <a:cs typeface="Times New Roman"/>
              </a:rPr>
              <a:t>.</a:t>
            </a:r>
            <a:r>
              <a:rPr dirty="0" sz="1000" spc="-90">
                <a:latin typeface="Times New Roman"/>
                <a:cs typeface="Times New Roman"/>
              </a:rPr>
              <a:t> </a:t>
            </a:r>
            <a:r>
              <a:rPr dirty="0" sz="1000" spc="-20">
                <a:latin typeface="Times New Roman"/>
                <a:cs typeface="Times New Roman"/>
              </a:rPr>
              <a:t>Thi</a:t>
            </a:r>
            <a:r>
              <a:rPr dirty="0" sz="1000">
                <a:latin typeface="Times New Roman"/>
                <a:cs typeface="Times New Roman"/>
              </a:rPr>
              <a:t>s</a:t>
            </a:r>
            <a:r>
              <a:rPr dirty="0" sz="1000" spc="-55">
                <a:latin typeface="Times New Roman"/>
                <a:cs typeface="Times New Roman"/>
              </a:rPr>
              <a:t> </a:t>
            </a:r>
            <a:r>
              <a:rPr dirty="0" sz="1000" spc="-40">
                <a:latin typeface="Times New Roman"/>
                <a:cs typeface="Times New Roman"/>
              </a:rPr>
              <a:t>c</a:t>
            </a:r>
            <a:r>
              <a:rPr dirty="0" sz="1000" spc="-5">
                <a:latin typeface="Times New Roman"/>
                <a:cs typeface="Times New Roman"/>
              </a:rPr>
              <a:t>h</a:t>
            </a:r>
            <a:r>
              <a:rPr dirty="0" sz="1000" spc="-20">
                <a:latin typeface="Times New Roman"/>
                <a:cs typeface="Times New Roman"/>
              </a:rPr>
              <a:t>a</a:t>
            </a:r>
            <a:r>
              <a:rPr dirty="0" sz="1000" spc="20">
                <a:latin typeface="Times New Roman"/>
                <a:cs typeface="Times New Roman"/>
              </a:rPr>
              <a:t>n</a:t>
            </a:r>
            <a:r>
              <a:rPr dirty="0" sz="1000" spc="-20">
                <a:latin typeface="Times New Roman"/>
                <a:cs typeface="Times New Roman"/>
              </a:rPr>
              <a:t>g</a:t>
            </a:r>
            <a:r>
              <a:rPr dirty="0" sz="1000">
                <a:latin typeface="Times New Roman"/>
                <a:cs typeface="Times New Roman"/>
              </a:rPr>
              <a:t>e</a:t>
            </a:r>
            <a:r>
              <a:rPr dirty="0" sz="1000" spc="-130">
                <a:latin typeface="Times New Roman"/>
                <a:cs typeface="Times New Roman"/>
              </a:rPr>
              <a:t> </a:t>
            </a:r>
            <a:r>
              <a:rPr dirty="0" sz="1000" spc="-20">
                <a:latin typeface="Times New Roman"/>
                <a:cs typeface="Times New Roman"/>
              </a:rPr>
              <a:t>i</a:t>
            </a:r>
            <a:r>
              <a:rPr dirty="0" sz="1000">
                <a:latin typeface="Times New Roman"/>
                <a:cs typeface="Times New Roman"/>
              </a:rPr>
              <a:t>n</a:t>
            </a:r>
            <a:r>
              <a:rPr dirty="0" sz="1000" spc="-60">
                <a:latin typeface="Times New Roman"/>
                <a:cs typeface="Times New Roman"/>
              </a:rPr>
              <a:t> </a:t>
            </a:r>
            <a:r>
              <a:rPr dirty="0" sz="1000" spc="-20">
                <a:latin typeface="Times New Roman"/>
                <a:cs typeface="Times New Roman"/>
              </a:rPr>
              <a:t>p</a:t>
            </a:r>
            <a:r>
              <a:rPr dirty="0" sz="1000" spc="-60">
                <a:latin typeface="Times New Roman"/>
                <a:cs typeface="Times New Roman"/>
              </a:rPr>
              <a:t>o</a:t>
            </a:r>
            <a:r>
              <a:rPr dirty="0" sz="1000" spc="-20">
                <a:latin typeface="Times New Roman"/>
                <a:cs typeface="Times New Roman"/>
              </a:rPr>
              <a:t>l</a:t>
            </a:r>
            <a:r>
              <a:rPr dirty="0" sz="1000" spc="5">
                <a:latin typeface="Times New Roman"/>
                <a:cs typeface="Times New Roman"/>
              </a:rPr>
              <a:t>a</a:t>
            </a:r>
            <a:r>
              <a:rPr dirty="0" sz="1000" spc="-5">
                <a:latin typeface="Times New Roman"/>
                <a:cs typeface="Times New Roman"/>
              </a:rPr>
              <a:t>r</a:t>
            </a:r>
            <a:r>
              <a:rPr dirty="0" sz="1000" spc="-20">
                <a:latin typeface="Times New Roman"/>
                <a:cs typeface="Times New Roman"/>
              </a:rPr>
              <a:t>it</a:t>
            </a:r>
            <a:r>
              <a:rPr dirty="0" sz="1000">
                <a:latin typeface="Times New Roman"/>
                <a:cs typeface="Times New Roman"/>
              </a:rPr>
              <a:t>y</a:t>
            </a:r>
            <a:r>
              <a:rPr dirty="0" sz="1000" spc="-135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i</a:t>
            </a:r>
            <a:r>
              <a:rPr dirty="0" sz="1000">
                <a:latin typeface="Times New Roman"/>
                <a:cs typeface="Times New Roman"/>
              </a:rPr>
              <a:t>s</a:t>
            </a:r>
            <a:r>
              <a:rPr dirty="0" sz="1000" spc="-114">
                <a:latin typeface="Times New Roman"/>
                <a:cs typeface="Times New Roman"/>
              </a:rPr>
              <a:t> </a:t>
            </a:r>
            <a:r>
              <a:rPr dirty="0" sz="1000" spc="-40">
                <a:latin typeface="Times New Roman"/>
                <a:cs typeface="Times New Roman"/>
              </a:rPr>
              <a:t>c</a:t>
            </a:r>
            <a:r>
              <a:rPr dirty="0" sz="1000" spc="-20">
                <a:latin typeface="Times New Roman"/>
                <a:cs typeface="Times New Roman"/>
              </a:rPr>
              <a:t>a</a:t>
            </a:r>
            <a:r>
              <a:rPr dirty="0" sz="1000" spc="5">
                <a:latin typeface="Times New Roman"/>
                <a:cs typeface="Times New Roman"/>
              </a:rPr>
              <a:t>l</a:t>
            </a:r>
            <a:r>
              <a:rPr dirty="0" sz="1000" spc="-20">
                <a:latin typeface="Times New Roman"/>
                <a:cs typeface="Times New Roman"/>
              </a:rPr>
              <a:t>l</a:t>
            </a:r>
            <a:r>
              <a:rPr dirty="0" sz="1000" spc="-40">
                <a:latin typeface="Times New Roman"/>
                <a:cs typeface="Times New Roman"/>
              </a:rPr>
              <a:t>e</a:t>
            </a:r>
            <a:r>
              <a:rPr dirty="0" sz="1000">
                <a:latin typeface="Times New Roman"/>
                <a:cs typeface="Times New Roman"/>
              </a:rPr>
              <a:t>d  </a:t>
            </a:r>
            <a:r>
              <a:rPr dirty="0" sz="1000" spc="5">
                <a:latin typeface="Times New Roman"/>
                <a:cs typeface="Times New Roman"/>
              </a:rPr>
              <a:t>a</a:t>
            </a:r>
            <a:r>
              <a:rPr dirty="0" sz="1000" spc="-20">
                <a:latin typeface="Times New Roman"/>
                <a:cs typeface="Times New Roman"/>
              </a:rPr>
              <a:t>c</a:t>
            </a:r>
            <a:r>
              <a:rPr dirty="0" sz="1000" spc="5">
                <a:latin typeface="Times New Roman"/>
                <a:cs typeface="Times New Roman"/>
              </a:rPr>
              <a:t>ti</a:t>
            </a:r>
            <a:r>
              <a:rPr dirty="0" sz="1000" spc="-25">
                <a:latin typeface="Times New Roman"/>
                <a:cs typeface="Times New Roman"/>
              </a:rPr>
              <a:t>o</a:t>
            </a:r>
            <a:r>
              <a:rPr dirty="0" sz="1000">
                <a:latin typeface="Times New Roman"/>
                <a:cs typeface="Times New Roman"/>
              </a:rPr>
              <a:t>n</a:t>
            </a:r>
            <a:r>
              <a:rPr dirty="0" sz="1000" spc="-50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p</a:t>
            </a:r>
            <a:r>
              <a:rPr dirty="0" sz="1000" spc="-25">
                <a:latin typeface="Times New Roman"/>
                <a:cs typeface="Times New Roman"/>
              </a:rPr>
              <a:t>o</a:t>
            </a:r>
            <a:r>
              <a:rPr dirty="0" sz="1000" spc="5">
                <a:latin typeface="Times New Roman"/>
                <a:cs typeface="Times New Roman"/>
              </a:rPr>
              <a:t>te</a:t>
            </a:r>
            <a:r>
              <a:rPr dirty="0" sz="1000" spc="20">
                <a:latin typeface="Times New Roman"/>
                <a:cs typeface="Times New Roman"/>
              </a:rPr>
              <a:t>n</a:t>
            </a:r>
            <a:r>
              <a:rPr dirty="0" sz="1000" spc="5">
                <a:latin typeface="Times New Roman"/>
                <a:cs typeface="Times New Roman"/>
              </a:rPr>
              <a:t>tial</a:t>
            </a:r>
            <a:r>
              <a:rPr dirty="0" sz="1000">
                <a:latin typeface="Times New Roman"/>
                <a:cs typeface="Times New Roman"/>
              </a:rPr>
              <a:t>.</a:t>
            </a:r>
            <a:r>
              <a:rPr dirty="0" sz="1000" spc="-50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T</a:t>
            </a:r>
            <a:r>
              <a:rPr dirty="0" sz="1000" spc="20">
                <a:latin typeface="Times New Roman"/>
                <a:cs typeface="Times New Roman"/>
              </a:rPr>
              <a:t>h</a:t>
            </a:r>
            <a:r>
              <a:rPr dirty="0" sz="1000" spc="5">
                <a:latin typeface="Times New Roman"/>
                <a:cs typeface="Times New Roman"/>
              </a:rPr>
              <a:t>i</a:t>
            </a:r>
            <a:r>
              <a:rPr dirty="0" sz="1000">
                <a:latin typeface="Times New Roman"/>
                <a:cs typeface="Times New Roman"/>
              </a:rPr>
              <a:t>s</a:t>
            </a:r>
            <a:r>
              <a:rPr dirty="0" sz="1000" spc="-50">
                <a:latin typeface="Times New Roman"/>
                <a:cs typeface="Times New Roman"/>
              </a:rPr>
              <a:t> </a:t>
            </a:r>
            <a:r>
              <a:rPr dirty="0" sz="1000" spc="-15">
                <a:latin typeface="Times New Roman"/>
                <a:cs typeface="Times New Roman"/>
              </a:rPr>
              <a:t>c</a:t>
            </a:r>
            <a:r>
              <a:rPr dirty="0" sz="1000" spc="-25">
                <a:latin typeface="Times New Roman"/>
                <a:cs typeface="Times New Roman"/>
              </a:rPr>
              <a:t>o</a:t>
            </a:r>
            <a:r>
              <a:rPr dirty="0" sz="1000" spc="20">
                <a:latin typeface="Times New Roman"/>
                <a:cs typeface="Times New Roman"/>
              </a:rPr>
              <a:t>n</a:t>
            </a:r>
            <a:r>
              <a:rPr dirty="0" sz="1000" spc="5">
                <a:latin typeface="Times New Roman"/>
                <a:cs typeface="Times New Roman"/>
              </a:rPr>
              <a:t>diti</a:t>
            </a:r>
            <a:r>
              <a:rPr dirty="0" sz="1000" spc="-35">
                <a:latin typeface="Times New Roman"/>
                <a:cs typeface="Times New Roman"/>
              </a:rPr>
              <a:t>o</a:t>
            </a:r>
            <a:r>
              <a:rPr dirty="0" sz="1000">
                <a:latin typeface="Times New Roman"/>
                <a:cs typeface="Times New Roman"/>
              </a:rPr>
              <a:t>n</a:t>
            </a:r>
            <a:r>
              <a:rPr dirty="0" sz="1000" spc="-15">
                <a:latin typeface="Times New Roman"/>
                <a:cs typeface="Times New Roman"/>
              </a:rPr>
              <a:t> </a:t>
            </a:r>
            <a:r>
              <a:rPr dirty="0" sz="1000" spc="-25">
                <a:latin typeface="Times New Roman"/>
                <a:cs typeface="Times New Roman"/>
              </a:rPr>
              <a:t>o</a:t>
            </a:r>
            <a:r>
              <a:rPr dirty="0" sz="1000">
                <a:latin typeface="Times New Roman"/>
                <a:cs typeface="Times New Roman"/>
              </a:rPr>
              <a:t>f</a:t>
            </a:r>
            <a:r>
              <a:rPr dirty="0" sz="1000" spc="-85">
                <a:latin typeface="Times New Roman"/>
                <a:cs typeface="Times New Roman"/>
              </a:rPr>
              <a:t> </a:t>
            </a:r>
            <a:r>
              <a:rPr dirty="0" sz="1000" spc="20">
                <a:latin typeface="Times New Roman"/>
                <a:cs typeface="Times New Roman"/>
              </a:rPr>
              <a:t>r</a:t>
            </a:r>
            <a:r>
              <a:rPr dirty="0" sz="1000" spc="-20">
                <a:latin typeface="Times New Roman"/>
                <a:cs typeface="Times New Roman"/>
              </a:rPr>
              <a:t>e</a:t>
            </a:r>
            <a:r>
              <a:rPr dirty="0" sz="1000" spc="-25">
                <a:latin typeface="Times New Roman"/>
                <a:cs typeface="Times New Roman"/>
              </a:rPr>
              <a:t>v</a:t>
            </a:r>
            <a:r>
              <a:rPr dirty="0" sz="1000" spc="-20">
                <a:latin typeface="Times New Roman"/>
                <a:cs typeface="Times New Roman"/>
              </a:rPr>
              <a:t>e</a:t>
            </a:r>
            <a:r>
              <a:rPr dirty="0" sz="1000" spc="20">
                <a:latin typeface="Times New Roman"/>
                <a:cs typeface="Times New Roman"/>
              </a:rPr>
              <a:t>r</a:t>
            </a:r>
            <a:r>
              <a:rPr dirty="0" sz="1000" spc="-10">
                <a:latin typeface="Times New Roman"/>
                <a:cs typeface="Times New Roman"/>
              </a:rPr>
              <a:t>s</a:t>
            </a:r>
            <a:r>
              <a:rPr dirty="0" sz="1000">
                <a:latin typeface="Times New Roman"/>
                <a:cs typeface="Times New Roman"/>
              </a:rPr>
              <a:t>e  </a:t>
            </a:r>
            <a:r>
              <a:rPr dirty="0" sz="1000" spc="5">
                <a:latin typeface="Times New Roman"/>
                <a:cs typeface="Times New Roman"/>
              </a:rPr>
              <a:t>polarity</a:t>
            </a:r>
            <a:r>
              <a:rPr dirty="0" sz="1000" spc="-40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is</a:t>
            </a:r>
            <a:r>
              <a:rPr dirty="0" sz="1000" spc="-15">
                <a:latin typeface="Times New Roman"/>
                <a:cs typeface="Times New Roman"/>
              </a:rPr>
              <a:t> </a:t>
            </a:r>
            <a:r>
              <a:rPr dirty="0" sz="1000" spc="10">
                <a:latin typeface="Times New Roman"/>
                <a:cs typeface="Times New Roman"/>
              </a:rPr>
              <a:t>said</a:t>
            </a:r>
            <a:r>
              <a:rPr dirty="0" sz="1000" spc="-35">
                <a:latin typeface="Times New Roman"/>
                <a:cs typeface="Times New Roman"/>
              </a:rPr>
              <a:t> </a:t>
            </a:r>
            <a:r>
              <a:rPr dirty="0" sz="1000" spc="15">
                <a:latin typeface="Times New Roman"/>
                <a:cs typeface="Times New Roman"/>
              </a:rPr>
              <a:t>to</a:t>
            </a:r>
            <a:r>
              <a:rPr dirty="0" sz="1000" spc="-40">
                <a:latin typeface="Times New Roman"/>
                <a:cs typeface="Times New Roman"/>
              </a:rPr>
              <a:t> </a:t>
            </a:r>
            <a:r>
              <a:rPr dirty="0" sz="1000" spc="-10">
                <a:latin typeface="Times New Roman"/>
                <a:cs typeface="Times New Roman"/>
              </a:rPr>
              <a:t>be</a:t>
            </a:r>
            <a:r>
              <a:rPr dirty="0" sz="1000" spc="-15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depolarised.</a:t>
            </a:r>
            <a:endParaRPr sz="1000">
              <a:latin typeface="Times New Roman"/>
              <a:cs typeface="Times New Roman"/>
            </a:endParaRPr>
          </a:p>
          <a:p>
            <a:pPr algn="just" marL="602615">
              <a:lnSpc>
                <a:spcPts val="1095"/>
              </a:lnSpc>
            </a:pPr>
            <a:r>
              <a:rPr dirty="0" sz="1000" spc="60">
                <a:latin typeface="Times New Roman"/>
                <a:cs typeface="Times New Roman"/>
              </a:rPr>
              <a:t>The </a:t>
            </a:r>
            <a:r>
              <a:rPr dirty="0" sz="1000" spc="300">
                <a:latin typeface="Times New Roman"/>
                <a:cs typeface="Times New Roman"/>
              </a:rPr>
              <a:t> </a:t>
            </a:r>
            <a:r>
              <a:rPr dirty="0" sz="1000" spc="65">
                <a:latin typeface="Times New Roman"/>
                <a:cs typeface="Times New Roman"/>
              </a:rPr>
              <a:t>autonomous </a:t>
            </a:r>
            <a:r>
              <a:rPr dirty="0" sz="1000" spc="295">
                <a:latin typeface="Times New Roman"/>
                <a:cs typeface="Times New Roman"/>
              </a:rPr>
              <a:t> </a:t>
            </a:r>
            <a:r>
              <a:rPr dirty="0" sz="1000" spc="60">
                <a:latin typeface="Times New Roman"/>
                <a:cs typeface="Times New Roman"/>
              </a:rPr>
              <a:t>nervous </a:t>
            </a:r>
            <a:r>
              <a:rPr dirty="0" sz="1000" spc="300">
                <a:latin typeface="Times New Roman"/>
                <a:cs typeface="Times New Roman"/>
              </a:rPr>
              <a:t> </a:t>
            </a:r>
            <a:r>
              <a:rPr dirty="0" sz="1000" spc="45">
                <a:latin typeface="Times New Roman"/>
                <a:cs typeface="Times New Roman"/>
              </a:rPr>
              <a:t>system</a:t>
            </a:r>
            <a:endParaRPr sz="1000">
              <a:latin typeface="Times New Roman"/>
              <a:cs typeface="Times New Roman"/>
            </a:endParaRPr>
          </a:p>
          <a:p>
            <a:pPr algn="just" marL="602615" marR="91440">
              <a:lnSpc>
                <a:spcPts val="1150"/>
              </a:lnSpc>
              <a:spcBef>
                <a:spcPts val="55"/>
              </a:spcBef>
            </a:pPr>
            <a:r>
              <a:rPr dirty="0" sz="1000">
                <a:latin typeface="Times New Roman"/>
                <a:cs typeface="Times New Roman"/>
              </a:rPr>
              <a:t>regulates</a:t>
            </a:r>
            <a:r>
              <a:rPr dirty="0" sz="1000" spc="-70">
                <a:latin typeface="Times New Roman"/>
                <a:cs typeface="Times New Roman"/>
              </a:rPr>
              <a:t> </a:t>
            </a:r>
            <a:r>
              <a:rPr dirty="0" sz="1000" spc="10">
                <a:latin typeface="Times New Roman"/>
                <a:cs typeface="Times New Roman"/>
              </a:rPr>
              <a:t>the</a:t>
            </a:r>
            <a:r>
              <a:rPr dirty="0" sz="1000" spc="-50">
                <a:latin typeface="Times New Roman"/>
                <a:cs typeface="Times New Roman"/>
              </a:rPr>
              <a:t> </a:t>
            </a:r>
            <a:r>
              <a:rPr dirty="0" sz="1000" spc="-5">
                <a:latin typeface="Times New Roman"/>
                <a:cs typeface="Times New Roman"/>
              </a:rPr>
              <a:t>secretion</a:t>
            </a:r>
            <a:r>
              <a:rPr dirty="0" sz="1000" spc="-15">
                <a:latin typeface="Times New Roman"/>
                <a:cs typeface="Times New Roman"/>
              </a:rPr>
              <a:t> </a:t>
            </a:r>
            <a:r>
              <a:rPr dirty="0" sz="1000" spc="-10">
                <a:latin typeface="Times New Roman"/>
                <a:cs typeface="Times New Roman"/>
              </a:rPr>
              <a:t>of</a:t>
            </a:r>
            <a:r>
              <a:rPr dirty="0" sz="1000" spc="-85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glands,</a:t>
            </a:r>
            <a:r>
              <a:rPr dirty="0" sz="1000" spc="-35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whereas </a:t>
            </a:r>
            <a:r>
              <a:rPr dirty="0" sz="1000" spc="-240">
                <a:latin typeface="Times New Roman"/>
                <a:cs typeface="Times New Roman"/>
              </a:rPr>
              <a:t> </a:t>
            </a:r>
            <a:r>
              <a:rPr dirty="0" sz="1000" spc="15">
                <a:latin typeface="Times New Roman"/>
                <a:cs typeface="Times New Roman"/>
              </a:rPr>
              <a:t>the glands </a:t>
            </a:r>
            <a:r>
              <a:rPr dirty="0" sz="1000">
                <a:latin typeface="Times New Roman"/>
                <a:cs typeface="Times New Roman"/>
              </a:rPr>
              <a:t>do </a:t>
            </a:r>
            <a:r>
              <a:rPr dirty="0" sz="1000" spc="10">
                <a:latin typeface="Times New Roman"/>
                <a:cs typeface="Times New Roman"/>
              </a:rPr>
              <a:t>not </a:t>
            </a:r>
            <a:r>
              <a:rPr dirty="0" sz="1000" spc="15">
                <a:latin typeface="Times New Roman"/>
                <a:cs typeface="Times New Roman"/>
              </a:rPr>
              <a:t>regulate the </a:t>
            </a:r>
            <a:r>
              <a:rPr dirty="0" sz="1000" spc="10">
                <a:latin typeface="Times New Roman"/>
                <a:cs typeface="Times New Roman"/>
              </a:rPr>
              <a:t>nervous </a:t>
            </a:r>
            <a:r>
              <a:rPr dirty="0" sz="1000" spc="15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system.</a:t>
            </a:r>
            <a:endParaRPr sz="1000">
              <a:latin typeface="Times New Roman"/>
              <a:cs typeface="Times New Roman"/>
            </a:endParaRPr>
          </a:p>
          <a:p>
            <a:pPr algn="just" marL="602615" marR="90805">
              <a:lnSpc>
                <a:spcPts val="1150"/>
              </a:lnSpc>
              <a:spcBef>
                <a:spcPts val="5"/>
              </a:spcBef>
            </a:pPr>
            <a:r>
              <a:rPr dirty="0" sz="1000" spc="50">
                <a:latin typeface="Times New Roman"/>
                <a:cs typeface="Times New Roman"/>
              </a:rPr>
              <a:t>Coordination </a:t>
            </a:r>
            <a:r>
              <a:rPr dirty="0" sz="1000" spc="35">
                <a:latin typeface="Times New Roman"/>
                <a:cs typeface="Times New Roman"/>
              </a:rPr>
              <a:t>between </a:t>
            </a:r>
            <a:r>
              <a:rPr dirty="0" sz="1000" spc="60">
                <a:latin typeface="Times New Roman"/>
                <a:cs typeface="Times New Roman"/>
              </a:rPr>
              <a:t>organs/organ </a:t>
            </a:r>
            <a:r>
              <a:rPr dirty="0" sz="1000" spc="65">
                <a:latin typeface="Times New Roman"/>
                <a:cs typeface="Times New Roman"/>
              </a:rPr>
              <a:t> </a:t>
            </a:r>
            <a:r>
              <a:rPr dirty="0" sz="1000" spc="-5">
                <a:latin typeface="Times New Roman"/>
                <a:cs typeface="Times New Roman"/>
              </a:rPr>
              <a:t>system, </a:t>
            </a:r>
            <a:r>
              <a:rPr dirty="0" sz="1000" spc="5">
                <a:latin typeface="Times New Roman"/>
                <a:cs typeface="Times New Roman"/>
              </a:rPr>
              <a:t>is </a:t>
            </a:r>
            <a:r>
              <a:rPr dirty="0" sz="1000" spc="15">
                <a:latin typeface="Times New Roman"/>
                <a:cs typeface="Times New Roman"/>
              </a:rPr>
              <a:t>the </a:t>
            </a:r>
            <a:r>
              <a:rPr dirty="0" sz="1000" spc="-5">
                <a:latin typeface="Times New Roman"/>
                <a:cs typeface="Times New Roman"/>
              </a:rPr>
              <a:t>key </a:t>
            </a:r>
            <a:r>
              <a:rPr dirty="0" sz="1000" spc="-15">
                <a:latin typeface="Times New Roman"/>
                <a:cs typeface="Times New Roman"/>
              </a:rPr>
              <a:t>for </a:t>
            </a:r>
            <a:r>
              <a:rPr dirty="0" sz="1000" spc="-5">
                <a:latin typeface="Times New Roman"/>
                <a:cs typeface="Times New Roman"/>
              </a:rPr>
              <a:t>better </a:t>
            </a:r>
            <a:r>
              <a:rPr dirty="0" sz="1000" spc="5">
                <a:latin typeface="Times New Roman"/>
                <a:cs typeface="Times New Roman"/>
              </a:rPr>
              <a:t>functioning </a:t>
            </a:r>
            <a:r>
              <a:rPr dirty="0" sz="1000" spc="10">
                <a:latin typeface="Times New Roman"/>
                <a:cs typeface="Times New Roman"/>
              </a:rPr>
              <a:t> </a:t>
            </a:r>
            <a:r>
              <a:rPr dirty="0" sz="1000" spc="-10">
                <a:latin typeface="Times New Roman"/>
                <a:cs typeface="Times New Roman"/>
              </a:rPr>
              <a:t>of </a:t>
            </a:r>
            <a:r>
              <a:rPr dirty="0" sz="1000" spc="-5">
                <a:latin typeface="Times New Roman"/>
                <a:cs typeface="Times New Roman"/>
              </a:rPr>
              <a:t>our </a:t>
            </a:r>
            <a:r>
              <a:rPr dirty="0" sz="1000" spc="-20">
                <a:latin typeface="Times New Roman"/>
                <a:cs typeface="Times New Roman"/>
              </a:rPr>
              <a:t>body. </a:t>
            </a:r>
            <a:r>
              <a:rPr dirty="0" sz="1000">
                <a:latin typeface="Times New Roman"/>
                <a:cs typeface="Times New Roman"/>
              </a:rPr>
              <a:t>In </a:t>
            </a:r>
            <a:r>
              <a:rPr dirty="0" sz="1000" spc="-5">
                <a:latin typeface="Times New Roman"/>
                <a:cs typeface="Times New Roman"/>
              </a:rPr>
              <a:t>case </a:t>
            </a:r>
            <a:r>
              <a:rPr dirty="0" sz="1000" spc="-10">
                <a:latin typeface="Times New Roman"/>
                <a:cs typeface="Times New Roman"/>
              </a:rPr>
              <a:t>of </a:t>
            </a:r>
            <a:r>
              <a:rPr dirty="0" sz="1000">
                <a:latin typeface="Times New Roman"/>
                <a:cs typeface="Times New Roman"/>
              </a:rPr>
              <a:t>physical </a:t>
            </a:r>
            <a:r>
              <a:rPr dirty="0" sz="1000" spc="-5">
                <a:latin typeface="Times New Roman"/>
                <a:cs typeface="Times New Roman"/>
              </a:rPr>
              <a:t>exercise, </a:t>
            </a:r>
            <a:r>
              <a:rPr dirty="0" sz="1000">
                <a:latin typeface="Times New Roman"/>
                <a:cs typeface="Times New Roman"/>
              </a:rPr>
              <a:t> </a:t>
            </a:r>
            <a:r>
              <a:rPr dirty="0" sz="1000" spc="10">
                <a:latin typeface="Times New Roman"/>
                <a:cs typeface="Times New Roman"/>
              </a:rPr>
              <a:t>the </a:t>
            </a:r>
            <a:r>
              <a:rPr dirty="0" sz="1000">
                <a:latin typeface="Times New Roman"/>
                <a:cs typeface="Times New Roman"/>
              </a:rPr>
              <a:t>increased </a:t>
            </a:r>
            <a:r>
              <a:rPr dirty="0" sz="1000" spc="10">
                <a:latin typeface="Times New Roman"/>
                <a:cs typeface="Times New Roman"/>
              </a:rPr>
              <a:t>demand </a:t>
            </a:r>
            <a:r>
              <a:rPr dirty="0" sz="1000" spc="5">
                <a:latin typeface="Times New Roman"/>
                <a:cs typeface="Times New Roman"/>
              </a:rPr>
              <a:t>of </a:t>
            </a:r>
            <a:r>
              <a:rPr dirty="0" sz="1000" spc="-10">
                <a:latin typeface="Times New Roman"/>
                <a:cs typeface="Times New Roman"/>
              </a:rPr>
              <a:t>oxygen </a:t>
            </a:r>
            <a:r>
              <a:rPr dirty="0" sz="1000" spc="10">
                <a:latin typeface="Times New Roman"/>
                <a:cs typeface="Times New Roman"/>
              </a:rPr>
              <a:t>initiates </a:t>
            </a:r>
            <a:r>
              <a:rPr dirty="0" sz="1000" spc="-235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a</a:t>
            </a:r>
            <a:r>
              <a:rPr dirty="0" sz="1000" spc="-45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cascade,</a:t>
            </a:r>
            <a:r>
              <a:rPr dirty="0" sz="1000" spc="-45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which</a:t>
            </a:r>
            <a:r>
              <a:rPr dirty="0" sz="1000" spc="-10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coordinates</a:t>
            </a:r>
            <a:r>
              <a:rPr dirty="0" sz="1000" spc="-50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lungs,</a:t>
            </a:r>
            <a:r>
              <a:rPr dirty="0" sz="1000" spc="-40">
                <a:latin typeface="Times New Roman"/>
                <a:cs typeface="Times New Roman"/>
              </a:rPr>
              <a:t> </a:t>
            </a:r>
            <a:r>
              <a:rPr dirty="0" sz="1000" spc="10">
                <a:latin typeface="Times New Roman"/>
                <a:cs typeface="Times New Roman"/>
              </a:rPr>
              <a:t>heart </a:t>
            </a:r>
            <a:r>
              <a:rPr dirty="0" sz="1000" spc="-240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a</a:t>
            </a:r>
            <a:r>
              <a:rPr dirty="0" sz="1000" spc="20">
                <a:latin typeface="Times New Roman"/>
                <a:cs typeface="Times New Roman"/>
              </a:rPr>
              <a:t>n</a:t>
            </a:r>
            <a:r>
              <a:rPr dirty="0" sz="1000">
                <a:latin typeface="Times New Roman"/>
                <a:cs typeface="Times New Roman"/>
              </a:rPr>
              <a:t>d</a:t>
            </a:r>
            <a:r>
              <a:rPr dirty="0" sz="1000" spc="10">
                <a:latin typeface="Times New Roman"/>
                <a:cs typeface="Times New Roman"/>
              </a:rPr>
              <a:t> </a:t>
            </a:r>
            <a:r>
              <a:rPr dirty="0" sz="1000" spc="-25">
                <a:latin typeface="Times New Roman"/>
                <a:cs typeface="Times New Roman"/>
              </a:rPr>
              <a:t>b</a:t>
            </a:r>
            <a:r>
              <a:rPr dirty="0" sz="1000" spc="5">
                <a:latin typeface="Times New Roman"/>
                <a:cs typeface="Times New Roman"/>
              </a:rPr>
              <a:t>l</a:t>
            </a:r>
            <a:r>
              <a:rPr dirty="0" sz="1000" spc="-25">
                <a:latin typeface="Times New Roman"/>
                <a:cs typeface="Times New Roman"/>
              </a:rPr>
              <a:t>o</a:t>
            </a:r>
            <a:r>
              <a:rPr dirty="0" sz="1000" spc="-5">
                <a:latin typeface="Times New Roman"/>
                <a:cs typeface="Times New Roman"/>
              </a:rPr>
              <a:t>o</a:t>
            </a:r>
            <a:r>
              <a:rPr dirty="0" sz="1000">
                <a:latin typeface="Times New Roman"/>
                <a:cs typeface="Times New Roman"/>
              </a:rPr>
              <a:t>d</a:t>
            </a:r>
            <a:r>
              <a:rPr dirty="0" sz="1000" spc="-15">
                <a:latin typeface="Times New Roman"/>
                <a:cs typeface="Times New Roman"/>
              </a:rPr>
              <a:t> </a:t>
            </a:r>
            <a:r>
              <a:rPr dirty="0" sz="1000" spc="-25">
                <a:latin typeface="Times New Roman"/>
                <a:cs typeface="Times New Roman"/>
              </a:rPr>
              <a:t>v</a:t>
            </a:r>
            <a:r>
              <a:rPr dirty="0" sz="1000" spc="5">
                <a:latin typeface="Times New Roman"/>
                <a:cs typeface="Times New Roman"/>
              </a:rPr>
              <a:t>e</a:t>
            </a:r>
            <a:r>
              <a:rPr dirty="0" sz="1000" spc="-10">
                <a:latin typeface="Times New Roman"/>
                <a:cs typeface="Times New Roman"/>
              </a:rPr>
              <a:t>ss</a:t>
            </a:r>
            <a:r>
              <a:rPr dirty="0" sz="1000" spc="-25">
                <a:latin typeface="Times New Roman"/>
                <a:cs typeface="Times New Roman"/>
              </a:rPr>
              <a:t>e</a:t>
            </a:r>
            <a:r>
              <a:rPr dirty="0" sz="1000" spc="15">
                <a:latin typeface="Times New Roman"/>
                <a:cs typeface="Times New Roman"/>
              </a:rPr>
              <a:t>l</a:t>
            </a:r>
            <a:r>
              <a:rPr dirty="0" sz="1000">
                <a:latin typeface="Times New Roman"/>
                <a:cs typeface="Times New Roman"/>
              </a:rPr>
              <a:t>s</a:t>
            </a:r>
            <a:r>
              <a:rPr dirty="0" sz="1000" spc="5">
                <a:latin typeface="Times New Roman"/>
                <a:cs typeface="Times New Roman"/>
              </a:rPr>
              <a:t> </a:t>
            </a:r>
            <a:r>
              <a:rPr dirty="0" sz="1000" spc="-25">
                <a:latin typeface="Times New Roman"/>
                <a:cs typeface="Times New Roman"/>
              </a:rPr>
              <a:t>o</a:t>
            </a:r>
            <a:r>
              <a:rPr dirty="0" sz="1000">
                <a:latin typeface="Times New Roman"/>
                <a:cs typeface="Times New Roman"/>
              </a:rPr>
              <a:t>f</a:t>
            </a:r>
            <a:r>
              <a:rPr dirty="0" sz="1000" spc="-30">
                <a:latin typeface="Times New Roman"/>
                <a:cs typeface="Times New Roman"/>
              </a:rPr>
              <a:t> </a:t>
            </a:r>
            <a:r>
              <a:rPr dirty="0" sz="1000" spc="20">
                <a:latin typeface="Times New Roman"/>
                <a:cs typeface="Times New Roman"/>
              </a:rPr>
              <a:t>th</a:t>
            </a:r>
            <a:r>
              <a:rPr dirty="0" sz="1000">
                <a:latin typeface="Times New Roman"/>
                <a:cs typeface="Times New Roman"/>
              </a:rPr>
              <a:t>e</a:t>
            </a:r>
            <a:r>
              <a:rPr dirty="0" sz="1000" spc="-5">
                <a:latin typeface="Times New Roman"/>
                <a:cs typeface="Times New Roman"/>
              </a:rPr>
              <a:t> </a:t>
            </a:r>
            <a:r>
              <a:rPr dirty="0" sz="1000" spc="-5">
                <a:latin typeface="Times New Roman"/>
                <a:cs typeface="Times New Roman"/>
              </a:rPr>
              <a:t>b</a:t>
            </a:r>
            <a:r>
              <a:rPr dirty="0" sz="1000" spc="-25">
                <a:latin typeface="Times New Roman"/>
                <a:cs typeface="Times New Roman"/>
              </a:rPr>
              <a:t>o</a:t>
            </a:r>
            <a:r>
              <a:rPr dirty="0" sz="1000" spc="-5">
                <a:latin typeface="Times New Roman"/>
                <a:cs typeface="Times New Roman"/>
              </a:rPr>
              <a:t>d</a:t>
            </a:r>
            <a:r>
              <a:rPr dirty="0" sz="1000">
                <a:latin typeface="Times New Roman"/>
                <a:cs typeface="Times New Roman"/>
              </a:rPr>
              <a:t>y</a:t>
            </a:r>
            <a:r>
              <a:rPr dirty="0" sz="1000" spc="-60">
                <a:latin typeface="Times New Roman"/>
                <a:cs typeface="Times New Roman"/>
              </a:rPr>
              <a:t> </a:t>
            </a:r>
            <a:r>
              <a:rPr dirty="0" sz="1000" spc="30">
                <a:latin typeface="Times New Roman"/>
                <a:cs typeface="Times New Roman"/>
              </a:rPr>
              <a:t>t</a:t>
            </a:r>
            <a:r>
              <a:rPr dirty="0" sz="1000">
                <a:latin typeface="Times New Roman"/>
                <a:cs typeface="Times New Roman"/>
              </a:rPr>
              <a:t>o</a:t>
            </a:r>
            <a:r>
              <a:rPr dirty="0" sz="1000" spc="-30">
                <a:latin typeface="Times New Roman"/>
                <a:cs typeface="Times New Roman"/>
              </a:rPr>
              <a:t> </a:t>
            </a:r>
            <a:r>
              <a:rPr dirty="0" sz="1000" spc="-25">
                <a:latin typeface="Times New Roman"/>
                <a:cs typeface="Times New Roman"/>
              </a:rPr>
              <a:t>f</a:t>
            </a:r>
            <a:r>
              <a:rPr dirty="0" sz="1000" spc="-10">
                <a:latin typeface="Times New Roman"/>
                <a:cs typeface="Times New Roman"/>
              </a:rPr>
              <a:t>u</a:t>
            </a:r>
            <a:r>
              <a:rPr dirty="0" sz="1000" spc="30">
                <a:latin typeface="Times New Roman"/>
                <a:cs typeface="Times New Roman"/>
              </a:rPr>
              <a:t>l</a:t>
            </a:r>
            <a:r>
              <a:rPr dirty="0" sz="1000" spc="-25">
                <a:latin typeface="Times New Roman"/>
                <a:cs typeface="Times New Roman"/>
              </a:rPr>
              <a:t>f</a:t>
            </a:r>
            <a:r>
              <a:rPr dirty="0" sz="1000" spc="5">
                <a:latin typeface="Times New Roman"/>
                <a:cs typeface="Times New Roman"/>
              </a:rPr>
              <a:t>i</a:t>
            </a:r>
            <a:r>
              <a:rPr dirty="0" sz="1000">
                <a:latin typeface="Times New Roman"/>
                <a:cs typeface="Times New Roman"/>
              </a:rPr>
              <a:t>l</a:t>
            </a:r>
            <a:r>
              <a:rPr dirty="0" sz="1000" spc="20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t</a:t>
            </a:r>
            <a:r>
              <a:rPr dirty="0" sz="1000" spc="20">
                <a:latin typeface="Times New Roman"/>
                <a:cs typeface="Times New Roman"/>
              </a:rPr>
              <a:t>h</a:t>
            </a:r>
            <a:r>
              <a:rPr dirty="0" sz="1000">
                <a:latin typeface="Times New Roman"/>
                <a:cs typeface="Times New Roman"/>
              </a:rPr>
              <a:t>e  </a:t>
            </a:r>
            <a:r>
              <a:rPr dirty="0" sz="1000" spc="-15">
                <a:latin typeface="Times New Roman"/>
                <a:cs typeface="Times New Roman"/>
              </a:rPr>
              <a:t>demand.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964889" y="2190356"/>
            <a:ext cx="443230" cy="1790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00" b="1">
                <a:latin typeface="Times New Roman"/>
                <a:cs typeface="Times New Roman"/>
              </a:rPr>
              <a:t>17.  </a:t>
            </a:r>
            <a:r>
              <a:rPr dirty="0" sz="1000" spc="140" b="1">
                <a:latin typeface="Times New Roman"/>
                <a:cs typeface="Times New Roman"/>
              </a:rPr>
              <a:t> </a:t>
            </a:r>
            <a:r>
              <a:rPr dirty="0" sz="1000" spc="-60" b="1">
                <a:latin typeface="Times New Roman"/>
                <a:cs typeface="Times New Roman"/>
              </a:rPr>
              <a:t>(b)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964889" y="1461947"/>
            <a:ext cx="2685415" cy="2078355"/>
          </a:xfrm>
          <a:prstGeom prst="rect">
            <a:avLst/>
          </a:prstGeom>
        </p:spPr>
        <p:txBody>
          <a:bodyPr wrap="square" lIns="0" tIns="20320" rIns="0" bIns="0" rtlCol="0" vert="horz">
            <a:spAutoFit/>
          </a:bodyPr>
          <a:lstStyle/>
          <a:p>
            <a:pPr algn="just" marL="551815" marR="8890" indent="-539750">
              <a:lnSpc>
                <a:spcPct val="95500"/>
              </a:lnSpc>
              <a:spcBef>
                <a:spcPts val="160"/>
              </a:spcBef>
            </a:pPr>
            <a:r>
              <a:rPr dirty="0" sz="1000" b="1">
                <a:latin typeface="Times New Roman"/>
                <a:cs typeface="Times New Roman"/>
              </a:rPr>
              <a:t>16.</a:t>
            </a:r>
            <a:r>
              <a:rPr dirty="0" sz="1000" spc="5" b="1">
                <a:latin typeface="Times New Roman"/>
                <a:cs typeface="Times New Roman"/>
              </a:rPr>
              <a:t> </a:t>
            </a:r>
            <a:r>
              <a:rPr dirty="0" sz="1000" spc="-20" b="1">
                <a:latin typeface="Times New Roman"/>
                <a:cs typeface="Times New Roman"/>
              </a:rPr>
              <a:t>(c)</a:t>
            </a:r>
            <a:r>
              <a:rPr dirty="0" sz="1000" spc="-15" b="1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An extracellular </a:t>
            </a:r>
            <a:r>
              <a:rPr dirty="0" sz="1000" spc="-5">
                <a:latin typeface="Times New Roman"/>
                <a:cs typeface="Times New Roman"/>
              </a:rPr>
              <a:t>fluid called </a:t>
            </a:r>
            <a:r>
              <a:rPr dirty="0" sz="1000" spc="-10">
                <a:latin typeface="Times New Roman"/>
                <a:cs typeface="Times New Roman"/>
              </a:rPr>
              <a:t>cerebrospinal </a:t>
            </a:r>
            <a:r>
              <a:rPr dirty="0" sz="1000" spc="-235">
                <a:latin typeface="Times New Roman"/>
                <a:cs typeface="Times New Roman"/>
              </a:rPr>
              <a:t> </a:t>
            </a:r>
            <a:r>
              <a:rPr dirty="0" sz="1000" spc="15">
                <a:latin typeface="Times New Roman"/>
                <a:cs typeface="Times New Roman"/>
              </a:rPr>
              <a:t>fluid is present throughout </a:t>
            </a:r>
            <a:r>
              <a:rPr dirty="0" sz="1000" spc="20">
                <a:latin typeface="Times New Roman"/>
                <a:cs typeface="Times New Roman"/>
              </a:rPr>
              <a:t>the central </a:t>
            </a:r>
            <a:r>
              <a:rPr dirty="0" sz="1000" spc="25">
                <a:latin typeface="Times New Roman"/>
                <a:cs typeface="Times New Roman"/>
              </a:rPr>
              <a:t> </a:t>
            </a:r>
            <a:r>
              <a:rPr dirty="0" sz="1000" spc="20">
                <a:latin typeface="Times New Roman"/>
                <a:cs typeface="Times New Roman"/>
              </a:rPr>
              <a:t>n</a:t>
            </a:r>
            <a:r>
              <a:rPr dirty="0" sz="1000" spc="-20">
                <a:latin typeface="Times New Roman"/>
                <a:cs typeface="Times New Roman"/>
              </a:rPr>
              <a:t>e</a:t>
            </a:r>
            <a:r>
              <a:rPr dirty="0" sz="1000" spc="20">
                <a:latin typeface="Times New Roman"/>
                <a:cs typeface="Times New Roman"/>
              </a:rPr>
              <a:t>r</a:t>
            </a:r>
            <a:r>
              <a:rPr dirty="0" sz="1000" spc="-25">
                <a:latin typeface="Times New Roman"/>
                <a:cs typeface="Times New Roman"/>
              </a:rPr>
              <a:t>v</a:t>
            </a:r>
            <a:r>
              <a:rPr dirty="0" sz="1000" spc="-50">
                <a:latin typeface="Times New Roman"/>
                <a:cs typeface="Times New Roman"/>
              </a:rPr>
              <a:t>o</a:t>
            </a:r>
            <a:r>
              <a:rPr dirty="0" sz="1000" spc="5">
                <a:latin typeface="Times New Roman"/>
                <a:cs typeface="Times New Roman"/>
              </a:rPr>
              <a:t>u</a:t>
            </a:r>
            <a:r>
              <a:rPr dirty="0" sz="1000">
                <a:latin typeface="Times New Roman"/>
                <a:cs typeface="Times New Roman"/>
              </a:rPr>
              <a:t>s</a:t>
            </a:r>
            <a:r>
              <a:rPr dirty="0" sz="1000" spc="-75">
                <a:latin typeface="Times New Roman"/>
                <a:cs typeface="Times New Roman"/>
              </a:rPr>
              <a:t> </a:t>
            </a:r>
            <a:r>
              <a:rPr dirty="0" sz="1000" spc="-10">
                <a:latin typeface="Times New Roman"/>
                <a:cs typeface="Times New Roman"/>
              </a:rPr>
              <a:t>s</a:t>
            </a:r>
            <a:r>
              <a:rPr dirty="0" sz="1000" spc="-50">
                <a:latin typeface="Times New Roman"/>
                <a:cs typeface="Times New Roman"/>
              </a:rPr>
              <a:t>y</a:t>
            </a:r>
            <a:r>
              <a:rPr dirty="0" sz="1000" spc="-10">
                <a:latin typeface="Times New Roman"/>
                <a:cs typeface="Times New Roman"/>
              </a:rPr>
              <a:t>s</a:t>
            </a:r>
            <a:r>
              <a:rPr dirty="0" sz="1000" spc="5">
                <a:latin typeface="Times New Roman"/>
                <a:cs typeface="Times New Roman"/>
              </a:rPr>
              <a:t>t</a:t>
            </a:r>
            <a:r>
              <a:rPr dirty="0" sz="1000" spc="-40">
                <a:latin typeface="Times New Roman"/>
                <a:cs typeface="Times New Roman"/>
              </a:rPr>
              <a:t>e</a:t>
            </a:r>
            <a:r>
              <a:rPr dirty="0" sz="1000" spc="10">
                <a:latin typeface="Times New Roman"/>
                <a:cs typeface="Times New Roman"/>
              </a:rPr>
              <a:t>m</a:t>
            </a:r>
            <a:r>
              <a:rPr dirty="0" sz="1000">
                <a:latin typeface="Times New Roman"/>
                <a:cs typeface="Times New Roman"/>
              </a:rPr>
              <a:t>.</a:t>
            </a:r>
            <a:r>
              <a:rPr dirty="0" sz="1000" spc="-50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I</a:t>
            </a:r>
            <a:r>
              <a:rPr dirty="0" sz="1000">
                <a:latin typeface="Times New Roman"/>
                <a:cs typeface="Times New Roman"/>
              </a:rPr>
              <a:t>t</a:t>
            </a:r>
            <a:r>
              <a:rPr dirty="0" sz="1000" spc="-50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a</a:t>
            </a:r>
            <a:r>
              <a:rPr dirty="0" sz="1000" spc="-40">
                <a:latin typeface="Times New Roman"/>
                <a:cs typeface="Times New Roman"/>
              </a:rPr>
              <a:t>f</a:t>
            </a:r>
            <a:r>
              <a:rPr dirty="0" sz="1000" spc="-25">
                <a:latin typeface="Times New Roman"/>
                <a:cs typeface="Times New Roman"/>
              </a:rPr>
              <a:t>fo</a:t>
            </a:r>
            <a:r>
              <a:rPr dirty="0" sz="1000" spc="20">
                <a:latin typeface="Times New Roman"/>
                <a:cs typeface="Times New Roman"/>
              </a:rPr>
              <a:t>r</a:t>
            </a:r>
            <a:r>
              <a:rPr dirty="0" sz="1000" spc="5">
                <a:latin typeface="Times New Roman"/>
                <a:cs typeface="Times New Roman"/>
              </a:rPr>
              <a:t>d</a:t>
            </a:r>
            <a:r>
              <a:rPr dirty="0" sz="1000">
                <a:latin typeface="Times New Roman"/>
                <a:cs typeface="Times New Roman"/>
              </a:rPr>
              <a:t>s</a:t>
            </a:r>
            <a:r>
              <a:rPr dirty="0" sz="1000" spc="-75">
                <a:latin typeface="Times New Roman"/>
                <a:cs typeface="Times New Roman"/>
              </a:rPr>
              <a:t> </a:t>
            </a:r>
            <a:r>
              <a:rPr dirty="0" sz="1000" spc="-10">
                <a:latin typeface="Times New Roman"/>
                <a:cs typeface="Times New Roman"/>
              </a:rPr>
              <a:t>s</a:t>
            </a:r>
            <a:r>
              <a:rPr dirty="0" sz="1000" spc="-50">
                <a:latin typeface="Times New Roman"/>
                <a:cs typeface="Times New Roman"/>
              </a:rPr>
              <a:t>o</a:t>
            </a:r>
            <a:r>
              <a:rPr dirty="0" sz="1000" spc="10">
                <a:latin typeface="Times New Roman"/>
                <a:cs typeface="Times New Roman"/>
              </a:rPr>
              <a:t>m</a:t>
            </a:r>
            <a:r>
              <a:rPr dirty="0" sz="1000">
                <a:latin typeface="Times New Roman"/>
                <a:cs typeface="Times New Roman"/>
              </a:rPr>
              <a:t>e</a:t>
            </a:r>
            <a:r>
              <a:rPr dirty="0" sz="1000" spc="-75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pr</a:t>
            </a:r>
            <a:r>
              <a:rPr dirty="0" sz="1000" spc="-20">
                <a:latin typeface="Times New Roman"/>
                <a:cs typeface="Times New Roman"/>
              </a:rPr>
              <a:t>o</a:t>
            </a:r>
            <a:r>
              <a:rPr dirty="0" sz="1000" spc="5">
                <a:latin typeface="Times New Roman"/>
                <a:cs typeface="Times New Roman"/>
              </a:rPr>
              <a:t>t</a:t>
            </a:r>
            <a:r>
              <a:rPr dirty="0" sz="1000" spc="-40">
                <a:latin typeface="Times New Roman"/>
                <a:cs typeface="Times New Roman"/>
              </a:rPr>
              <a:t>e</a:t>
            </a:r>
            <a:r>
              <a:rPr dirty="0" sz="1000" spc="-20">
                <a:latin typeface="Times New Roman"/>
                <a:cs typeface="Times New Roman"/>
              </a:rPr>
              <a:t>c</a:t>
            </a:r>
            <a:r>
              <a:rPr dirty="0" sz="1000" spc="5">
                <a:latin typeface="Times New Roman"/>
                <a:cs typeface="Times New Roman"/>
              </a:rPr>
              <a:t>ti</a:t>
            </a:r>
            <a:r>
              <a:rPr dirty="0" sz="1000" spc="-25">
                <a:latin typeface="Times New Roman"/>
                <a:cs typeface="Times New Roman"/>
              </a:rPr>
              <a:t>o</a:t>
            </a:r>
            <a:r>
              <a:rPr dirty="0" sz="1000">
                <a:latin typeface="Times New Roman"/>
                <a:cs typeface="Times New Roman"/>
              </a:rPr>
              <a:t>n  </a:t>
            </a:r>
            <a:r>
              <a:rPr dirty="0" sz="1000" spc="5">
                <a:latin typeface="Times New Roman"/>
                <a:cs typeface="Times New Roman"/>
              </a:rPr>
              <a:t>t</a:t>
            </a:r>
            <a:r>
              <a:rPr dirty="0" sz="1000">
                <a:latin typeface="Times New Roman"/>
                <a:cs typeface="Times New Roman"/>
              </a:rPr>
              <a:t>o</a:t>
            </a:r>
            <a:r>
              <a:rPr dirty="0" sz="1000" spc="-60">
                <a:latin typeface="Times New Roman"/>
                <a:cs typeface="Times New Roman"/>
              </a:rPr>
              <a:t> </a:t>
            </a:r>
            <a:r>
              <a:rPr dirty="0" sz="1000" spc="-20">
                <a:latin typeface="Times New Roman"/>
                <a:cs typeface="Times New Roman"/>
              </a:rPr>
              <a:t>ce</a:t>
            </a:r>
            <a:r>
              <a:rPr dirty="0" sz="1000" spc="20">
                <a:latin typeface="Times New Roman"/>
                <a:cs typeface="Times New Roman"/>
              </a:rPr>
              <a:t>n</a:t>
            </a:r>
            <a:r>
              <a:rPr dirty="0" sz="1000" spc="5">
                <a:latin typeface="Times New Roman"/>
                <a:cs typeface="Times New Roman"/>
              </a:rPr>
              <a:t>t</a:t>
            </a:r>
            <a:r>
              <a:rPr dirty="0" sz="1000" spc="20">
                <a:latin typeface="Times New Roman"/>
                <a:cs typeface="Times New Roman"/>
              </a:rPr>
              <a:t>r</a:t>
            </a:r>
            <a:r>
              <a:rPr dirty="0" sz="1000" spc="5">
                <a:latin typeface="Times New Roman"/>
                <a:cs typeface="Times New Roman"/>
              </a:rPr>
              <a:t>a</a:t>
            </a:r>
            <a:r>
              <a:rPr dirty="0" sz="1000">
                <a:latin typeface="Times New Roman"/>
                <a:cs typeface="Times New Roman"/>
              </a:rPr>
              <a:t>l</a:t>
            </a:r>
            <a:r>
              <a:rPr dirty="0" sz="1000" spc="-5">
                <a:latin typeface="Times New Roman"/>
                <a:cs typeface="Times New Roman"/>
              </a:rPr>
              <a:t> </a:t>
            </a:r>
            <a:r>
              <a:rPr dirty="0" sz="1000" spc="20">
                <a:latin typeface="Times New Roman"/>
                <a:cs typeface="Times New Roman"/>
              </a:rPr>
              <a:t>n</a:t>
            </a:r>
            <a:r>
              <a:rPr dirty="0" sz="1000" spc="-20">
                <a:latin typeface="Times New Roman"/>
                <a:cs typeface="Times New Roman"/>
              </a:rPr>
              <a:t>e</a:t>
            </a:r>
            <a:r>
              <a:rPr dirty="0" sz="1000" spc="20">
                <a:latin typeface="Times New Roman"/>
                <a:cs typeface="Times New Roman"/>
              </a:rPr>
              <a:t>r</a:t>
            </a:r>
            <a:r>
              <a:rPr dirty="0" sz="1000" spc="-25">
                <a:latin typeface="Times New Roman"/>
                <a:cs typeface="Times New Roman"/>
              </a:rPr>
              <a:t>vo</a:t>
            </a:r>
            <a:r>
              <a:rPr dirty="0" sz="1000" spc="5">
                <a:latin typeface="Times New Roman"/>
                <a:cs typeface="Times New Roman"/>
              </a:rPr>
              <a:t>u</a:t>
            </a:r>
            <a:r>
              <a:rPr dirty="0" sz="1000">
                <a:latin typeface="Times New Roman"/>
                <a:cs typeface="Times New Roman"/>
              </a:rPr>
              <a:t>s</a:t>
            </a:r>
            <a:r>
              <a:rPr dirty="0" sz="1000" spc="-50">
                <a:latin typeface="Times New Roman"/>
                <a:cs typeface="Times New Roman"/>
              </a:rPr>
              <a:t> </a:t>
            </a:r>
            <a:r>
              <a:rPr dirty="0" sz="1000" spc="-10">
                <a:latin typeface="Times New Roman"/>
                <a:cs typeface="Times New Roman"/>
              </a:rPr>
              <a:t>s</a:t>
            </a:r>
            <a:r>
              <a:rPr dirty="0" sz="1000" spc="-50">
                <a:latin typeface="Times New Roman"/>
                <a:cs typeface="Times New Roman"/>
              </a:rPr>
              <a:t>y</a:t>
            </a:r>
            <a:r>
              <a:rPr dirty="0" sz="1000" spc="-10">
                <a:latin typeface="Times New Roman"/>
                <a:cs typeface="Times New Roman"/>
              </a:rPr>
              <a:t>s</a:t>
            </a:r>
            <a:r>
              <a:rPr dirty="0" sz="1000" spc="5">
                <a:latin typeface="Times New Roman"/>
                <a:cs typeface="Times New Roman"/>
              </a:rPr>
              <a:t>t</a:t>
            </a:r>
            <a:r>
              <a:rPr dirty="0" sz="1000" spc="-20">
                <a:latin typeface="Times New Roman"/>
                <a:cs typeface="Times New Roman"/>
              </a:rPr>
              <a:t>e</a:t>
            </a:r>
            <a:r>
              <a:rPr dirty="0" sz="1000" spc="5">
                <a:latin typeface="Times New Roman"/>
                <a:cs typeface="Times New Roman"/>
              </a:rPr>
              <a:t>m</a:t>
            </a:r>
            <a:r>
              <a:rPr dirty="0" sz="1000" spc="-20">
                <a:latin typeface="Times New Roman"/>
                <a:cs typeface="Times New Roman"/>
              </a:rPr>
              <a:t> </a:t>
            </a:r>
            <a:r>
              <a:rPr dirty="0" sz="1000" spc="-35">
                <a:latin typeface="Times New Roman"/>
                <a:cs typeface="Times New Roman"/>
              </a:rPr>
              <a:t>f</a:t>
            </a:r>
            <a:r>
              <a:rPr dirty="0" sz="1000" spc="20">
                <a:latin typeface="Times New Roman"/>
                <a:cs typeface="Times New Roman"/>
              </a:rPr>
              <a:t>r</a:t>
            </a:r>
            <a:r>
              <a:rPr dirty="0" sz="1000" spc="-25">
                <a:latin typeface="Times New Roman"/>
                <a:cs typeface="Times New Roman"/>
              </a:rPr>
              <a:t>o</a:t>
            </a:r>
            <a:r>
              <a:rPr dirty="0" sz="1000" spc="5">
                <a:latin typeface="Times New Roman"/>
                <a:cs typeface="Times New Roman"/>
              </a:rPr>
              <a:t>m</a:t>
            </a:r>
            <a:r>
              <a:rPr dirty="0" sz="1000" spc="-5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i</a:t>
            </a:r>
            <a:r>
              <a:rPr dirty="0" sz="1000" spc="20">
                <a:latin typeface="Times New Roman"/>
                <a:cs typeface="Times New Roman"/>
              </a:rPr>
              <a:t>n</a:t>
            </a:r>
            <a:r>
              <a:rPr dirty="0" sz="1000" spc="-20">
                <a:latin typeface="Times New Roman"/>
                <a:cs typeface="Times New Roman"/>
              </a:rPr>
              <a:t>j</a:t>
            </a:r>
            <a:r>
              <a:rPr dirty="0" sz="1000" spc="5">
                <a:latin typeface="Times New Roman"/>
                <a:cs typeface="Times New Roman"/>
              </a:rPr>
              <a:t>ur</a:t>
            </a:r>
            <a:r>
              <a:rPr dirty="0" sz="1000">
                <a:latin typeface="Times New Roman"/>
                <a:cs typeface="Times New Roman"/>
              </a:rPr>
              <a:t>y</a:t>
            </a:r>
            <a:r>
              <a:rPr dirty="0" sz="1000" spc="-75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a</a:t>
            </a:r>
            <a:r>
              <a:rPr dirty="0" sz="1000" spc="20">
                <a:latin typeface="Times New Roman"/>
                <a:cs typeface="Times New Roman"/>
              </a:rPr>
              <a:t>n</a:t>
            </a:r>
            <a:r>
              <a:rPr dirty="0" sz="1000">
                <a:latin typeface="Times New Roman"/>
                <a:cs typeface="Times New Roman"/>
              </a:rPr>
              <a:t>d  </a:t>
            </a:r>
            <a:r>
              <a:rPr dirty="0" sz="1000">
                <a:latin typeface="Times New Roman"/>
                <a:cs typeface="Times New Roman"/>
              </a:rPr>
              <a:t>shock.</a:t>
            </a:r>
            <a:endParaRPr sz="1000">
              <a:latin typeface="Times New Roman"/>
              <a:cs typeface="Times New Roman"/>
            </a:endParaRPr>
          </a:p>
          <a:p>
            <a:pPr algn="just" marL="551815" marR="5080">
              <a:lnSpc>
                <a:spcPts val="1150"/>
              </a:lnSpc>
              <a:spcBef>
                <a:spcPts val="30"/>
              </a:spcBef>
            </a:pPr>
            <a:r>
              <a:rPr dirty="0" sz="1000" spc="10">
                <a:latin typeface="Times New Roman"/>
                <a:cs typeface="Times New Roman"/>
              </a:rPr>
              <a:t>The </a:t>
            </a:r>
            <a:r>
              <a:rPr dirty="0" sz="1000" spc="5">
                <a:latin typeface="Times New Roman"/>
                <a:cs typeface="Times New Roman"/>
              </a:rPr>
              <a:t>brain </a:t>
            </a:r>
            <a:r>
              <a:rPr dirty="0" sz="1000">
                <a:latin typeface="Times New Roman"/>
                <a:cs typeface="Times New Roman"/>
              </a:rPr>
              <a:t>stem </a:t>
            </a:r>
            <a:r>
              <a:rPr dirty="0" sz="1000" spc="5">
                <a:latin typeface="Times New Roman"/>
                <a:cs typeface="Times New Roman"/>
              </a:rPr>
              <a:t>consists </a:t>
            </a:r>
            <a:r>
              <a:rPr dirty="0" sz="1000" spc="-10">
                <a:latin typeface="Times New Roman"/>
                <a:cs typeface="Times New Roman"/>
              </a:rPr>
              <a:t>of </a:t>
            </a:r>
            <a:r>
              <a:rPr dirty="0" sz="1000">
                <a:latin typeface="Times New Roman"/>
                <a:cs typeface="Times New Roman"/>
              </a:rPr>
              <a:t>pons varoli, </a:t>
            </a:r>
            <a:r>
              <a:rPr dirty="0" sz="1000" spc="5">
                <a:latin typeface="Times New Roman"/>
                <a:cs typeface="Times New Roman"/>
              </a:rPr>
              <a:t> </a:t>
            </a:r>
            <a:r>
              <a:rPr dirty="0" sz="1000" spc="55">
                <a:latin typeface="Times New Roman"/>
                <a:cs typeface="Times New Roman"/>
              </a:rPr>
              <a:t>medulla</a:t>
            </a:r>
            <a:r>
              <a:rPr dirty="0" sz="1000" spc="60">
                <a:latin typeface="Times New Roman"/>
                <a:cs typeface="Times New Roman"/>
              </a:rPr>
              <a:t> oblongata,</a:t>
            </a:r>
            <a:r>
              <a:rPr dirty="0" sz="1000" spc="65">
                <a:latin typeface="Times New Roman"/>
                <a:cs typeface="Times New Roman"/>
              </a:rPr>
              <a:t> </a:t>
            </a:r>
            <a:r>
              <a:rPr dirty="0" sz="1000" spc="55">
                <a:latin typeface="Times New Roman"/>
                <a:cs typeface="Times New Roman"/>
              </a:rPr>
              <a:t>mid</a:t>
            </a:r>
            <a:r>
              <a:rPr dirty="0" sz="1000" spc="60">
                <a:latin typeface="Times New Roman"/>
                <a:cs typeface="Times New Roman"/>
              </a:rPr>
              <a:t> </a:t>
            </a:r>
            <a:r>
              <a:rPr dirty="0" sz="1000" spc="55">
                <a:latin typeface="Times New Roman"/>
                <a:cs typeface="Times New Roman"/>
              </a:rPr>
              <a:t>brain</a:t>
            </a:r>
            <a:r>
              <a:rPr dirty="0" sz="1000" spc="60">
                <a:latin typeface="Times New Roman"/>
                <a:cs typeface="Times New Roman"/>
              </a:rPr>
              <a:t> </a:t>
            </a:r>
            <a:r>
              <a:rPr dirty="0" sz="1000" spc="50">
                <a:latin typeface="Times New Roman"/>
                <a:cs typeface="Times New Roman"/>
              </a:rPr>
              <a:t>and </a:t>
            </a:r>
            <a:r>
              <a:rPr dirty="0" sz="1000" spc="-235">
                <a:latin typeface="Times New Roman"/>
                <a:cs typeface="Times New Roman"/>
              </a:rPr>
              <a:t> </a:t>
            </a:r>
            <a:r>
              <a:rPr dirty="0" sz="1000" spc="-5">
                <a:latin typeface="Times New Roman"/>
                <a:cs typeface="Times New Roman"/>
              </a:rPr>
              <a:t>d</a:t>
            </a:r>
            <a:r>
              <a:rPr dirty="0" sz="1000" spc="-20">
                <a:latin typeface="Times New Roman"/>
                <a:cs typeface="Times New Roman"/>
              </a:rPr>
              <a:t>ie</a:t>
            </a:r>
            <a:r>
              <a:rPr dirty="0" sz="1000" spc="20">
                <a:latin typeface="Times New Roman"/>
                <a:cs typeface="Times New Roman"/>
              </a:rPr>
              <a:t>n</a:t>
            </a:r>
            <a:r>
              <a:rPr dirty="0" sz="1000" spc="-20">
                <a:latin typeface="Times New Roman"/>
                <a:cs typeface="Times New Roman"/>
              </a:rPr>
              <a:t>c</a:t>
            </a:r>
            <a:r>
              <a:rPr dirty="0" sz="1000" spc="-40">
                <a:latin typeface="Times New Roman"/>
                <a:cs typeface="Times New Roman"/>
              </a:rPr>
              <a:t>e</a:t>
            </a:r>
            <a:r>
              <a:rPr dirty="0" sz="1000" spc="-5">
                <a:latin typeface="Times New Roman"/>
                <a:cs typeface="Times New Roman"/>
              </a:rPr>
              <a:t>p</a:t>
            </a:r>
            <a:r>
              <a:rPr dirty="0" sz="1000" spc="20">
                <a:latin typeface="Times New Roman"/>
                <a:cs typeface="Times New Roman"/>
              </a:rPr>
              <a:t>h</a:t>
            </a:r>
            <a:r>
              <a:rPr dirty="0" sz="1000" spc="5">
                <a:latin typeface="Times New Roman"/>
                <a:cs typeface="Times New Roman"/>
              </a:rPr>
              <a:t>a</a:t>
            </a:r>
            <a:r>
              <a:rPr dirty="0" sz="1000" spc="-20">
                <a:latin typeface="Times New Roman"/>
                <a:cs typeface="Times New Roman"/>
              </a:rPr>
              <a:t>lo</a:t>
            </a:r>
            <a:r>
              <a:rPr dirty="0" sz="1000" spc="10">
                <a:latin typeface="Times New Roman"/>
                <a:cs typeface="Times New Roman"/>
              </a:rPr>
              <a:t>n</a:t>
            </a:r>
            <a:r>
              <a:rPr dirty="0" sz="1000">
                <a:latin typeface="Times New Roman"/>
                <a:cs typeface="Times New Roman"/>
              </a:rPr>
              <a:t>.</a:t>
            </a:r>
            <a:r>
              <a:rPr dirty="0" sz="1000" spc="-80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I</a:t>
            </a:r>
            <a:r>
              <a:rPr dirty="0" sz="1000">
                <a:latin typeface="Times New Roman"/>
                <a:cs typeface="Times New Roman"/>
              </a:rPr>
              <a:t>t</a:t>
            </a:r>
            <a:r>
              <a:rPr dirty="0" sz="1000" spc="-80">
                <a:latin typeface="Times New Roman"/>
                <a:cs typeface="Times New Roman"/>
              </a:rPr>
              <a:t> </a:t>
            </a:r>
            <a:r>
              <a:rPr dirty="0" sz="1000" spc="10">
                <a:latin typeface="Times New Roman"/>
                <a:cs typeface="Times New Roman"/>
              </a:rPr>
              <a:t>i</a:t>
            </a:r>
            <a:r>
              <a:rPr dirty="0" sz="1000">
                <a:latin typeface="Times New Roman"/>
                <a:cs typeface="Times New Roman"/>
              </a:rPr>
              <a:t>s</a:t>
            </a:r>
            <a:r>
              <a:rPr dirty="0" sz="1000" spc="-45">
                <a:latin typeface="Times New Roman"/>
                <a:cs typeface="Times New Roman"/>
              </a:rPr>
              <a:t> </a:t>
            </a:r>
            <a:r>
              <a:rPr dirty="0" sz="1000" spc="-20">
                <a:latin typeface="Times New Roman"/>
                <a:cs typeface="Times New Roman"/>
              </a:rPr>
              <a:t>t</a:t>
            </a:r>
            <a:r>
              <a:rPr dirty="0" sz="1000" spc="20">
                <a:latin typeface="Times New Roman"/>
                <a:cs typeface="Times New Roman"/>
              </a:rPr>
              <a:t>h</a:t>
            </a:r>
            <a:r>
              <a:rPr dirty="0" sz="1000">
                <a:latin typeface="Times New Roman"/>
                <a:cs typeface="Times New Roman"/>
              </a:rPr>
              <a:t>e</a:t>
            </a:r>
            <a:r>
              <a:rPr dirty="0" sz="1000" spc="-80">
                <a:latin typeface="Times New Roman"/>
                <a:cs typeface="Times New Roman"/>
              </a:rPr>
              <a:t> </a:t>
            </a:r>
            <a:r>
              <a:rPr dirty="0" sz="1000" spc="-35">
                <a:latin typeface="Times New Roman"/>
                <a:cs typeface="Times New Roman"/>
              </a:rPr>
              <a:t>c</a:t>
            </a:r>
            <a:r>
              <a:rPr dirty="0" sz="1000" spc="-20">
                <a:latin typeface="Times New Roman"/>
                <a:cs typeface="Times New Roman"/>
              </a:rPr>
              <a:t>o</a:t>
            </a:r>
            <a:r>
              <a:rPr dirty="0" sz="1000" spc="10">
                <a:latin typeface="Times New Roman"/>
                <a:cs typeface="Times New Roman"/>
              </a:rPr>
              <a:t>n</a:t>
            </a:r>
            <a:r>
              <a:rPr dirty="0" sz="1000" spc="-5">
                <a:latin typeface="Times New Roman"/>
                <a:cs typeface="Times New Roman"/>
              </a:rPr>
              <a:t>n</a:t>
            </a:r>
            <a:r>
              <a:rPr dirty="0" sz="1000" spc="-20">
                <a:latin typeface="Times New Roman"/>
                <a:cs typeface="Times New Roman"/>
              </a:rPr>
              <a:t>ec</a:t>
            </a:r>
            <a:r>
              <a:rPr dirty="0" sz="1000" spc="5">
                <a:latin typeface="Times New Roman"/>
                <a:cs typeface="Times New Roman"/>
              </a:rPr>
              <a:t>t</a:t>
            </a:r>
            <a:r>
              <a:rPr dirty="0" sz="1000" spc="-20">
                <a:latin typeface="Times New Roman"/>
                <a:cs typeface="Times New Roman"/>
              </a:rPr>
              <a:t>io</a:t>
            </a:r>
            <a:r>
              <a:rPr dirty="0" sz="1000">
                <a:latin typeface="Times New Roman"/>
                <a:cs typeface="Times New Roman"/>
              </a:rPr>
              <a:t>n</a:t>
            </a:r>
            <a:r>
              <a:rPr dirty="0" sz="1000" spc="-45">
                <a:latin typeface="Times New Roman"/>
                <a:cs typeface="Times New Roman"/>
              </a:rPr>
              <a:t> </a:t>
            </a:r>
            <a:r>
              <a:rPr dirty="0" sz="1000" spc="-50">
                <a:latin typeface="Times New Roman"/>
                <a:cs typeface="Times New Roman"/>
              </a:rPr>
              <a:t>b</a:t>
            </a:r>
            <a:r>
              <a:rPr dirty="0" sz="1000" spc="-20">
                <a:latin typeface="Times New Roman"/>
                <a:cs typeface="Times New Roman"/>
              </a:rPr>
              <a:t>e</a:t>
            </a:r>
            <a:r>
              <a:rPr dirty="0" sz="1000" spc="5">
                <a:latin typeface="Times New Roman"/>
                <a:cs typeface="Times New Roman"/>
              </a:rPr>
              <a:t>t</a:t>
            </a:r>
            <a:r>
              <a:rPr dirty="0" sz="1000" spc="-30">
                <a:latin typeface="Times New Roman"/>
                <a:cs typeface="Times New Roman"/>
              </a:rPr>
              <a:t>w</a:t>
            </a:r>
            <a:r>
              <a:rPr dirty="0" sz="1000" spc="-40">
                <a:latin typeface="Times New Roman"/>
                <a:cs typeface="Times New Roman"/>
              </a:rPr>
              <a:t>e</a:t>
            </a:r>
            <a:r>
              <a:rPr dirty="0" sz="1000" spc="-20">
                <a:latin typeface="Times New Roman"/>
                <a:cs typeface="Times New Roman"/>
              </a:rPr>
              <a:t>en  </a:t>
            </a:r>
            <a:r>
              <a:rPr dirty="0" sz="1000">
                <a:latin typeface="Times New Roman"/>
                <a:cs typeface="Times New Roman"/>
              </a:rPr>
              <a:t>brain </a:t>
            </a:r>
            <a:r>
              <a:rPr dirty="0" sz="1000" spc="10">
                <a:latin typeface="Times New Roman"/>
                <a:cs typeface="Times New Roman"/>
              </a:rPr>
              <a:t>and </a:t>
            </a:r>
            <a:r>
              <a:rPr dirty="0" sz="1000">
                <a:latin typeface="Times New Roman"/>
                <a:cs typeface="Times New Roman"/>
              </a:rPr>
              <a:t>spinal </a:t>
            </a:r>
            <a:r>
              <a:rPr dirty="0" sz="1000" spc="-5">
                <a:latin typeface="Times New Roman"/>
                <a:cs typeface="Times New Roman"/>
              </a:rPr>
              <a:t>cord. </a:t>
            </a:r>
            <a:r>
              <a:rPr dirty="0" sz="1000">
                <a:latin typeface="Times New Roman"/>
                <a:cs typeface="Times New Roman"/>
              </a:rPr>
              <a:t>It contains centres </a:t>
            </a:r>
            <a:r>
              <a:rPr dirty="0" sz="1000" spc="5">
                <a:latin typeface="Times New Roman"/>
                <a:cs typeface="Times New Roman"/>
              </a:rPr>
              <a:t> </a:t>
            </a:r>
            <a:r>
              <a:rPr dirty="0" sz="1000" spc="-15">
                <a:latin typeface="Times New Roman"/>
                <a:cs typeface="Times New Roman"/>
              </a:rPr>
              <a:t>for </a:t>
            </a:r>
            <a:r>
              <a:rPr dirty="0" sz="1000">
                <a:latin typeface="Times New Roman"/>
                <a:cs typeface="Times New Roman"/>
              </a:rPr>
              <a:t>controlling </a:t>
            </a:r>
            <a:r>
              <a:rPr dirty="0" sz="1000" spc="10">
                <a:latin typeface="Times New Roman"/>
                <a:cs typeface="Times New Roman"/>
              </a:rPr>
              <a:t>many </a:t>
            </a:r>
            <a:r>
              <a:rPr dirty="0" sz="1000">
                <a:latin typeface="Times New Roman"/>
                <a:cs typeface="Times New Roman"/>
              </a:rPr>
              <a:t>vital </a:t>
            </a:r>
            <a:r>
              <a:rPr dirty="0" sz="1000" spc="-5">
                <a:latin typeface="Times New Roman"/>
                <a:cs typeface="Times New Roman"/>
              </a:rPr>
              <a:t>activities, </a:t>
            </a:r>
            <a:r>
              <a:rPr dirty="0" sz="1000" spc="5" i="1">
                <a:latin typeface="Times New Roman"/>
                <a:cs typeface="Times New Roman"/>
              </a:rPr>
              <a:t>e.g. </a:t>
            </a:r>
            <a:r>
              <a:rPr dirty="0" sz="1000" spc="10" i="1">
                <a:latin typeface="Times New Roman"/>
                <a:cs typeface="Times New Roman"/>
              </a:rPr>
              <a:t> </a:t>
            </a:r>
            <a:r>
              <a:rPr dirty="0" sz="1000" spc="20">
                <a:latin typeface="Times New Roman"/>
                <a:cs typeface="Times New Roman"/>
              </a:rPr>
              <a:t>respiratory </a:t>
            </a:r>
            <a:r>
              <a:rPr dirty="0" sz="1000" spc="15">
                <a:latin typeface="Times New Roman"/>
                <a:cs typeface="Times New Roman"/>
              </a:rPr>
              <a:t>centres, </a:t>
            </a:r>
            <a:r>
              <a:rPr dirty="0" sz="1000" spc="5">
                <a:latin typeface="Times New Roman"/>
                <a:cs typeface="Times New Roman"/>
              </a:rPr>
              <a:t>vasomotor </a:t>
            </a:r>
            <a:r>
              <a:rPr dirty="0" sz="1000" spc="15">
                <a:latin typeface="Times New Roman"/>
                <a:cs typeface="Times New Roman"/>
              </a:rPr>
              <a:t>centres, </a:t>
            </a:r>
            <a:r>
              <a:rPr dirty="0" sz="1000" spc="20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salivary centres </a:t>
            </a:r>
            <a:r>
              <a:rPr dirty="0" sz="1000" spc="-5">
                <a:latin typeface="Times New Roman"/>
                <a:cs typeface="Times New Roman"/>
              </a:rPr>
              <a:t>etc. It </a:t>
            </a:r>
            <a:r>
              <a:rPr dirty="0" sz="1000">
                <a:latin typeface="Times New Roman"/>
                <a:cs typeface="Times New Roman"/>
              </a:rPr>
              <a:t>also carries nerve </a:t>
            </a:r>
            <a:r>
              <a:rPr dirty="0" sz="1000" spc="5">
                <a:latin typeface="Times New Roman"/>
                <a:cs typeface="Times New Roman"/>
              </a:rPr>
              <a:t> </a:t>
            </a:r>
            <a:r>
              <a:rPr dirty="0" sz="1000" spc="15">
                <a:latin typeface="Times New Roman"/>
                <a:cs typeface="Times New Roman"/>
              </a:rPr>
              <a:t>tracts </a:t>
            </a:r>
            <a:r>
              <a:rPr dirty="0" sz="1000">
                <a:latin typeface="Times New Roman"/>
                <a:cs typeface="Times New Roman"/>
              </a:rPr>
              <a:t>between </a:t>
            </a:r>
            <a:r>
              <a:rPr dirty="0" sz="1000" spc="30">
                <a:latin typeface="Times New Roman"/>
                <a:cs typeface="Times New Roman"/>
              </a:rPr>
              <a:t>the </a:t>
            </a:r>
            <a:r>
              <a:rPr dirty="0" sz="1000" spc="15">
                <a:latin typeface="Times New Roman"/>
                <a:cs typeface="Times New Roman"/>
              </a:rPr>
              <a:t>spinal </a:t>
            </a:r>
            <a:r>
              <a:rPr dirty="0" sz="1000" spc="5">
                <a:latin typeface="Times New Roman"/>
                <a:cs typeface="Times New Roman"/>
              </a:rPr>
              <a:t>cord </a:t>
            </a:r>
            <a:r>
              <a:rPr dirty="0" sz="1000" spc="25">
                <a:latin typeface="Times New Roman"/>
                <a:cs typeface="Times New Roman"/>
              </a:rPr>
              <a:t>and </a:t>
            </a:r>
            <a:r>
              <a:rPr dirty="0" sz="1000" spc="30">
                <a:latin typeface="Times New Roman"/>
                <a:cs typeface="Times New Roman"/>
              </a:rPr>
              <a:t>the </a:t>
            </a:r>
            <a:r>
              <a:rPr dirty="0" sz="1000" spc="35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higher</a:t>
            </a:r>
            <a:r>
              <a:rPr dirty="0" sz="1000" spc="-65">
                <a:latin typeface="Times New Roman"/>
                <a:cs typeface="Times New Roman"/>
              </a:rPr>
              <a:t> </a:t>
            </a:r>
            <a:r>
              <a:rPr dirty="0" sz="1000" spc="-5">
                <a:latin typeface="Times New Roman"/>
                <a:cs typeface="Times New Roman"/>
              </a:rPr>
              <a:t>brain</a:t>
            </a:r>
            <a:r>
              <a:rPr dirty="0" sz="1000" spc="-15">
                <a:latin typeface="Times New Roman"/>
                <a:cs typeface="Times New Roman"/>
              </a:rPr>
              <a:t> </a:t>
            </a:r>
            <a:r>
              <a:rPr dirty="0" sz="1000" spc="-10">
                <a:latin typeface="Times New Roman"/>
                <a:cs typeface="Times New Roman"/>
              </a:rPr>
              <a:t>structure.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964889" y="3506978"/>
            <a:ext cx="2680335" cy="1790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1195070" algn="l"/>
                <a:tab pos="1925955" algn="l"/>
                <a:tab pos="2553970" algn="l"/>
              </a:tabLst>
            </a:pPr>
            <a:r>
              <a:rPr dirty="0" sz="1000" b="1">
                <a:latin typeface="Times New Roman"/>
                <a:cs typeface="Times New Roman"/>
              </a:rPr>
              <a:t>18.</a:t>
            </a:r>
            <a:r>
              <a:rPr dirty="0" sz="1000" b="1">
                <a:latin typeface="Times New Roman"/>
                <a:cs typeface="Times New Roman"/>
              </a:rPr>
              <a:t>   </a:t>
            </a:r>
            <a:r>
              <a:rPr dirty="0" sz="1000" spc="-30" b="1">
                <a:latin typeface="Times New Roman"/>
                <a:cs typeface="Times New Roman"/>
              </a:rPr>
              <a:t> </a:t>
            </a:r>
            <a:r>
              <a:rPr dirty="0" sz="1000" spc="-75" b="1">
                <a:latin typeface="Times New Roman"/>
                <a:cs typeface="Times New Roman"/>
              </a:rPr>
              <a:t>(</a:t>
            </a:r>
            <a:r>
              <a:rPr dirty="0" sz="1000" spc="-50" b="1">
                <a:latin typeface="Times New Roman"/>
                <a:cs typeface="Times New Roman"/>
              </a:rPr>
              <a:t>a</a:t>
            </a:r>
            <a:r>
              <a:rPr dirty="0" sz="1000" b="1">
                <a:latin typeface="Times New Roman"/>
                <a:cs typeface="Times New Roman"/>
              </a:rPr>
              <a:t>)</a:t>
            </a:r>
            <a:r>
              <a:rPr dirty="0" sz="1000" b="1">
                <a:latin typeface="Times New Roman"/>
                <a:cs typeface="Times New Roman"/>
              </a:rPr>
              <a:t>   </a:t>
            </a:r>
            <a:r>
              <a:rPr dirty="0" sz="1000" spc="-40" b="1">
                <a:latin typeface="Times New Roman"/>
                <a:cs typeface="Times New Roman"/>
              </a:rPr>
              <a:t> </a:t>
            </a:r>
            <a:r>
              <a:rPr dirty="0" sz="1000" spc="65">
                <a:latin typeface="Times New Roman"/>
                <a:cs typeface="Times New Roman"/>
              </a:rPr>
              <a:t>M</a:t>
            </a:r>
            <a:r>
              <a:rPr dirty="0" sz="1000" spc="30">
                <a:latin typeface="Times New Roman"/>
                <a:cs typeface="Times New Roman"/>
              </a:rPr>
              <a:t>e</a:t>
            </a:r>
            <a:r>
              <a:rPr dirty="0" sz="1000" spc="80">
                <a:latin typeface="Times New Roman"/>
                <a:cs typeface="Times New Roman"/>
              </a:rPr>
              <a:t>d</a:t>
            </a:r>
            <a:r>
              <a:rPr dirty="0" sz="1000" spc="60">
                <a:latin typeface="Times New Roman"/>
                <a:cs typeface="Times New Roman"/>
              </a:rPr>
              <a:t>u</a:t>
            </a:r>
            <a:r>
              <a:rPr dirty="0" sz="1000" spc="80">
                <a:latin typeface="Times New Roman"/>
                <a:cs typeface="Times New Roman"/>
              </a:rPr>
              <a:t>l</a:t>
            </a:r>
            <a:r>
              <a:rPr dirty="0" sz="1000" spc="55">
                <a:latin typeface="Times New Roman"/>
                <a:cs typeface="Times New Roman"/>
              </a:rPr>
              <a:t>l</a:t>
            </a:r>
            <a:r>
              <a:rPr dirty="0" sz="1000">
                <a:latin typeface="Times New Roman"/>
                <a:cs typeface="Times New Roman"/>
              </a:rPr>
              <a:t>a</a:t>
            </a:r>
            <a:r>
              <a:rPr dirty="0" sz="1000">
                <a:latin typeface="Times New Roman"/>
                <a:cs typeface="Times New Roman"/>
              </a:rPr>
              <a:t>	</a:t>
            </a:r>
            <a:r>
              <a:rPr dirty="0" sz="1000" spc="45">
                <a:latin typeface="Times New Roman"/>
                <a:cs typeface="Times New Roman"/>
              </a:rPr>
              <a:t>o</a:t>
            </a:r>
            <a:r>
              <a:rPr dirty="0" sz="1000" spc="20">
                <a:latin typeface="Times New Roman"/>
                <a:cs typeface="Times New Roman"/>
              </a:rPr>
              <a:t>b</a:t>
            </a:r>
            <a:r>
              <a:rPr dirty="0" sz="1000" spc="80">
                <a:latin typeface="Times New Roman"/>
                <a:cs typeface="Times New Roman"/>
              </a:rPr>
              <a:t>l</a:t>
            </a:r>
            <a:r>
              <a:rPr dirty="0" sz="1000" spc="45">
                <a:latin typeface="Times New Roman"/>
                <a:cs typeface="Times New Roman"/>
              </a:rPr>
              <a:t>o</a:t>
            </a:r>
            <a:r>
              <a:rPr dirty="0" sz="1000" spc="95">
                <a:latin typeface="Times New Roman"/>
                <a:cs typeface="Times New Roman"/>
              </a:rPr>
              <a:t>n</a:t>
            </a:r>
            <a:r>
              <a:rPr dirty="0" sz="1000" spc="45">
                <a:latin typeface="Times New Roman"/>
                <a:cs typeface="Times New Roman"/>
              </a:rPr>
              <a:t>g</a:t>
            </a:r>
            <a:r>
              <a:rPr dirty="0" sz="1000" spc="80">
                <a:latin typeface="Times New Roman"/>
                <a:cs typeface="Times New Roman"/>
              </a:rPr>
              <a:t>at</a:t>
            </a:r>
            <a:r>
              <a:rPr dirty="0" sz="1000">
                <a:latin typeface="Times New Roman"/>
                <a:cs typeface="Times New Roman"/>
              </a:rPr>
              <a:t>a</a:t>
            </a:r>
            <a:r>
              <a:rPr dirty="0" sz="1000">
                <a:latin typeface="Times New Roman"/>
                <a:cs typeface="Times New Roman"/>
              </a:rPr>
              <a:t>	</a:t>
            </a:r>
            <a:r>
              <a:rPr dirty="0" sz="1000" spc="55">
                <a:latin typeface="Times New Roman"/>
                <a:cs typeface="Times New Roman"/>
              </a:rPr>
              <a:t>c</a:t>
            </a:r>
            <a:r>
              <a:rPr dirty="0" sz="1000" spc="45">
                <a:latin typeface="Times New Roman"/>
                <a:cs typeface="Times New Roman"/>
              </a:rPr>
              <a:t>o</a:t>
            </a:r>
            <a:r>
              <a:rPr dirty="0" sz="1000" spc="95">
                <a:latin typeface="Times New Roman"/>
                <a:cs typeface="Times New Roman"/>
              </a:rPr>
              <a:t>n</a:t>
            </a:r>
            <a:r>
              <a:rPr dirty="0" sz="1000" spc="35">
                <a:latin typeface="Times New Roman"/>
                <a:cs typeface="Times New Roman"/>
              </a:rPr>
              <a:t>s</a:t>
            </a:r>
            <a:r>
              <a:rPr dirty="0" sz="1000" spc="80">
                <a:latin typeface="Times New Roman"/>
                <a:cs typeface="Times New Roman"/>
              </a:rPr>
              <a:t>i</a:t>
            </a:r>
            <a:r>
              <a:rPr dirty="0" sz="1000" spc="60">
                <a:latin typeface="Times New Roman"/>
                <a:cs typeface="Times New Roman"/>
              </a:rPr>
              <a:t>s</a:t>
            </a:r>
            <a:r>
              <a:rPr dirty="0" sz="1000" spc="80">
                <a:latin typeface="Times New Roman"/>
                <a:cs typeface="Times New Roman"/>
              </a:rPr>
              <a:t>t</a:t>
            </a:r>
            <a:r>
              <a:rPr dirty="0" sz="1000">
                <a:latin typeface="Times New Roman"/>
                <a:cs typeface="Times New Roman"/>
              </a:rPr>
              <a:t>s</a:t>
            </a:r>
            <a:r>
              <a:rPr dirty="0" sz="1000">
                <a:latin typeface="Times New Roman"/>
                <a:cs typeface="Times New Roman"/>
              </a:rPr>
              <a:t>	</a:t>
            </a:r>
            <a:r>
              <a:rPr dirty="0" sz="1000" spc="45">
                <a:latin typeface="Times New Roman"/>
                <a:cs typeface="Times New Roman"/>
              </a:rPr>
              <a:t>o</a:t>
            </a:r>
            <a:r>
              <a:rPr dirty="0" sz="1000">
                <a:latin typeface="Times New Roman"/>
                <a:cs typeface="Times New Roman"/>
              </a:rPr>
              <a:t>f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504372" y="3653269"/>
            <a:ext cx="2139950" cy="1790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00">
                <a:latin typeface="Times New Roman"/>
                <a:cs typeface="Times New Roman"/>
              </a:rPr>
              <a:t>accumulation</a:t>
            </a:r>
            <a:r>
              <a:rPr dirty="0" sz="1000" spc="150">
                <a:latin typeface="Times New Roman"/>
                <a:cs typeface="Times New Roman"/>
              </a:rPr>
              <a:t> </a:t>
            </a:r>
            <a:r>
              <a:rPr dirty="0" sz="1000" spc="-10">
                <a:latin typeface="Times New Roman"/>
                <a:cs typeface="Times New Roman"/>
              </a:rPr>
              <a:t>of</a:t>
            </a:r>
            <a:r>
              <a:rPr dirty="0" sz="1000" spc="130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nerve</a:t>
            </a:r>
            <a:r>
              <a:rPr dirty="0" sz="1000" spc="120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cells</a:t>
            </a:r>
            <a:r>
              <a:rPr dirty="0" sz="1000" spc="150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act</a:t>
            </a:r>
            <a:r>
              <a:rPr dirty="0" sz="1000" spc="135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as</a:t>
            </a:r>
            <a:r>
              <a:rPr dirty="0" sz="1000" spc="155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vital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964889" y="5113134"/>
            <a:ext cx="443230" cy="1790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00" b="1">
                <a:latin typeface="Times New Roman"/>
                <a:cs typeface="Times New Roman"/>
              </a:rPr>
              <a:t>20.  </a:t>
            </a:r>
            <a:r>
              <a:rPr dirty="0" sz="1000" spc="140" b="1">
                <a:latin typeface="Times New Roman"/>
                <a:cs typeface="Times New Roman"/>
              </a:rPr>
              <a:t> </a:t>
            </a:r>
            <a:r>
              <a:rPr dirty="0" sz="1000" spc="-20" b="1">
                <a:latin typeface="Times New Roman"/>
                <a:cs typeface="Times New Roman"/>
              </a:rPr>
              <a:t>(c)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964889" y="5841543"/>
            <a:ext cx="443230" cy="1790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00" b="1">
                <a:latin typeface="Times New Roman"/>
                <a:cs typeface="Times New Roman"/>
              </a:rPr>
              <a:t>21.  </a:t>
            </a:r>
            <a:r>
              <a:rPr dirty="0" sz="1000" spc="140" b="1">
                <a:latin typeface="Times New Roman"/>
                <a:cs typeface="Times New Roman"/>
              </a:rPr>
              <a:t> </a:t>
            </a:r>
            <a:r>
              <a:rPr dirty="0" sz="1000" spc="-20" b="1">
                <a:latin typeface="Times New Roman"/>
                <a:cs typeface="Times New Roman"/>
              </a:rPr>
              <a:t>(c)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964889" y="7158164"/>
            <a:ext cx="443230" cy="1790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00" b="1">
                <a:latin typeface="Times New Roman"/>
                <a:cs typeface="Times New Roman"/>
              </a:rPr>
              <a:t>22.  </a:t>
            </a:r>
            <a:r>
              <a:rPr dirty="0" sz="1000" spc="140" b="1">
                <a:latin typeface="Times New Roman"/>
                <a:cs typeface="Times New Roman"/>
              </a:rPr>
              <a:t> </a:t>
            </a:r>
            <a:r>
              <a:rPr dirty="0" sz="1000" spc="-60" b="1">
                <a:latin typeface="Times New Roman"/>
                <a:cs typeface="Times New Roman"/>
              </a:rPr>
              <a:t>(b)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964889" y="7886572"/>
            <a:ext cx="443230" cy="1790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00" b="1">
                <a:latin typeface="Times New Roman"/>
                <a:cs typeface="Times New Roman"/>
              </a:rPr>
              <a:t>23.  </a:t>
            </a:r>
            <a:r>
              <a:rPr dirty="0" sz="1000" spc="140" b="1">
                <a:latin typeface="Times New Roman"/>
                <a:cs typeface="Times New Roman"/>
              </a:rPr>
              <a:t> </a:t>
            </a:r>
            <a:r>
              <a:rPr dirty="0" sz="1000" spc="-20" b="1">
                <a:latin typeface="Times New Roman"/>
                <a:cs typeface="Times New Roman"/>
              </a:rPr>
              <a:t>(c)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964889" y="3796512"/>
            <a:ext cx="2683510" cy="5147310"/>
          </a:xfrm>
          <a:prstGeom prst="rect">
            <a:avLst/>
          </a:prstGeom>
        </p:spPr>
        <p:txBody>
          <a:bodyPr wrap="square" lIns="0" tIns="23495" rIns="0" bIns="0" rtlCol="0" vert="horz">
            <a:spAutoFit/>
          </a:bodyPr>
          <a:lstStyle/>
          <a:p>
            <a:pPr algn="just" marL="551815" marR="7620">
              <a:lnSpc>
                <a:spcPts val="1150"/>
              </a:lnSpc>
              <a:spcBef>
                <a:spcPts val="185"/>
              </a:spcBef>
            </a:pPr>
            <a:r>
              <a:rPr dirty="0" sz="1000">
                <a:latin typeface="Times New Roman"/>
                <a:cs typeface="Times New Roman"/>
              </a:rPr>
              <a:t>centres </a:t>
            </a:r>
            <a:r>
              <a:rPr dirty="0" sz="1000" spc="-10">
                <a:latin typeface="Times New Roman"/>
                <a:cs typeface="Times New Roman"/>
              </a:rPr>
              <a:t>of </a:t>
            </a:r>
            <a:r>
              <a:rPr dirty="0" sz="1000" spc="10">
                <a:latin typeface="Times New Roman"/>
                <a:cs typeface="Times New Roman"/>
              </a:rPr>
              <a:t>many </a:t>
            </a:r>
            <a:r>
              <a:rPr dirty="0" sz="1000">
                <a:latin typeface="Times New Roman"/>
                <a:cs typeface="Times New Roman"/>
              </a:rPr>
              <a:t>autonomic </a:t>
            </a:r>
            <a:r>
              <a:rPr dirty="0" sz="1000" spc="-5">
                <a:latin typeface="Times New Roman"/>
                <a:cs typeface="Times New Roman"/>
              </a:rPr>
              <a:t>reflexes </a:t>
            </a:r>
            <a:r>
              <a:rPr dirty="0" sz="1000" spc="5">
                <a:latin typeface="Times New Roman"/>
                <a:cs typeface="Times New Roman"/>
              </a:rPr>
              <a:t>like </a:t>
            </a:r>
            <a:r>
              <a:rPr dirty="0" sz="1000" spc="10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vomiting,</a:t>
            </a:r>
            <a:r>
              <a:rPr dirty="0" sz="1000" spc="-55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coughing</a:t>
            </a:r>
            <a:r>
              <a:rPr dirty="0" sz="1000" spc="-40">
                <a:latin typeface="Times New Roman"/>
                <a:cs typeface="Times New Roman"/>
              </a:rPr>
              <a:t> </a:t>
            </a:r>
            <a:r>
              <a:rPr dirty="0" sz="1000" spc="10">
                <a:latin typeface="Times New Roman"/>
                <a:cs typeface="Times New Roman"/>
              </a:rPr>
              <a:t>and</a:t>
            </a:r>
            <a:r>
              <a:rPr dirty="0" sz="1000" spc="-55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sneezing.</a:t>
            </a:r>
            <a:endParaRPr sz="1000">
              <a:latin typeface="Times New Roman"/>
              <a:cs typeface="Times New Roman"/>
            </a:endParaRPr>
          </a:p>
          <a:p>
            <a:pPr algn="just" marL="551815" marR="9525" indent="-539750">
              <a:lnSpc>
                <a:spcPts val="1150"/>
              </a:lnSpc>
              <a:spcBef>
                <a:spcPts val="5"/>
              </a:spcBef>
            </a:pPr>
            <a:r>
              <a:rPr dirty="0" sz="1000" b="1">
                <a:latin typeface="Times New Roman"/>
                <a:cs typeface="Times New Roman"/>
              </a:rPr>
              <a:t>19.</a:t>
            </a:r>
            <a:r>
              <a:rPr dirty="0" sz="1000" spc="5" b="1">
                <a:latin typeface="Times New Roman"/>
                <a:cs typeface="Times New Roman"/>
              </a:rPr>
              <a:t> </a:t>
            </a:r>
            <a:r>
              <a:rPr dirty="0" sz="1000" spc="-60" b="1">
                <a:latin typeface="Times New Roman"/>
                <a:cs typeface="Times New Roman"/>
              </a:rPr>
              <a:t>(b)</a:t>
            </a:r>
            <a:r>
              <a:rPr dirty="0" sz="1000" spc="-55" b="1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Hind brain consists </a:t>
            </a:r>
            <a:r>
              <a:rPr dirty="0" sz="1000" spc="-10">
                <a:latin typeface="Times New Roman"/>
                <a:cs typeface="Times New Roman"/>
              </a:rPr>
              <a:t>of </a:t>
            </a:r>
            <a:r>
              <a:rPr dirty="0" sz="1000" spc="-5">
                <a:latin typeface="Times New Roman"/>
                <a:cs typeface="Times New Roman"/>
              </a:rPr>
              <a:t>cerebellum </a:t>
            </a:r>
            <a:r>
              <a:rPr dirty="0" sz="1000" spc="-10">
                <a:latin typeface="Times New Roman"/>
                <a:cs typeface="Times New Roman"/>
              </a:rPr>
              <a:t>located </a:t>
            </a:r>
            <a:r>
              <a:rPr dirty="0" sz="1000" spc="-5">
                <a:latin typeface="Times New Roman"/>
                <a:cs typeface="Times New Roman"/>
              </a:rPr>
              <a:t> </a:t>
            </a:r>
            <a:r>
              <a:rPr dirty="0" sz="1000" spc="15">
                <a:latin typeface="Times New Roman"/>
                <a:cs typeface="Times New Roman"/>
              </a:rPr>
              <a:t>dorsally to </a:t>
            </a:r>
            <a:r>
              <a:rPr dirty="0" sz="1000" spc="10">
                <a:latin typeface="Times New Roman"/>
                <a:cs typeface="Times New Roman"/>
              </a:rPr>
              <a:t>medulla </a:t>
            </a:r>
            <a:r>
              <a:rPr dirty="0" sz="1000" spc="5">
                <a:latin typeface="Times New Roman"/>
                <a:cs typeface="Times New Roman"/>
              </a:rPr>
              <a:t>oblongat </a:t>
            </a:r>
            <a:r>
              <a:rPr dirty="0" sz="1000" spc="20">
                <a:latin typeface="Times New Roman"/>
                <a:cs typeface="Times New Roman"/>
              </a:rPr>
              <a:t>and </a:t>
            </a:r>
            <a:r>
              <a:rPr dirty="0" sz="1000" spc="10">
                <a:latin typeface="Times New Roman"/>
                <a:cs typeface="Times New Roman"/>
              </a:rPr>
              <a:t>pons </a:t>
            </a:r>
            <a:r>
              <a:rPr dirty="0" sz="1000" spc="15">
                <a:latin typeface="Times New Roman"/>
                <a:cs typeface="Times New Roman"/>
              </a:rPr>
              <a:t> </a:t>
            </a:r>
            <a:r>
              <a:rPr dirty="0" sz="1000" spc="-25">
                <a:latin typeface="Times New Roman"/>
                <a:cs typeface="Times New Roman"/>
              </a:rPr>
              <a:t>v</a:t>
            </a:r>
            <a:r>
              <a:rPr dirty="0" sz="1000" spc="5">
                <a:latin typeface="Times New Roman"/>
                <a:cs typeface="Times New Roman"/>
              </a:rPr>
              <a:t>a</a:t>
            </a:r>
            <a:r>
              <a:rPr dirty="0" sz="1000" spc="20">
                <a:latin typeface="Times New Roman"/>
                <a:cs typeface="Times New Roman"/>
              </a:rPr>
              <a:t>r</a:t>
            </a:r>
            <a:r>
              <a:rPr dirty="0" sz="1000" spc="-50">
                <a:latin typeface="Times New Roman"/>
                <a:cs typeface="Times New Roman"/>
              </a:rPr>
              <a:t>o</a:t>
            </a:r>
            <a:r>
              <a:rPr dirty="0" sz="1000" spc="5">
                <a:latin typeface="Times New Roman"/>
                <a:cs typeface="Times New Roman"/>
              </a:rPr>
              <a:t>li</a:t>
            </a:r>
            <a:r>
              <a:rPr dirty="0" sz="1000">
                <a:latin typeface="Times New Roman"/>
                <a:cs typeface="Times New Roman"/>
              </a:rPr>
              <a:t>.</a:t>
            </a:r>
            <a:r>
              <a:rPr dirty="0" sz="1000" spc="-55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I</a:t>
            </a:r>
            <a:r>
              <a:rPr dirty="0" sz="1000">
                <a:latin typeface="Times New Roman"/>
                <a:cs typeface="Times New Roman"/>
              </a:rPr>
              <a:t>t</a:t>
            </a:r>
            <a:r>
              <a:rPr dirty="0" sz="1000" spc="-75">
                <a:latin typeface="Times New Roman"/>
                <a:cs typeface="Times New Roman"/>
              </a:rPr>
              <a:t> </a:t>
            </a:r>
            <a:r>
              <a:rPr dirty="0" sz="1000" spc="-20">
                <a:latin typeface="Times New Roman"/>
                <a:cs typeface="Times New Roman"/>
              </a:rPr>
              <a:t>c</a:t>
            </a:r>
            <a:r>
              <a:rPr dirty="0" sz="1000" spc="-25">
                <a:latin typeface="Times New Roman"/>
                <a:cs typeface="Times New Roman"/>
              </a:rPr>
              <a:t>o</a:t>
            </a:r>
            <a:r>
              <a:rPr dirty="0" sz="1000" spc="20">
                <a:latin typeface="Times New Roman"/>
                <a:cs typeface="Times New Roman"/>
              </a:rPr>
              <a:t>n</a:t>
            </a:r>
            <a:r>
              <a:rPr dirty="0" sz="1000" spc="5">
                <a:latin typeface="Times New Roman"/>
                <a:cs typeface="Times New Roman"/>
              </a:rPr>
              <a:t>tain</a:t>
            </a:r>
            <a:r>
              <a:rPr dirty="0" sz="1000">
                <a:latin typeface="Times New Roman"/>
                <a:cs typeface="Times New Roman"/>
              </a:rPr>
              <a:t>s</a:t>
            </a:r>
            <a:r>
              <a:rPr dirty="0" sz="1000" spc="-55">
                <a:latin typeface="Times New Roman"/>
                <a:cs typeface="Times New Roman"/>
              </a:rPr>
              <a:t> </a:t>
            </a:r>
            <a:r>
              <a:rPr dirty="0" sz="1000" spc="-15">
                <a:latin typeface="Times New Roman"/>
                <a:cs typeface="Times New Roman"/>
              </a:rPr>
              <a:t>c</a:t>
            </a:r>
            <a:r>
              <a:rPr dirty="0" sz="1000" spc="-20">
                <a:latin typeface="Times New Roman"/>
                <a:cs typeface="Times New Roman"/>
              </a:rPr>
              <a:t>e</a:t>
            </a:r>
            <a:r>
              <a:rPr dirty="0" sz="1000" spc="20">
                <a:latin typeface="Times New Roman"/>
                <a:cs typeface="Times New Roman"/>
              </a:rPr>
              <a:t>n</a:t>
            </a:r>
            <a:r>
              <a:rPr dirty="0" sz="1000" spc="5">
                <a:latin typeface="Times New Roman"/>
                <a:cs typeface="Times New Roman"/>
              </a:rPr>
              <a:t>tr</a:t>
            </a:r>
            <a:r>
              <a:rPr dirty="0" sz="1000" spc="-25">
                <a:latin typeface="Times New Roman"/>
                <a:cs typeface="Times New Roman"/>
              </a:rPr>
              <a:t>e</a:t>
            </a:r>
            <a:r>
              <a:rPr dirty="0" sz="1000">
                <a:latin typeface="Times New Roman"/>
                <a:cs typeface="Times New Roman"/>
              </a:rPr>
              <a:t>s</a:t>
            </a:r>
            <a:r>
              <a:rPr dirty="0" sz="1000" spc="-60">
                <a:latin typeface="Times New Roman"/>
                <a:cs typeface="Times New Roman"/>
              </a:rPr>
              <a:t> </a:t>
            </a:r>
            <a:r>
              <a:rPr dirty="0" sz="1000" spc="-35">
                <a:latin typeface="Times New Roman"/>
                <a:cs typeface="Times New Roman"/>
              </a:rPr>
              <a:t>f</a:t>
            </a:r>
            <a:r>
              <a:rPr dirty="0" sz="1000" spc="-25">
                <a:latin typeface="Times New Roman"/>
                <a:cs typeface="Times New Roman"/>
              </a:rPr>
              <a:t>o</a:t>
            </a:r>
            <a:r>
              <a:rPr dirty="0" sz="1000">
                <a:latin typeface="Times New Roman"/>
                <a:cs typeface="Times New Roman"/>
              </a:rPr>
              <a:t>r</a:t>
            </a:r>
            <a:r>
              <a:rPr dirty="0" sz="1000" spc="-55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mainte</a:t>
            </a:r>
            <a:r>
              <a:rPr dirty="0" sz="1000" spc="-10">
                <a:latin typeface="Times New Roman"/>
                <a:cs typeface="Times New Roman"/>
              </a:rPr>
              <a:t>n</a:t>
            </a:r>
            <a:r>
              <a:rPr dirty="0" sz="1000" spc="5">
                <a:latin typeface="Times New Roman"/>
                <a:cs typeface="Times New Roman"/>
              </a:rPr>
              <a:t>a</a:t>
            </a:r>
            <a:r>
              <a:rPr dirty="0" sz="1000" spc="20">
                <a:latin typeface="Times New Roman"/>
                <a:cs typeface="Times New Roman"/>
              </a:rPr>
              <a:t>n</a:t>
            </a:r>
            <a:r>
              <a:rPr dirty="0" sz="1000" spc="-20">
                <a:latin typeface="Times New Roman"/>
                <a:cs typeface="Times New Roman"/>
              </a:rPr>
              <a:t>c</a:t>
            </a:r>
            <a:r>
              <a:rPr dirty="0" sz="1000">
                <a:latin typeface="Times New Roman"/>
                <a:cs typeface="Times New Roman"/>
              </a:rPr>
              <a:t>e  </a:t>
            </a:r>
            <a:r>
              <a:rPr dirty="0" sz="1000" spc="-25">
                <a:latin typeface="Times New Roman"/>
                <a:cs typeface="Times New Roman"/>
              </a:rPr>
              <a:t>o</a:t>
            </a:r>
            <a:r>
              <a:rPr dirty="0" sz="1000">
                <a:latin typeface="Times New Roman"/>
                <a:cs typeface="Times New Roman"/>
              </a:rPr>
              <a:t>f</a:t>
            </a:r>
            <a:r>
              <a:rPr dirty="0" sz="1000" spc="-110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p</a:t>
            </a:r>
            <a:r>
              <a:rPr dirty="0" sz="1000" spc="-25">
                <a:latin typeface="Times New Roman"/>
                <a:cs typeface="Times New Roman"/>
              </a:rPr>
              <a:t>o</a:t>
            </a:r>
            <a:r>
              <a:rPr dirty="0" sz="1000" spc="-5">
                <a:latin typeface="Times New Roman"/>
                <a:cs typeface="Times New Roman"/>
              </a:rPr>
              <a:t>stur</a:t>
            </a:r>
            <a:r>
              <a:rPr dirty="0" sz="1000">
                <a:latin typeface="Times New Roman"/>
                <a:cs typeface="Times New Roman"/>
              </a:rPr>
              <a:t>e</a:t>
            </a:r>
            <a:r>
              <a:rPr dirty="0" sz="1000" spc="-55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a</a:t>
            </a:r>
            <a:r>
              <a:rPr dirty="0" sz="1000" spc="30">
                <a:latin typeface="Times New Roman"/>
                <a:cs typeface="Times New Roman"/>
              </a:rPr>
              <a:t>n</a:t>
            </a:r>
            <a:r>
              <a:rPr dirty="0" sz="1000">
                <a:latin typeface="Times New Roman"/>
                <a:cs typeface="Times New Roman"/>
              </a:rPr>
              <a:t>d</a:t>
            </a:r>
            <a:r>
              <a:rPr dirty="0" sz="1000" spc="-85">
                <a:latin typeface="Times New Roman"/>
                <a:cs typeface="Times New Roman"/>
              </a:rPr>
              <a:t> </a:t>
            </a:r>
            <a:r>
              <a:rPr dirty="0" sz="1000" spc="-15">
                <a:latin typeface="Times New Roman"/>
                <a:cs typeface="Times New Roman"/>
              </a:rPr>
              <a:t>e</a:t>
            </a:r>
            <a:r>
              <a:rPr dirty="0" sz="1000">
                <a:latin typeface="Times New Roman"/>
                <a:cs typeface="Times New Roman"/>
              </a:rPr>
              <a:t>qui</a:t>
            </a:r>
            <a:r>
              <a:rPr dirty="0" sz="1000" spc="10">
                <a:latin typeface="Times New Roman"/>
                <a:cs typeface="Times New Roman"/>
              </a:rPr>
              <a:t>l</a:t>
            </a:r>
            <a:r>
              <a:rPr dirty="0" sz="1000" spc="-20">
                <a:latin typeface="Times New Roman"/>
                <a:cs typeface="Times New Roman"/>
              </a:rPr>
              <a:t>i</a:t>
            </a:r>
            <a:r>
              <a:rPr dirty="0" sz="1000" spc="-25">
                <a:latin typeface="Times New Roman"/>
                <a:cs typeface="Times New Roman"/>
              </a:rPr>
              <a:t>b</a:t>
            </a:r>
            <a:r>
              <a:rPr dirty="0" sz="1000" spc="20">
                <a:latin typeface="Times New Roman"/>
                <a:cs typeface="Times New Roman"/>
              </a:rPr>
              <a:t>r</a:t>
            </a:r>
            <a:r>
              <a:rPr dirty="0" sz="1000">
                <a:latin typeface="Times New Roman"/>
                <a:cs typeface="Times New Roman"/>
              </a:rPr>
              <a:t>ium</a:t>
            </a:r>
            <a:r>
              <a:rPr dirty="0" sz="1000" spc="-65">
                <a:latin typeface="Times New Roman"/>
                <a:cs typeface="Times New Roman"/>
              </a:rPr>
              <a:t> </a:t>
            </a:r>
            <a:r>
              <a:rPr dirty="0" sz="1000" spc="-30">
                <a:latin typeface="Times New Roman"/>
                <a:cs typeface="Times New Roman"/>
              </a:rPr>
              <a:t>o</a:t>
            </a:r>
            <a:r>
              <a:rPr dirty="0" sz="1000">
                <a:latin typeface="Times New Roman"/>
                <a:cs typeface="Times New Roman"/>
              </a:rPr>
              <a:t>f</a:t>
            </a:r>
            <a:r>
              <a:rPr dirty="0" sz="1000" spc="-85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t</a:t>
            </a:r>
            <a:r>
              <a:rPr dirty="0" sz="1000" spc="30">
                <a:latin typeface="Times New Roman"/>
                <a:cs typeface="Times New Roman"/>
              </a:rPr>
              <a:t>h</a:t>
            </a:r>
            <a:r>
              <a:rPr dirty="0" sz="1000">
                <a:latin typeface="Times New Roman"/>
                <a:cs typeface="Times New Roman"/>
              </a:rPr>
              <a:t>e</a:t>
            </a:r>
            <a:r>
              <a:rPr dirty="0" sz="1000" spc="-65">
                <a:latin typeface="Times New Roman"/>
                <a:cs typeface="Times New Roman"/>
              </a:rPr>
              <a:t> </a:t>
            </a:r>
            <a:r>
              <a:rPr dirty="0" sz="1000" spc="-35">
                <a:latin typeface="Times New Roman"/>
                <a:cs typeface="Times New Roman"/>
              </a:rPr>
              <a:t>b</a:t>
            </a:r>
            <a:r>
              <a:rPr dirty="0" sz="1000" spc="-25">
                <a:latin typeface="Times New Roman"/>
                <a:cs typeface="Times New Roman"/>
              </a:rPr>
              <a:t>o</a:t>
            </a:r>
            <a:r>
              <a:rPr dirty="0" sz="1000">
                <a:latin typeface="Times New Roman"/>
                <a:cs typeface="Times New Roman"/>
              </a:rPr>
              <a:t>dy</a:t>
            </a:r>
            <a:r>
              <a:rPr dirty="0" sz="1000" spc="-135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a</a:t>
            </a:r>
            <a:r>
              <a:rPr dirty="0" sz="1000" spc="30">
                <a:latin typeface="Times New Roman"/>
                <a:cs typeface="Times New Roman"/>
              </a:rPr>
              <a:t>n</a:t>
            </a:r>
            <a:r>
              <a:rPr dirty="0" sz="1000">
                <a:latin typeface="Times New Roman"/>
                <a:cs typeface="Times New Roman"/>
              </a:rPr>
              <a:t>d  </a:t>
            </a:r>
            <a:r>
              <a:rPr dirty="0" sz="1000" spc="-15">
                <a:latin typeface="Times New Roman"/>
                <a:cs typeface="Times New Roman"/>
              </a:rPr>
              <a:t>for </a:t>
            </a:r>
            <a:r>
              <a:rPr dirty="0" sz="1000" spc="10">
                <a:latin typeface="Times New Roman"/>
                <a:cs typeface="Times New Roman"/>
              </a:rPr>
              <a:t>the </a:t>
            </a:r>
            <a:r>
              <a:rPr dirty="0" sz="1000" spc="-5">
                <a:latin typeface="Times New Roman"/>
                <a:cs typeface="Times New Roman"/>
              </a:rPr>
              <a:t>muscle tone. </a:t>
            </a:r>
            <a:r>
              <a:rPr dirty="0" sz="1000">
                <a:latin typeface="Times New Roman"/>
                <a:cs typeface="Times New Roman"/>
              </a:rPr>
              <a:t>All activities </a:t>
            </a:r>
            <a:r>
              <a:rPr dirty="0" sz="1000" spc="-15">
                <a:latin typeface="Times New Roman"/>
                <a:cs typeface="Times New Roman"/>
              </a:rPr>
              <a:t>of </a:t>
            </a:r>
            <a:r>
              <a:rPr dirty="0" sz="1000" spc="10">
                <a:latin typeface="Times New Roman"/>
                <a:cs typeface="Times New Roman"/>
              </a:rPr>
              <a:t>the </a:t>
            </a:r>
            <a:r>
              <a:rPr dirty="0" sz="1000" spc="15">
                <a:latin typeface="Times New Roman"/>
                <a:cs typeface="Times New Roman"/>
              </a:rPr>
              <a:t> </a:t>
            </a:r>
            <a:r>
              <a:rPr dirty="0" sz="1000" spc="-40">
                <a:latin typeface="Times New Roman"/>
                <a:cs typeface="Times New Roman"/>
              </a:rPr>
              <a:t>c</a:t>
            </a:r>
            <a:r>
              <a:rPr dirty="0" sz="1000" spc="-20">
                <a:latin typeface="Times New Roman"/>
                <a:cs typeface="Times New Roman"/>
              </a:rPr>
              <a:t>e</a:t>
            </a:r>
            <a:r>
              <a:rPr dirty="0" sz="1000">
                <a:latin typeface="Times New Roman"/>
                <a:cs typeface="Times New Roman"/>
              </a:rPr>
              <a:t>r</a:t>
            </a:r>
            <a:r>
              <a:rPr dirty="0" sz="1000" spc="-40">
                <a:latin typeface="Times New Roman"/>
                <a:cs typeface="Times New Roman"/>
              </a:rPr>
              <a:t>e</a:t>
            </a:r>
            <a:r>
              <a:rPr dirty="0" sz="1000" spc="-20">
                <a:latin typeface="Times New Roman"/>
                <a:cs typeface="Times New Roman"/>
              </a:rPr>
              <a:t>b</a:t>
            </a:r>
            <a:r>
              <a:rPr dirty="0" sz="1000" spc="-50">
                <a:latin typeface="Times New Roman"/>
                <a:cs typeface="Times New Roman"/>
              </a:rPr>
              <a:t>e</a:t>
            </a:r>
            <a:r>
              <a:rPr dirty="0" sz="1000" spc="-20">
                <a:latin typeface="Times New Roman"/>
                <a:cs typeface="Times New Roman"/>
              </a:rPr>
              <a:t>l</a:t>
            </a:r>
            <a:r>
              <a:rPr dirty="0" sz="1000" spc="5">
                <a:latin typeface="Times New Roman"/>
                <a:cs typeface="Times New Roman"/>
              </a:rPr>
              <a:t>l</a:t>
            </a:r>
            <a:r>
              <a:rPr dirty="0" sz="1000" spc="-20">
                <a:latin typeface="Times New Roman"/>
                <a:cs typeface="Times New Roman"/>
              </a:rPr>
              <a:t>u</a:t>
            </a:r>
            <a:r>
              <a:rPr dirty="0" sz="1000" spc="5">
                <a:latin typeface="Times New Roman"/>
                <a:cs typeface="Times New Roman"/>
              </a:rPr>
              <a:t>m</a:t>
            </a:r>
            <a:r>
              <a:rPr dirty="0" sz="1000" spc="-85">
                <a:latin typeface="Times New Roman"/>
                <a:cs typeface="Times New Roman"/>
              </a:rPr>
              <a:t> </a:t>
            </a:r>
            <a:r>
              <a:rPr dirty="0" sz="1000" spc="-20">
                <a:latin typeface="Times New Roman"/>
                <a:cs typeface="Times New Roman"/>
              </a:rPr>
              <a:t>a</a:t>
            </a:r>
            <a:r>
              <a:rPr dirty="0" sz="1000">
                <a:latin typeface="Times New Roman"/>
                <a:cs typeface="Times New Roman"/>
              </a:rPr>
              <a:t>re</a:t>
            </a:r>
            <a:r>
              <a:rPr dirty="0" sz="1000" spc="-85">
                <a:latin typeface="Times New Roman"/>
                <a:cs typeface="Times New Roman"/>
              </a:rPr>
              <a:t> </a:t>
            </a:r>
            <a:r>
              <a:rPr dirty="0" sz="1000" spc="-20">
                <a:latin typeface="Times New Roman"/>
                <a:cs typeface="Times New Roman"/>
              </a:rPr>
              <a:t>i</a:t>
            </a:r>
            <a:r>
              <a:rPr dirty="0" sz="1000" spc="5">
                <a:latin typeface="Times New Roman"/>
                <a:cs typeface="Times New Roman"/>
              </a:rPr>
              <a:t>n</a:t>
            </a:r>
            <a:r>
              <a:rPr dirty="0" sz="1000" spc="-50">
                <a:latin typeface="Times New Roman"/>
                <a:cs typeface="Times New Roman"/>
              </a:rPr>
              <a:t>vo</a:t>
            </a:r>
            <a:r>
              <a:rPr dirty="0" sz="1000" spc="5">
                <a:latin typeface="Times New Roman"/>
                <a:cs typeface="Times New Roman"/>
              </a:rPr>
              <a:t>l</a:t>
            </a:r>
            <a:r>
              <a:rPr dirty="0" sz="1000" spc="-20">
                <a:latin typeface="Times New Roman"/>
                <a:cs typeface="Times New Roman"/>
              </a:rPr>
              <a:t>u</a:t>
            </a:r>
            <a:r>
              <a:rPr dirty="0" sz="1000" spc="15">
                <a:latin typeface="Times New Roman"/>
                <a:cs typeface="Times New Roman"/>
              </a:rPr>
              <a:t>n</a:t>
            </a:r>
            <a:r>
              <a:rPr dirty="0" sz="1000" spc="-20">
                <a:latin typeface="Times New Roman"/>
                <a:cs typeface="Times New Roman"/>
              </a:rPr>
              <a:t>ta</a:t>
            </a:r>
            <a:r>
              <a:rPr dirty="0" sz="1000" spc="20">
                <a:latin typeface="Times New Roman"/>
                <a:cs typeface="Times New Roman"/>
              </a:rPr>
              <a:t>r</a:t>
            </a:r>
            <a:r>
              <a:rPr dirty="0" sz="1000">
                <a:latin typeface="Times New Roman"/>
                <a:cs typeface="Times New Roman"/>
              </a:rPr>
              <a:t>y</a:t>
            </a:r>
            <a:r>
              <a:rPr dirty="0" sz="1000" spc="-135">
                <a:latin typeface="Times New Roman"/>
                <a:cs typeface="Times New Roman"/>
              </a:rPr>
              <a:t> </a:t>
            </a:r>
            <a:r>
              <a:rPr dirty="0" sz="1000" spc="-20">
                <a:latin typeface="Times New Roman"/>
                <a:cs typeface="Times New Roman"/>
              </a:rPr>
              <a:t>b</a:t>
            </a:r>
            <a:r>
              <a:rPr dirty="0" sz="1000" spc="-35">
                <a:latin typeface="Times New Roman"/>
                <a:cs typeface="Times New Roman"/>
              </a:rPr>
              <a:t>u</a:t>
            </a:r>
            <a:r>
              <a:rPr dirty="0" sz="1000">
                <a:latin typeface="Times New Roman"/>
                <a:cs typeface="Times New Roman"/>
              </a:rPr>
              <a:t>t</a:t>
            </a:r>
            <a:r>
              <a:rPr dirty="0" sz="1000" spc="-85">
                <a:latin typeface="Times New Roman"/>
                <a:cs typeface="Times New Roman"/>
              </a:rPr>
              <a:t> </a:t>
            </a:r>
            <a:r>
              <a:rPr dirty="0" sz="1000" spc="-20">
                <a:latin typeface="Times New Roman"/>
                <a:cs typeface="Times New Roman"/>
              </a:rPr>
              <a:t>ma</a:t>
            </a:r>
            <a:r>
              <a:rPr dirty="0" sz="1000">
                <a:latin typeface="Times New Roman"/>
                <a:cs typeface="Times New Roman"/>
              </a:rPr>
              <a:t>y</a:t>
            </a:r>
            <a:r>
              <a:rPr dirty="0" sz="1000" spc="-120">
                <a:latin typeface="Times New Roman"/>
                <a:cs typeface="Times New Roman"/>
              </a:rPr>
              <a:t> </a:t>
            </a:r>
            <a:r>
              <a:rPr dirty="0" sz="1000" spc="-20">
                <a:latin typeface="Times New Roman"/>
                <a:cs typeface="Times New Roman"/>
              </a:rPr>
              <a:t>i</a:t>
            </a:r>
            <a:r>
              <a:rPr dirty="0" sz="1000" spc="20">
                <a:latin typeface="Times New Roman"/>
                <a:cs typeface="Times New Roman"/>
              </a:rPr>
              <a:t>n</a:t>
            </a:r>
            <a:r>
              <a:rPr dirty="0" sz="1000" spc="-50">
                <a:latin typeface="Times New Roman"/>
                <a:cs typeface="Times New Roman"/>
              </a:rPr>
              <a:t>vo</a:t>
            </a:r>
            <a:r>
              <a:rPr dirty="0" sz="1000" spc="5">
                <a:latin typeface="Times New Roman"/>
                <a:cs typeface="Times New Roman"/>
              </a:rPr>
              <a:t>l</a:t>
            </a:r>
            <a:r>
              <a:rPr dirty="0" sz="1000" spc="-50">
                <a:latin typeface="Times New Roman"/>
                <a:cs typeface="Times New Roman"/>
              </a:rPr>
              <a:t>v</a:t>
            </a:r>
            <a:r>
              <a:rPr dirty="0" sz="1000">
                <a:latin typeface="Times New Roman"/>
                <a:cs typeface="Times New Roman"/>
              </a:rPr>
              <a:t>e  </a:t>
            </a:r>
            <a:r>
              <a:rPr dirty="0" sz="1000" spc="5">
                <a:latin typeface="Times New Roman"/>
                <a:cs typeface="Times New Roman"/>
              </a:rPr>
              <a:t>l</a:t>
            </a:r>
            <a:r>
              <a:rPr dirty="0" sz="1000" spc="-20">
                <a:latin typeface="Times New Roman"/>
                <a:cs typeface="Times New Roman"/>
              </a:rPr>
              <a:t>ea</a:t>
            </a:r>
            <a:r>
              <a:rPr dirty="0" sz="1000" spc="20">
                <a:latin typeface="Times New Roman"/>
                <a:cs typeface="Times New Roman"/>
              </a:rPr>
              <a:t>rn</a:t>
            </a:r>
            <a:r>
              <a:rPr dirty="0" sz="1000" spc="5">
                <a:latin typeface="Times New Roman"/>
                <a:cs typeface="Times New Roman"/>
              </a:rPr>
              <a:t>i</a:t>
            </a:r>
            <a:r>
              <a:rPr dirty="0" sz="1000" spc="20">
                <a:latin typeface="Times New Roman"/>
                <a:cs typeface="Times New Roman"/>
              </a:rPr>
              <a:t>n</a:t>
            </a:r>
            <a:r>
              <a:rPr dirty="0" sz="1000">
                <a:latin typeface="Times New Roman"/>
                <a:cs typeface="Times New Roman"/>
              </a:rPr>
              <a:t>g</a:t>
            </a:r>
            <a:r>
              <a:rPr dirty="0" sz="1000" spc="-85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i</a:t>
            </a:r>
            <a:r>
              <a:rPr dirty="0" sz="1000">
                <a:latin typeface="Times New Roman"/>
                <a:cs typeface="Times New Roman"/>
              </a:rPr>
              <a:t>n</a:t>
            </a:r>
            <a:r>
              <a:rPr dirty="0" sz="1000" spc="-35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t</a:t>
            </a:r>
            <a:r>
              <a:rPr dirty="0" sz="1000" spc="20">
                <a:latin typeface="Times New Roman"/>
                <a:cs typeface="Times New Roman"/>
              </a:rPr>
              <a:t>h</a:t>
            </a:r>
            <a:r>
              <a:rPr dirty="0" sz="1000" spc="-40">
                <a:latin typeface="Times New Roman"/>
                <a:cs typeface="Times New Roman"/>
              </a:rPr>
              <a:t>e</a:t>
            </a:r>
            <a:r>
              <a:rPr dirty="0" sz="1000" spc="5">
                <a:latin typeface="Times New Roman"/>
                <a:cs typeface="Times New Roman"/>
              </a:rPr>
              <a:t>i</a:t>
            </a:r>
            <a:r>
              <a:rPr dirty="0" sz="1000">
                <a:latin typeface="Times New Roman"/>
                <a:cs typeface="Times New Roman"/>
              </a:rPr>
              <a:t>r</a:t>
            </a:r>
            <a:r>
              <a:rPr dirty="0" sz="1000" spc="-15">
                <a:latin typeface="Times New Roman"/>
                <a:cs typeface="Times New Roman"/>
              </a:rPr>
              <a:t> </a:t>
            </a:r>
            <a:r>
              <a:rPr dirty="0" sz="1000" spc="-20">
                <a:latin typeface="Times New Roman"/>
                <a:cs typeface="Times New Roman"/>
              </a:rPr>
              <a:t>e</a:t>
            </a:r>
            <a:r>
              <a:rPr dirty="0" sz="1000" spc="5">
                <a:latin typeface="Times New Roman"/>
                <a:cs typeface="Times New Roman"/>
              </a:rPr>
              <a:t>arl</a:t>
            </a:r>
            <a:r>
              <a:rPr dirty="0" sz="1000">
                <a:latin typeface="Times New Roman"/>
                <a:cs typeface="Times New Roman"/>
              </a:rPr>
              <a:t>y</a:t>
            </a:r>
            <a:r>
              <a:rPr dirty="0" sz="1000" spc="-114">
                <a:latin typeface="Times New Roman"/>
                <a:cs typeface="Times New Roman"/>
              </a:rPr>
              <a:t> </a:t>
            </a:r>
            <a:r>
              <a:rPr dirty="0" sz="1000" spc="-10">
                <a:latin typeface="Times New Roman"/>
                <a:cs typeface="Times New Roman"/>
              </a:rPr>
              <a:t>s</a:t>
            </a:r>
            <a:r>
              <a:rPr dirty="0" sz="1000" spc="5">
                <a:latin typeface="Times New Roman"/>
                <a:cs typeface="Times New Roman"/>
              </a:rPr>
              <a:t>t</a:t>
            </a:r>
            <a:r>
              <a:rPr dirty="0" sz="1000" spc="-20">
                <a:latin typeface="Times New Roman"/>
                <a:cs typeface="Times New Roman"/>
              </a:rPr>
              <a:t>a</a:t>
            </a:r>
            <a:r>
              <a:rPr dirty="0" sz="1000" spc="5">
                <a:latin typeface="Times New Roman"/>
                <a:cs typeface="Times New Roman"/>
              </a:rPr>
              <a:t>g</a:t>
            </a:r>
            <a:r>
              <a:rPr dirty="0" sz="1000" spc="-25">
                <a:latin typeface="Times New Roman"/>
                <a:cs typeface="Times New Roman"/>
              </a:rPr>
              <a:t>e</a:t>
            </a:r>
            <a:r>
              <a:rPr dirty="0" sz="1000" spc="-10">
                <a:latin typeface="Times New Roman"/>
                <a:cs typeface="Times New Roman"/>
              </a:rPr>
              <a:t>s</a:t>
            </a:r>
            <a:r>
              <a:rPr dirty="0" sz="1000">
                <a:latin typeface="Times New Roman"/>
                <a:cs typeface="Times New Roman"/>
              </a:rPr>
              <a:t>.</a:t>
            </a:r>
            <a:endParaRPr sz="1000">
              <a:latin typeface="Times New Roman"/>
              <a:cs typeface="Times New Roman"/>
            </a:endParaRPr>
          </a:p>
          <a:p>
            <a:pPr algn="just" marL="551815" marR="9525">
              <a:lnSpc>
                <a:spcPts val="1150"/>
              </a:lnSpc>
              <a:spcBef>
                <a:spcPts val="15"/>
              </a:spcBef>
            </a:pPr>
            <a:r>
              <a:rPr dirty="0" sz="1000" spc="5">
                <a:latin typeface="Times New Roman"/>
                <a:cs typeface="Times New Roman"/>
              </a:rPr>
              <a:t>T</a:t>
            </a:r>
            <a:r>
              <a:rPr dirty="0" sz="1000" spc="20">
                <a:latin typeface="Times New Roman"/>
                <a:cs typeface="Times New Roman"/>
              </a:rPr>
              <a:t>h</a:t>
            </a:r>
            <a:r>
              <a:rPr dirty="0" sz="1000">
                <a:latin typeface="Times New Roman"/>
                <a:cs typeface="Times New Roman"/>
              </a:rPr>
              <a:t>e</a:t>
            </a:r>
            <a:r>
              <a:rPr dirty="0" sz="1000" spc="-100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C</a:t>
            </a:r>
            <a:r>
              <a:rPr dirty="0" sz="1000" spc="-5">
                <a:latin typeface="Times New Roman"/>
                <a:cs typeface="Times New Roman"/>
              </a:rPr>
              <a:t>N</a:t>
            </a:r>
            <a:r>
              <a:rPr dirty="0" sz="1000">
                <a:latin typeface="Times New Roman"/>
                <a:cs typeface="Times New Roman"/>
              </a:rPr>
              <a:t>S</a:t>
            </a:r>
            <a:r>
              <a:rPr dirty="0" sz="1000" spc="-70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i</a:t>
            </a:r>
            <a:r>
              <a:rPr dirty="0" sz="1000" spc="20">
                <a:latin typeface="Times New Roman"/>
                <a:cs typeface="Times New Roman"/>
              </a:rPr>
              <a:t>n</a:t>
            </a:r>
            <a:r>
              <a:rPr dirty="0" sz="1000" spc="-20">
                <a:latin typeface="Times New Roman"/>
                <a:cs typeface="Times New Roman"/>
              </a:rPr>
              <a:t>c</a:t>
            </a:r>
            <a:r>
              <a:rPr dirty="0" sz="1000" spc="5">
                <a:latin typeface="Times New Roman"/>
                <a:cs typeface="Times New Roman"/>
              </a:rPr>
              <a:t>l</a:t>
            </a:r>
            <a:r>
              <a:rPr dirty="0" sz="1000" spc="-25">
                <a:latin typeface="Times New Roman"/>
                <a:cs typeface="Times New Roman"/>
              </a:rPr>
              <a:t>u</a:t>
            </a:r>
            <a:r>
              <a:rPr dirty="0" sz="1000" spc="-5">
                <a:latin typeface="Times New Roman"/>
                <a:cs typeface="Times New Roman"/>
              </a:rPr>
              <a:t>d</a:t>
            </a:r>
            <a:r>
              <a:rPr dirty="0" sz="1000" spc="-20">
                <a:latin typeface="Times New Roman"/>
                <a:cs typeface="Times New Roman"/>
              </a:rPr>
              <a:t>e</a:t>
            </a:r>
            <a:r>
              <a:rPr dirty="0" sz="1000">
                <a:latin typeface="Times New Roman"/>
                <a:cs typeface="Times New Roman"/>
              </a:rPr>
              <a:t>s</a:t>
            </a:r>
            <a:r>
              <a:rPr dirty="0" sz="1000" spc="-70">
                <a:latin typeface="Times New Roman"/>
                <a:cs typeface="Times New Roman"/>
              </a:rPr>
              <a:t> </a:t>
            </a:r>
            <a:r>
              <a:rPr dirty="0" sz="1000" spc="-20">
                <a:latin typeface="Times New Roman"/>
                <a:cs typeface="Times New Roman"/>
              </a:rPr>
              <a:t>t</a:t>
            </a:r>
            <a:r>
              <a:rPr dirty="0" sz="1000" spc="20">
                <a:latin typeface="Times New Roman"/>
                <a:cs typeface="Times New Roman"/>
              </a:rPr>
              <a:t>h</a:t>
            </a:r>
            <a:r>
              <a:rPr dirty="0" sz="1000">
                <a:latin typeface="Times New Roman"/>
                <a:cs typeface="Times New Roman"/>
              </a:rPr>
              <a:t>e</a:t>
            </a:r>
            <a:r>
              <a:rPr dirty="0" sz="1000" spc="-75">
                <a:latin typeface="Times New Roman"/>
                <a:cs typeface="Times New Roman"/>
              </a:rPr>
              <a:t> </a:t>
            </a:r>
            <a:r>
              <a:rPr dirty="0" sz="1000" spc="-25">
                <a:latin typeface="Times New Roman"/>
                <a:cs typeface="Times New Roman"/>
              </a:rPr>
              <a:t>b</a:t>
            </a:r>
            <a:r>
              <a:rPr dirty="0" sz="1000">
                <a:latin typeface="Times New Roman"/>
                <a:cs typeface="Times New Roman"/>
              </a:rPr>
              <a:t>r</a:t>
            </a:r>
            <a:r>
              <a:rPr dirty="0" sz="1000" spc="5">
                <a:latin typeface="Times New Roman"/>
                <a:cs typeface="Times New Roman"/>
              </a:rPr>
              <a:t>ai</a:t>
            </a:r>
            <a:r>
              <a:rPr dirty="0" sz="1000">
                <a:latin typeface="Times New Roman"/>
                <a:cs typeface="Times New Roman"/>
              </a:rPr>
              <a:t>n</a:t>
            </a:r>
            <a:r>
              <a:rPr dirty="0" sz="1000" spc="-35">
                <a:latin typeface="Times New Roman"/>
                <a:cs typeface="Times New Roman"/>
              </a:rPr>
              <a:t> </a:t>
            </a:r>
            <a:r>
              <a:rPr dirty="0" sz="1000" spc="-20">
                <a:latin typeface="Times New Roman"/>
                <a:cs typeface="Times New Roman"/>
              </a:rPr>
              <a:t>a</a:t>
            </a:r>
            <a:r>
              <a:rPr dirty="0" sz="1000" spc="20">
                <a:latin typeface="Times New Roman"/>
                <a:cs typeface="Times New Roman"/>
              </a:rPr>
              <a:t>n</a:t>
            </a:r>
            <a:r>
              <a:rPr dirty="0" sz="1000">
                <a:latin typeface="Times New Roman"/>
                <a:cs typeface="Times New Roman"/>
              </a:rPr>
              <a:t>d</a:t>
            </a:r>
            <a:r>
              <a:rPr dirty="0" sz="1000" spc="-35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t</a:t>
            </a:r>
            <a:r>
              <a:rPr dirty="0" sz="1000" spc="-5">
                <a:latin typeface="Times New Roman"/>
                <a:cs typeface="Times New Roman"/>
              </a:rPr>
              <a:t>h</a:t>
            </a:r>
            <a:r>
              <a:rPr dirty="0" sz="1000">
                <a:latin typeface="Times New Roman"/>
                <a:cs typeface="Times New Roman"/>
              </a:rPr>
              <a:t>e</a:t>
            </a:r>
            <a:r>
              <a:rPr dirty="0" sz="1000" spc="-75">
                <a:latin typeface="Times New Roman"/>
                <a:cs typeface="Times New Roman"/>
              </a:rPr>
              <a:t> </a:t>
            </a:r>
            <a:r>
              <a:rPr dirty="0" sz="1000" spc="-10">
                <a:latin typeface="Times New Roman"/>
                <a:cs typeface="Times New Roman"/>
              </a:rPr>
              <a:t>s</a:t>
            </a:r>
            <a:r>
              <a:rPr dirty="0" sz="1000" spc="-5">
                <a:latin typeface="Times New Roman"/>
                <a:cs typeface="Times New Roman"/>
              </a:rPr>
              <a:t>p</a:t>
            </a:r>
            <a:r>
              <a:rPr dirty="0" sz="1000" spc="-20">
                <a:latin typeface="Times New Roman"/>
                <a:cs typeface="Times New Roman"/>
              </a:rPr>
              <a:t>i</a:t>
            </a:r>
            <a:r>
              <a:rPr dirty="0" sz="1000" spc="20">
                <a:latin typeface="Times New Roman"/>
                <a:cs typeface="Times New Roman"/>
              </a:rPr>
              <a:t>n</a:t>
            </a:r>
            <a:r>
              <a:rPr dirty="0" sz="1000" spc="5">
                <a:latin typeface="Times New Roman"/>
                <a:cs typeface="Times New Roman"/>
              </a:rPr>
              <a:t>a</a:t>
            </a:r>
            <a:r>
              <a:rPr dirty="0" sz="1000">
                <a:latin typeface="Times New Roman"/>
                <a:cs typeface="Times New Roman"/>
              </a:rPr>
              <a:t>l  </a:t>
            </a:r>
            <a:r>
              <a:rPr dirty="0" sz="1000" spc="40">
                <a:latin typeface="Times New Roman"/>
                <a:cs typeface="Times New Roman"/>
              </a:rPr>
              <a:t>cord</a:t>
            </a:r>
            <a:r>
              <a:rPr dirty="0" sz="1000" spc="245">
                <a:latin typeface="Times New Roman"/>
                <a:cs typeface="Times New Roman"/>
              </a:rPr>
              <a:t> </a:t>
            </a:r>
            <a:r>
              <a:rPr dirty="0" sz="1000" spc="50">
                <a:latin typeface="Times New Roman"/>
                <a:cs typeface="Times New Roman"/>
              </a:rPr>
              <a:t>and</a:t>
            </a:r>
            <a:r>
              <a:rPr dirty="0" sz="1000" spc="275">
                <a:latin typeface="Times New Roman"/>
                <a:cs typeface="Times New Roman"/>
              </a:rPr>
              <a:t> </a:t>
            </a:r>
            <a:r>
              <a:rPr dirty="0" sz="1000" spc="40">
                <a:latin typeface="Times New Roman"/>
                <a:cs typeface="Times New Roman"/>
              </a:rPr>
              <a:t>is</a:t>
            </a:r>
            <a:r>
              <a:rPr dirty="0" sz="1000" spc="245">
                <a:latin typeface="Times New Roman"/>
                <a:cs typeface="Times New Roman"/>
              </a:rPr>
              <a:t> </a:t>
            </a:r>
            <a:r>
              <a:rPr dirty="0" sz="1000" spc="50">
                <a:latin typeface="Times New Roman"/>
                <a:cs typeface="Times New Roman"/>
              </a:rPr>
              <a:t>the</a:t>
            </a:r>
            <a:r>
              <a:rPr dirty="0" sz="1000" spc="260">
                <a:latin typeface="Times New Roman"/>
                <a:cs typeface="Times New Roman"/>
              </a:rPr>
              <a:t> </a:t>
            </a:r>
            <a:r>
              <a:rPr dirty="0" sz="1000" spc="50">
                <a:latin typeface="Times New Roman"/>
                <a:cs typeface="Times New Roman"/>
              </a:rPr>
              <a:t>site</a:t>
            </a:r>
            <a:r>
              <a:rPr dirty="0" sz="1000" spc="235">
                <a:latin typeface="Times New Roman"/>
                <a:cs typeface="Times New Roman"/>
              </a:rPr>
              <a:t> </a:t>
            </a:r>
            <a:r>
              <a:rPr dirty="0" sz="1000" spc="10">
                <a:latin typeface="Times New Roman"/>
                <a:cs typeface="Times New Roman"/>
              </a:rPr>
              <a:t>of</a:t>
            </a:r>
            <a:r>
              <a:rPr dirty="0" sz="1000" spc="250">
                <a:latin typeface="Times New Roman"/>
                <a:cs typeface="Times New Roman"/>
              </a:rPr>
              <a:t> </a:t>
            </a:r>
            <a:r>
              <a:rPr dirty="0" sz="1000" spc="55">
                <a:latin typeface="Times New Roman"/>
                <a:cs typeface="Times New Roman"/>
              </a:rPr>
              <a:t>information</a:t>
            </a:r>
            <a:endParaRPr sz="1000">
              <a:latin typeface="Times New Roman"/>
              <a:cs typeface="Times New Roman"/>
            </a:endParaRPr>
          </a:p>
          <a:p>
            <a:pPr algn="just" marL="551815" marR="6985">
              <a:lnSpc>
                <a:spcPts val="1130"/>
              </a:lnSpc>
              <a:spcBef>
                <a:spcPts val="20"/>
              </a:spcBef>
            </a:pPr>
            <a:r>
              <a:rPr dirty="0" sz="1000" spc="55">
                <a:latin typeface="Times New Roman"/>
                <a:cs typeface="Times New Roman"/>
              </a:rPr>
              <a:t>processing</a:t>
            </a:r>
            <a:r>
              <a:rPr dirty="0" sz="1000" spc="60">
                <a:latin typeface="Times New Roman"/>
                <a:cs typeface="Times New Roman"/>
              </a:rPr>
              <a:t> and</a:t>
            </a:r>
            <a:r>
              <a:rPr dirty="0" sz="1000" spc="65">
                <a:latin typeface="Times New Roman"/>
                <a:cs typeface="Times New Roman"/>
              </a:rPr>
              <a:t> </a:t>
            </a:r>
            <a:r>
              <a:rPr dirty="0" sz="1000" spc="60">
                <a:latin typeface="Times New Roman"/>
                <a:cs typeface="Times New Roman"/>
              </a:rPr>
              <a:t>control.</a:t>
            </a:r>
            <a:r>
              <a:rPr dirty="0" sz="1000" spc="65">
                <a:latin typeface="Times New Roman"/>
                <a:cs typeface="Times New Roman"/>
              </a:rPr>
              <a:t> The</a:t>
            </a:r>
            <a:r>
              <a:rPr dirty="0" sz="1000" spc="70">
                <a:latin typeface="Times New Roman"/>
                <a:cs typeface="Times New Roman"/>
              </a:rPr>
              <a:t> </a:t>
            </a:r>
            <a:r>
              <a:rPr dirty="0" sz="1000" spc="40">
                <a:latin typeface="Times New Roman"/>
                <a:cs typeface="Times New Roman"/>
              </a:rPr>
              <a:t>PNS </a:t>
            </a:r>
            <a:r>
              <a:rPr dirty="0" sz="1000" spc="45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comprises</a:t>
            </a:r>
            <a:r>
              <a:rPr dirty="0" sz="1000" spc="165">
                <a:latin typeface="Times New Roman"/>
                <a:cs typeface="Times New Roman"/>
              </a:rPr>
              <a:t> </a:t>
            </a:r>
            <a:r>
              <a:rPr dirty="0" sz="1000" spc="-10">
                <a:latin typeface="Times New Roman"/>
                <a:cs typeface="Times New Roman"/>
              </a:rPr>
              <a:t>of</a:t>
            </a:r>
            <a:r>
              <a:rPr dirty="0" sz="1000" spc="105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all</a:t>
            </a:r>
            <a:r>
              <a:rPr dirty="0" sz="1000" spc="170">
                <a:latin typeface="Times New Roman"/>
                <a:cs typeface="Times New Roman"/>
              </a:rPr>
              <a:t> </a:t>
            </a:r>
            <a:r>
              <a:rPr dirty="0" sz="1000" spc="10">
                <a:latin typeface="Times New Roman"/>
                <a:cs typeface="Times New Roman"/>
              </a:rPr>
              <a:t>the</a:t>
            </a:r>
            <a:r>
              <a:rPr dirty="0" sz="1000" spc="120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nerves</a:t>
            </a:r>
            <a:r>
              <a:rPr dirty="0" sz="1000" spc="145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of</a:t>
            </a:r>
            <a:r>
              <a:rPr dirty="0" sz="1000" spc="105">
                <a:latin typeface="Times New Roman"/>
                <a:cs typeface="Times New Roman"/>
              </a:rPr>
              <a:t> </a:t>
            </a:r>
            <a:r>
              <a:rPr dirty="0" sz="1000" spc="10">
                <a:latin typeface="Times New Roman"/>
                <a:cs typeface="Times New Roman"/>
              </a:rPr>
              <a:t>the</a:t>
            </a:r>
            <a:r>
              <a:rPr dirty="0" sz="1000" spc="155">
                <a:latin typeface="Times New Roman"/>
                <a:cs typeface="Times New Roman"/>
              </a:rPr>
              <a:t> </a:t>
            </a:r>
            <a:r>
              <a:rPr dirty="0" sz="1000" spc="-10">
                <a:latin typeface="Times New Roman"/>
                <a:cs typeface="Times New Roman"/>
              </a:rPr>
              <a:t>body</a:t>
            </a:r>
            <a:endParaRPr sz="1000">
              <a:latin typeface="Times New Roman"/>
              <a:cs typeface="Times New Roman"/>
            </a:endParaRPr>
          </a:p>
          <a:p>
            <a:pPr algn="just" marL="551815">
              <a:lnSpc>
                <a:spcPts val="1100"/>
              </a:lnSpc>
            </a:pPr>
            <a:r>
              <a:rPr dirty="0" sz="1000" spc="-5">
                <a:latin typeface="Times New Roman"/>
                <a:cs typeface="Times New Roman"/>
              </a:rPr>
              <a:t>associated</a:t>
            </a:r>
            <a:r>
              <a:rPr dirty="0" sz="1000" spc="-50">
                <a:latin typeface="Times New Roman"/>
                <a:cs typeface="Times New Roman"/>
              </a:rPr>
              <a:t> </a:t>
            </a:r>
            <a:r>
              <a:rPr dirty="0" sz="1000" spc="-5">
                <a:latin typeface="Times New Roman"/>
                <a:cs typeface="Times New Roman"/>
              </a:rPr>
              <a:t>with</a:t>
            </a:r>
            <a:r>
              <a:rPr dirty="0" sz="1000" spc="-45">
                <a:latin typeface="Times New Roman"/>
                <a:cs typeface="Times New Roman"/>
              </a:rPr>
              <a:t> </a:t>
            </a:r>
            <a:r>
              <a:rPr dirty="0" sz="1000" spc="10">
                <a:latin typeface="Times New Roman"/>
                <a:cs typeface="Times New Roman"/>
              </a:rPr>
              <a:t>the</a:t>
            </a:r>
            <a:r>
              <a:rPr dirty="0" sz="1000" spc="-65">
                <a:latin typeface="Times New Roman"/>
                <a:cs typeface="Times New Roman"/>
              </a:rPr>
              <a:t> </a:t>
            </a:r>
            <a:r>
              <a:rPr dirty="0" sz="1000" spc="-5">
                <a:latin typeface="Times New Roman"/>
                <a:cs typeface="Times New Roman"/>
              </a:rPr>
              <a:t>CNS.</a:t>
            </a:r>
            <a:endParaRPr sz="1000">
              <a:latin typeface="Times New Roman"/>
              <a:cs typeface="Times New Roman"/>
            </a:endParaRPr>
          </a:p>
          <a:p>
            <a:pPr algn="just" marL="551815" marR="7620">
              <a:lnSpc>
                <a:spcPts val="1150"/>
              </a:lnSpc>
              <a:spcBef>
                <a:spcPts val="55"/>
              </a:spcBef>
            </a:pPr>
            <a:r>
              <a:rPr dirty="0" sz="1000" spc="45">
                <a:latin typeface="Times New Roman"/>
                <a:cs typeface="Times New Roman"/>
              </a:rPr>
              <a:t>The </a:t>
            </a:r>
            <a:r>
              <a:rPr dirty="0" sz="1000" spc="40">
                <a:latin typeface="Times New Roman"/>
                <a:cs typeface="Times New Roman"/>
              </a:rPr>
              <a:t>medulla contains centres </a:t>
            </a:r>
            <a:r>
              <a:rPr dirty="0" sz="1000" spc="35">
                <a:latin typeface="Times New Roman"/>
                <a:cs typeface="Times New Roman"/>
              </a:rPr>
              <a:t>which </a:t>
            </a:r>
            <a:r>
              <a:rPr dirty="0" sz="1000" spc="40">
                <a:latin typeface="Times New Roman"/>
                <a:cs typeface="Times New Roman"/>
              </a:rPr>
              <a:t> </a:t>
            </a:r>
            <a:r>
              <a:rPr dirty="0" sz="1000" spc="-15">
                <a:latin typeface="Times New Roman"/>
                <a:cs typeface="Times New Roman"/>
              </a:rPr>
              <a:t>control </a:t>
            </a:r>
            <a:r>
              <a:rPr dirty="0" sz="1000" spc="-10">
                <a:latin typeface="Times New Roman"/>
                <a:cs typeface="Times New Roman"/>
              </a:rPr>
              <a:t>respiration, </a:t>
            </a:r>
            <a:r>
              <a:rPr dirty="0" sz="1000" spc="-15">
                <a:latin typeface="Times New Roman"/>
                <a:cs typeface="Times New Roman"/>
              </a:rPr>
              <a:t>cardiovascular </a:t>
            </a:r>
            <a:r>
              <a:rPr dirty="0" sz="1000" spc="-20">
                <a:latin typeface="Times New Roman"/>
                <a:cs typeface="Times New Roman"/>
              </a:rPr>
              <a:t>reflexes </a:t>
            </a:r>
            <a:r>
              <a:rPr dirty="0" sz="1000" spc="-235">
                <a:latin typeface="Times New Roman"/>
                <a:cs typeface="Times New Roman"/>
              </a:rPr>
              <a:t> </a:t>
            </a:r>
            <a:r>
              <a:rPr dirty="0" sz="1000" spc="10">
                <a:latin typeface="Times New Roman"/>
                <a:cs typeface="Times New Roman"/>
              </a:rPr>
              <a:t>and </a:t>
            </a:r>
            <a:r>
              <a:rPr dirty="0" sz="1000" spc="5">
                <a:latin typeface="Times New Roman"/>
                <a:cs typeface="Times New Roman"/>
              </a:rPr>
              <a:t>gastric </a:t>
            </a:r>
            <a:r>
              <a:rPr dirty="0" sz="1000" spc="-5">
                <a:latin typeface="Times New Roman"/>
                <a:cs typeface="Times New Roman"/>
              </a:rPr>
              <a:t>secretions. </a:t>
            </a:r>
            <a:r>
              <a:rPr dirty="0" sz="1000" spc="5">
                <a:latin typeface="Times New Roman"/>
                <a:cs typeface="Times New Roman"/>
              </a:rPr>
              <a:t>The </a:t>
            </a:r>
            <a:r>
              <a:rPr dirty="0" sz="1000">
                <a:latin typeface="Times New Roman"/>
                <a:cs typeface="Times New Roman"/>
              </a:rPr>
              <a:t>hypothalamus </a:t>
            </a:r>
            <a:r>
              <a:rPr dirty="0" sz="1000" spc="-240">
                <a:latin typeface="Times New Roman"/>
                <a:cs typeface="Times New Roman"/>
              </a:rPr>
              <a:t> </a:t>
            </a:r>
            <a:r>
              <a:rPr dirty="0" sz="1000" spc="-20">
                <a:latin typeface="Times New Roman"/>
                <a:cs typeface="Times New Roman"/>
              </a:rPr>
              <a:t>i</a:t>
            </a:r>
            <a:r>
              <a:rPr dirty="0" sz="1000">
                <a:latin typeface="Times New Roman"/>
                <a:cs typeface="Times New Roman"/>
              </a:rPr>
              <a:t>s</a:t>
            </a:r>
            <a:r>
              <a:rPr dirty="0" sz="1000" spc="-95">
                <a:latin typeface="Times New Roman"/>
                <a:cs typeface="Times New Roman"/>
              </a:rPr>
              <a:t> </a:t>
            </a:r>
            <a:r>
              <a:rPr dirty="0" sz="1000" spc="-20">
                <a:latin typeface="Times New Roman"/>
                <a:cs typeface="Times New Roman"/>
              </a:rPr>
              <a:t>t</a:t>
            </a:r>
            <a:r>
              <a:rPr dirty="0" sz="1000" spc="20">
                <a:latin typeface="Times New Roman"/>
                <a:cs typeface="Times New Roman"/>
              </a:rPr>
              <a:t>h</a:t>
            </a:r>
            <a:r>
              <a:rPr dirty="0" sz="1000">
                <a:latin typeface="Times New Roman"/>
                <a:cs typeface="Times New Roman"/>
              </a:rPr>
              <a:t>e</a:t>
            </a:r>
            <a:r>
              <a:rPr dirty="0" sz="1000" spc="-100">
                <a:latin typeface="Times New Roman"/>
                <a:cs typeface="Times New Roman"/>
              </a:rPr>
              <a:t> </a:t>
            </a:r>
            <a:r>
              <a:rPr dirty="0" sz="1000" spc="-25">
                <a:latin typeface="Times New Roman"/>
                <a:cs typeface="Times New Roman"/>
              </a:rPr>
              <a:t>b</a:t>
            </a:r>
            <a:r>
              <a:rPr dirty="0" sz="1000" spc="-20">
                <a:latin typeface="Times New Roman"/>
                <a:cs typeface="Times New Roman"/>
              </a:rPr>
              <a:t>a</a:t>
            </a:r>
            <a:r>
              <a:rPr dirty="0" sz="1000" spc="-35">
                <a:latin typeface="Times New Roman"/>
                <a:cs typeface="Times New Roman"/>
              </a:rPr>
              <a:t>s</a:t>
            </a:r>
            <a:r>
              <a:rPr dirty="0" sz="1000" spc="-20">
                <a:latin typeface="Times New Roman"/>
                <a:cs typeface="Times New Roman"/>
              </a:rPr>
              <a:t>a</a:t>
            </a:r>
            <a:r>
              <a:rPr dirty="0" sz="1000">
                <a:latin typeface="Times New Roman"/>
                <a:cs typeface="Times New Roman"/>
              </a:rPr>
              <a:t>l</a:t>
            </a:r>
            <a:r>
              <a:rPr dirty="0" sz="1000" spc="-65">
                <a:latin typeface="Times New Roman"/>
                <a:cs typeface="Times New Roman"/>
              </a:rPr>
              <a:t> </a:t>
            </a:r>
            <a:r>
              <a:rPr dirty="0" sz="1000" spc="-40">
                <a:latin typeface="Times New Roman"/>
                <a:cs typeface="Times New Roman"/>
              </a:rPr>
              <a:t>p</a:t>
            </a:r>
            <a:r>
              <a:rPr dirty="0" sz="1000">
                <a:latin typeface="Times New Roman"/>
                <a:cs typeface="Times New Roman"/>
              </a:rPr>
              <a:t>art</a:t>
            </a:r>
            <a:r>
              <a:rPr dirty="0" sz="1000" spc="-65">
                <a:latin typeface="Times New Roman"/>
                <a:cs typeface="Times New Roman"/>
              </a:rPr>
              <a:t> </a:t>
            </a:r>
            <a:r>
              <a:rPr dirty="0" sz="1000" spc="-55">
                <a:latin typeface="Times New Roman"/>
                <a:cs typeface="Times New Roman"/>
              </a:rPr>
              <a:t>o</a:t>
            </a:r>
            <a:r>
              <a:rPr dirty="0" sz="1000">
                <a:latin typeface="Times New Roman"/>
                <a:cs typeface="Times New Roman"/>
              </a:rPr>
              <a:t>f</a:t>
            </a:r>
            <a:r>
              <a:rPr dirty="0" sz="1000" spc="-85">
                <a:latin typeface="Times New Roman"/>
                <a:cs typeface="Times New Roman"/>
              </a:rPr>
              <a:t> </a:t>
            </a:r>
            <a:r>
              <a:rPr dirty="0" sz="1000" spc="-25">
                <a:latin typeface="Times New Roman"/>
                <a:cs typeface="Times New Roman"/>
              </a:rPr>
              <a:t>d</a:t>
            </a:r>
            <a:r>
              <a:rPr dirty="0" sz="1000" spc="-20">
                <a:latin typeface="Times New Roman"/>
                <a:cs typeface="Times New Roman"/>
              </a:rPr>
              <a:t>ie</a:t>
            </a:r>
            <a:r>
              <a:rPr dirty="0" sz="1000">
                <a:latin typeface="Times New Roman"/>
                <a:cs typeface="Times New Roman"/>
              </a:rPr>
              <a:t>n</a:t>
            </a:r>
            <a:r>
              <a:rPr dirty="0" sz="1000" spc="-40">
                <a:latin typeface="Times New Roman"/>
                <a:cs typeface="Times New Roman"/>
              </a:rPr>
              <a:t>c</a:t>
            </a:r>
            <a:r>
              <a:rPr dirty="0" sz="1000" spc="-20">
                <a:latin typeface="Times New Roman"/>
                <a:cs typeface="Times New Roman"/>
              </a:rPr>
              <a:t>e</a:t>
            </a:r>
            <a:r>
              <a:rPr dirty="0" sz="1000" spc="-25">
                <a:latin typeface="Times New Roman"/>
                <a:cs typeface="Times New Roman"/>
              </a:rPr>
              <a:t>p</a:t>
            </a:r>
            <a:r>
              <a:rPr dirty="0" sz="1000">
                <a:latin typeface="Times New Roman"/>
                <a:cs typeface="Times New Roman"/>
              </a:rPr>
              <a:t>hal</a:t>
            </a:r>
            <a:r>
              <a:rPr dirty="0" sz="1000" spc="-60">
                <a:latin typeface="Times New Roman"/>
                <a:cs typeface="Times New Roman"/>
              </a:rPr>
              <a:t>o</a:t>
            </a:r>
            <a:r>
              <a:rPr dirty="0" sz="1000">
                <a:latin typeface="Times New Roman"/>
                <a:cs typeface="Times New Roman"/>
              </a:rPr>
              <a:t>n</a:t>
            </a:r>
            <a:r>
              <a:rPr dirty="0" sz="1000" spc="-65">
                <a:latin typeface="Times New Roman"/>
                <a:cs typeface="Times New Roman"/>
              </a:rPr>
              <a:t> </a:t>
            </a:r>
            <a:r>
              <a:rPr dirty="0" sz="1000" spc="-25">
                <a:latin typeface="Times New Roman"/>
                <a:cs typeface="Times New Roman"/>
              </a:rPr>
              <a:t>(</a:t>
            </a:r>
            <a:r>
              <a:rPr dirty="0" sz="1000" spc="-50">
                <a:latin typeface="Times New Roman"/>
                <a:cs typeface="Times New Roman"/>
              </a:rPr>
              <a:t>f</a:t>
            </a:r>
            <a:r>
              <a:rPr dirty="0" sz="1000" spc="-25">
                <a:latin typeface="Times New Roman"/>
                <a:cs typeface="Times New Roman"/>
              </a:rPr>
              <a:t>o</a:t>
            </a:r>
            <a:r>
              <a:rPr dirty="0" sz="1000">
                <a:latin typeface="Times New Roman"/>
                <a:cs typeface="Times New Roman"/>
              </a:rPr>
              <a:t>r</a:t>
            </a:r>
            <a:r>
              <a:rPr dirty="0" sz="1000" spc="-40">
                <a:latin typeface="Times New Roman"/>
                <a:cs typeface="Times New Roman"/>
              </a:rPr>
              <a:t>e</a:t>
            </a:r>
            <a:r>
              <a:rPr dirty="0" sz="1000" spc="-25">
                <a:latin typeface="Times New Roman"/>
                <a:cs typeface="Times New Roman"/>
              </a:rPr>
              <a:t>b</a:t>
            </a:r>
            <a:r>
              <a:rPr dirty="0" sz="1000">
                <a:latin typeface="Times New Roman"/>
                <a:cs typeface="Times New Roman"/>
              </a:rPr>
              <a:t>r</a:t>
            </a:r>
            <a:r>
              <a:rPr dirty="0" sz="1000" spc="-15">
                <a:latin typeface="Times New Roman"/>
                <a:cs typeface="Times New Roman"/>
              </a:rPr>
              <a:t>a</a:t>
            </a:r>
            <a:r>
              <a:rPr dirty="0" sz="1000">
                <a:latin typeface="Times New Roman"/>
                <a:cs typeface="Times New Roman"/>
              </a:rPr>
              <a:t>in)  </a:t>
            </a:r>
            <a:r>
              <a:rPr dirty="0" sz="1000" spc="50">
                <a:latin typeface="Times New Roman"/>
                <a:cs typeface="Times New Roman"/>
              </a:rPr>
              <a:t>which</a:t>
            </a:r>
            <a:r>
              <a:rPr dirty="0" sz="1000" spc="55">
                <a:latin typeface="Times New Roman"/>
                <a:cs typeface="Times New Roman"/>
              </a:rPr>
              <a:t> </a:t>
            </a:r>
            <a:r>
              <a:rPr dirty="0" sz="1000" spc="65">
                <a:latin typeface="Times New Roman"/>
                <a:cs typeface="Times New Roman"/>
              </a:rPr>
              <a:t>contains</a:t>
            </a:r>
            <a:r>
              <a:rPr dirty="0" sz="1000" spc="70">
                <a:latin typeface="Times New Roman"/>
                <a:cs typeface="Times New Roman"/>
              </a:rPr>
              <a:t> </a:t>
            </a:r>
            <a:r>
              <a:rPr dirty="0" sz="1000" spc="55">
                <a:latin typeface="Times New Roman"/>
                <a:cs typeface="Times New Roman"/>
              </a:rPr>
              <a:t>several</a:t>
            </a:r>
            <a:r>
              <a:rPr dirty="0" sz="1000" spc="60">
                <a:latin typeface="Times New Roman"/>
                <a:cs typeface="Times New Roman"/>
              </a:rPr>
              <a:t> </a:t>
            </a:r>
            <a:r>
              <a:rPr dirty="0" sz="1000" spc="55">
                <a:latin typeface="Times New Roman"/>
                <a:cs typeface="Times New Roman"/>
              </a:rPr>
              <a:t>groups</a:t>
            </a:r>
            <a:r>
              <a:rPr dirty="0" sz="1000" spc="60">
                <a:latin typeface="Times New Roman"/>
                <a:cs typeface="Times New Roman"/>
              </a:rPr>
              <a:t> </a:t>
            </a:r>
            <a:r>
              <a:rPr dirty="0" sz="1000" spc="25">
                <a:latin typeface="Times New Roman"/>
                <a:cs typeface="Times New Roman"/>
              </a:rPr>
              <a:t>of </a:t>
            </a:r>
            <a:r>
              <a:rPr dirty="0" sz="1000" spc="30">
                <a:latin typeface="Times New Roman"/>
                <a:cs typeface="Times New Roman"/>
              </a:rPr>
              <a:t> </a:t>
            </a:r>
            <a:r>
              <a:rPr dirty="0" sz="1000" spc="15">
                <a:latin typeface="Times New Roman"/>
                <a:cs typeface="Times New Roman"/>
              </a:rPr>
              <a:t>neurosecretory cells called nuclei </a:t>
            </a:r>
            <a:r>
              <a:rPr dirty="0" sz="1000" spc="25">
                <a:latin typeface="Times New Roman"/>
                <a:cs typeface="Times New Roman"/>
              </a:rPr>
              <a:t>that </a:t>
            </a:r>
            <a:r>
              <a:rPr dirty="0" sz="1000" spc="30">
                <a:latin typeface="Times New Roman"/>
                <a:cs typeface="Times New Roman"/>
              </a:rPr>
              <a:t> </a:t>
            </a:r>
            <a:r>
              <a:rPr dirty="0" sz="1000" spc="40">
                <a:latin typeface="Times New Roman"/>
                <a:cs typeface="Times New Roman"/>
              </a:rPr>
              <a:t>produce </a:t>
            </a:r>
            <a:r>
              <a:rPr dirty="0" sz="1000" spc="45">
                <a:latin typeface="Times New Roman"/>
                <a:cs typeface="Times New Roman"/>
              </a:rPr>
              <a:t>hormones. These hormones </a:t>
            </a:r>
            <a:r>
              <a:rPr dirty="0" sz="1000" spc="50">
                <a:latin typeface="Times New Roman"/>
                <a:cs typeface="Times New Roman"/>
              </a:rPr>
              <a:t> </a:t>
            </a:r>
            <a:r>
              <a:rPr dirty="0" sz="1000" spc="15">
                <a:latin typeface="Times New Roman"/>
                <a:cs typeface="Times New Roman"/>
              </a:rPr>
              <a:t>regulate </a:t>
            </a:r>
            <a:r>
              <a:rPr dirty="0" sz="1000" spc="25">
                <a:latin typeface="Times New Roman"/>
                <a:cs typeface="Times New Roman"/>
              </a:rPr>
              <a:t>the </a:t>
            </a:r>
            <a:r>
              <a:rPr dirty="0" sz="1000" spc="10">
                <a:latin typeface="Times New Roman"/>
                <a:cs typeface="Times New Roman"/>
              </a:rPr>
              <a:t>synthesis </a:t>
            </a:r>
            <a:r>
              <a:rPr dirty="0" sz="1000" spc="20">
                <a:latin typeface="Times New Roman"/>
                <a:cs typeface="Times New Roman"/>
              </a:rPr>
              <a:t>and </a:t>
            </a:r>
            <a:r>
              <a:rPr dirty="0" sz="1000" spc="5">
                <a:latin typeface="Times New Roman"/>
                <a:cs typeface="Times New Roman"/>
              </a:rPr>
              <a:t>secretion </a:t>
            </a:r>
            <a:r>
              <a:rPr dirty="0" sz="1000">
                <a:latin typeface="Times New Roman"/>
                <a:cs typeface="Times New Roman"/>
              </a:rPr>
              <a:t>of </a:t>
            </a:r>
            <a:r>
              <a:rPr dirty="0" sz="1000" spc="5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pi</a:t>
            </a:r>
            <a:r>
              <a:rPr dirty="0" sz="1000" spc="-25">
                <a:latin typeface="Times New Roman"/>
                <a:cs typeface="Times New Roman"/>
              </a:rPr>
              <a:t>t</a:t>
            </a:r>
            <a:r>
              <a:rPr dirty="0" sz="1000" spc="5">
                <a:latin typeface="Times New Roman"/>
                <a:cs typeface="Times New Roman"/>
              </a:rPr>
              <a:t>uitar</a:t>
            </a:r>
            <a:r>
              <a:rPr dirty="0" sz="1000">
                <a:latin typeface="Times New Roman"/>
                <a:cs typeface="Times New Roman"/>
              </a:rPr>
              <a:t>y</a:t>
            </a:r>
            <a:r>
              <a:rPr dirty="0" sz="1000" spc="-125">
                <a:latin typeface="Times New Roman"/>
                <a:cs typeface="Times New Roman"/>
              </a:rPr>
              <a:t> </a:t>
            </a:r>
            <a:r>
              <a:rPr dirty="0" sz="1000" spc="20">
                <a:latin typeface="Times New Roman"/>
                <a:cs typeface="Times New Roman"/>
              </a:rPr>
              <a:t>h</a:t>
            </a:r>
            <a:r>
              <a:rPr dirty="0" sz="1000" spc="-25">
                <a:latin typeface="Times New Roman"/>
                <a:cs typeface="Times New Roman"/>
              </a:rPr>
              <a:t>o</a:t>
            </a:r>
            <a:r>
              <a:rPr dirty="0" sz="1000" spc="20">
                <a:latin typeface="Times New Roman"/>
                <a:cs typeface="Times New Roman"/>
              </a:rPr>
              <a:t>r</a:t>
            </a:r>
            <a:r>
              <a:rPr dirty="0" sz="1000" spc="10">
                <a:latin typeface="Times New Roman"/>
                <a:cs typeface="Times New Roman"/>
              </a:rPr>
              <a:t>m</a:t>
            </a:r>
            <a:r>
              <a:rPr dirty="0" sz="1000" spc="-50">
                <a:latin typeface="Times New Roman"/>
                <a:cs typeface="Times New Roman"/>
              </a:rPr>
              <a:t>o</a:t>
            </a:r>
            <a:r>
              <a:rPr dirty="0" sz="1000" spc="20">
                <a:latin typeface="Times New Roman"/>
                <a:cs typeface="Times New Roman"/>
              </a:rPr>
              <a:t>n</a:t>
            </a:r>
            <a:r>
              <a:rPr dirty="0" sz="1000" spc="-20">
                <a:latin typeface="Times New Roman"/>
                <a:cs typeface="Times New Roman"/>
              </a:rPr>
              <a:t>e</a:t>
            </a:r>
            <a:r>
              <a:rPr dirty="0" sz="1000" spc="-10">
                <a:latin typeface="Times New Roman"/>
                <a:cs typeface="Times New Roman"/>
              </a:rPr>
              <a:t>s</a:t>
            </a:r>
            <a:r>
              <a:rPr dirty="0" sz="1000">
                <a:latin typeface="Times New Roman"/>
                <a:cs typeface="Times New Roman"/>
              </a:rPr>
              <a:t>.</a:t>
            </a:r>
            <a:endParaRPr sz="1000">
              <a:latin typeface="Times New Roman"/>
              <a:cs typeface="Times New Roman"/>
            </a:endParaRPr>
          </a:p>
          <a:p>
            <a:pPr algn="just" marL="551815" marR="5080">
              <a:lnSpc>
                <a:spcPts val="1130"/>
              </a:lnSpc>
              <a:spcBef>
                <a:spcPts val="30"/>
              </a:spcBef>
            </a:pPr>
            <a:r>
              <a:rPr dirty="0" sz="1000" spc="5">
                <a:latin typeface="Times New Roman"/>
                <a:cs typeface="Times New Roman"/>
              </a:rPr>
              <a:t>Anterior </a:t>
            </a:r>
            <a:r>
              <a:rPr dirty="0" sz="1000" spc="-10">
                <a:latin typeface="Times New Roman"/>
                <a:cs typeface="Times New Roman"/>
              </a:rPr>
              <a:t>lobe of </a:t>
            </a:r>
            <a:r>
              <a:rPr dirty="0" sz="1000" spc="10">
                <a:latin typeface="Times New Roman"/>
                <a:cs typeface="Times New Roman"/>
              </a:rPr>
              <a:t>pituitary </a:t>
            </a:r>
            <a:r>
              <a:rPr dirty="0" sz="1000" spc="5">
                <a:latin typeface="Times New Roman"/>
                <a:cs typeface="Times New Roman"/>
              </a:rPr>
              <a:t>is </a:t>
            </a:r>
            <a:r>
              <a:rPr dirty="0" sz="1000" spc="-5">
                <a:latin typeface="Times New Roman"/>
                <a:cs typeface="Times New Roman"/>
              </a:rPr>
              <a:t>called </a:t>
            </a:r>
            <a:r>
              <a:rPr dirty="0" sz="1000" spc="5">
                <a:latin typeface="Times New Roman"/>
                <a:cs typeface="Times New Roman"/>
              </a:rPr>
              <a:t>pars </a:t>
            </a:r>
            <a:r>
              <a:rPr dirty="0" sz="1000" spc="10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distalis.</a:t>
            </a:r>
            <a:r>
              <a:rPr dirty="0" sz="1000" spc="-5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It</a:t>
            </a:r>
            <a:r>
              <a:rPr dirty="0" sz="1000" spc="-5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is</a:t>
            </a:r>
            <a:r>
              <a:rPr dirty="0" sz="1000" spc="-25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attached</a:t>
            </a:r>
            <a:r>
              <a:rPr dirty="0" sz="1000" spc="-5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to</a:t>
            </a:r>
            <a:r>
              <a:rPr dirty="0" sz="1000" spc="-45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hypothalamus</a:t>
            </a:r>
            <a:r>
              <a:rPr dirty="0" sz="1000" spc="-20">
                <a:latin typeface="Times New Roman"/>
                <a:cs typeface="Times New Roman"/>
              </a:rPr>
              <a:t> </a:t>
            </a:r>
            <a:r>
              <a:rPr dirty="0" sz="1000" spc="-10">
                <a:latin typeface="Times New Roman"/>
                <a:cs typeface="Times New Roman"/>
              </a:rPr>
              <a:t>by</a:t>
            </a:r>
            <a:endParaRPr sz="1000">
              <a:latin typeface="Times New Roman"/>
              <a:cs typeface="Times New Roman"/>
            </a:endParaRPr>
          </a:p>
          <a:p>
            <a:pPr algn="just" marL="551815" marR="8890">
              <a:lnSpc>
                <a:spcPts val="1150"/>
              </a:lnSpc>
              <a:spcBef>
                <a:spcPts val="5"/>
              </a:spcBef>
            </a:pPr>
            <a:r>
              <a:rPr dirty="0" sz="1000" spc="-10">
                <a:latin typeface="Times New Roman"/>
                <a:cs typeface="Times New Roman"/>
              </a:rPr>
              <a:t>hypophyseal </a:t>
            </a:r>
            <a:r>
              <a:rPr dirty="0" sz="1000" spc="-5">
                <a:latin typeface="Times New Roman"/>
                <a:cs typeface="Times New Roman"/>
              </a:rPr>
              <a:t>portal vein. </a:t>
            </a:r>
            <a:r>
              <a:rPr dirty="0" sz="1000" spc="10">
                <a:latin typeface="Times New Roman"/>
                <a:cs typeface="Times New Roman"/>
              </a:rPr>
              <a:t>This </a:t>
            </a:r>
            <a:r>
              <a:rPr dirty="0" sz="1000">
                <a:latin typeface="Times New Roman"/>
                <a:cs typeface="Times New Roman"/>
              </a:rPr>
              <a:t>portal </a:t>
            </a:r>
            <a:r>
              <a:rPr dirty="0" sz="1000" spc="-5">
                <a:latin typeface="Times New Roman"/>
                <a:cs typeface="Times New Roman"/>
              </a:rPr>
              <a:t>vein </a:t>
            </a:r>
            <a:r>
              <a:rPr dirty="0" sz="1000">
                <a:latin typeface="Times New Roman"/>
                <a:cs typeface="Times New Roman"/>
              </a:rPr>
              <a:t> </a:t>
            </a:r>
            <a:r>
              <a:rPr dirty="0" sz="1000" spc="15">
                <a:latin typeface="Times New Roman"/>
                <a:cs typeface="Times New Roman"/>
              </a:rPr>
              <a:t>is </a:t>
            </a:r>
            <a:r>
              <a:rPr dirty="0" sz="1000" spc="25">
                <a:latin typeface="Times New Roman"/>
                <a:cs typeface="Times New Roman"/>
              </a:rPr>
              <a:t>called </a:t>
            </a:r>
            <a:r>
              <a:rPr dirty="0" sz="1000" spc="30">
                <a:latin typeface="Times New Roman"/>
                <a:cs typeface="Times New Roman"/>
              </a:rPr>
              <a:t>hypothalamo </a:t>
            </a:r>
            <a:r>
              <a:rPr dirty="0" sz="1000">
                <a:latin typeface="Times New Roman"/>
                <a:cs typeface="Times New Roman"/>
              </a:rPr>
              <a:t>– </a:t>
            </a:r>
            <a:r>
              <a:rPr dirty="0" sz="1000" spc="25">
                <a:latin typeface="Times New Roman"/>
                <a:cs typeface="Times New Roman"/>
              </a:rPr>
              <a:t>hypophyseal </a:t>
            </a:r>
            <a:r>
              <a:rPr dirty="0" sz="1000" spc="30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portal</a:t>
            </a:r>
            <a:r>
              <a:rPr dirty="0" sz="1000" spc="-60">
                <a:latin typeface="Times New Roman"/>
                <a:cs typeface="Times New Roman"/>
              </a:rPr>
              <a:t> </a:t>
            </a:r>
            <a:r>
              <a:rPr dirty="0" sz="1000" spc="-10">
                <a:latin typeface="Times New Roman"/>
                <a:cs typeface="Times New Roman"/>
              </a:rPr>
              <a:t>vein.</a:t>
            </a:r>
            <a:endParaRPr sz="1000">
              <a:latin typeface="Times New Roman"/>
              <a:cs typeface="Times New Roman"/>
            </a:endParaRPr>
          </a:p>
          <a:p>
            <a:pPr algn="just" marL="551815" marR="5715">
              <a:lnSpc>
                <a:spcPts val="1150"/>
              </a:lnSpc>
              <a:spcBef>
                <a:spcPts val="5"/>
              </a:spcBef>
            </a:pPr>
            <a:r>
              <a:rPr dirty="0" sz="1000" spc="45">
                <a:latin typeface="Times New Roman"/>
                <a:cs typeface="Times New Roman"/>
              </a:rPr>
              <a:t>The </a:t>
            </a:r>
            <a:r>
              <a:rPr dirty="0" sz="1000" spc="40">
                <a:latin typeface="Times New Roman"/>
                <a:cs typeface="Times New Roman"/>
              </a:rPr>
              <a:t>neurons </a:t>
            </a:r>
            <a:r>
              <a:rPr dirty="0" sz="1000" spc="45">
                <a:latin typeface="Times New Roman"/>
                <a:cs typeface="Times New Roman"/>
              </a:rPr>
              <a:t>and </a:t>
            </a:r>
            <a:r>
              <a:rPr dirty="0" sz="1000" spc="35">
                <a:latin typeface="Times New Roman"/>
                <a:cs typeface="Times New Roman"/>
              </a:rPr>
              <a:t>nerve </a:t>
            </a:r>
            <a:r>
              <a:rPr dirty="0" sz="1000" spc="25">
                <a:latin typeface="Times New Roman"/>
                <a:cs typeface="Times New Roman"/>
              </a:rPr>
              <a:t>fibres </a:t>
            </a:r>
            <a:r>
              <a:rPr dirty="0" sz="1000" spc="30">
                <a:latin typeface="Times New Roman"/>
                <a:cs typeface="Times New Roman"/>
              </a:rPr>
              <a:t>which </a:t>
            </a:r>
            <a:r>
              <a:rPr dirty="0" sz="1000" spc="35">
                <a:latin typeface="Times New Roman"/>
                <a:cs typeface="Times New Roman"/>
              </a:rPr>
              <a:t> </a:t>
            </a:r>
            <a:r>
              <a:rPr dirty="0" sz="1000" spc="-5">
                <a:latin typeface="Times New Roman"/>
                <a:cs typeface="Times New Roman"/>
              </a:rPr>
              <a:t>conduct </a:t>
            </a:r>
            <a:r>
              <a:rPr dirty="0" sz="1000">
                <a:latin typeface="Times New Roman"/>
                <a:cs typeface="Times New Roman"/>
              </a:rPr>
              <a:t>nerve impulse </a:t>
            </a:r>
            <a:r>
              <a:rPr dirty="0" sz="1000" spc="-5">
                <a:latin typeface="Times New Roman"/>
                <a:cs typeface="Times New Roman"/>
              </a:rPr>
              <a:t>from </a:t>
            </a:r>
            <a:r>
              <a:rPr dirty="0" sz="1000" spc="5">
                <a:latin typeface="Times New Roman"/>
                <a:cs typeface="Times New Roman"/>
              </a:rPr>
              <a:t>the Central </a:t>
            </a:r>
            <a:r>
              <a:rPr dirty="0" sz="1000" spc="10">
                <a:latin typeface="Times New Roman"/>
                <a:cs typeface="Times New Roman"/>
              </a:rPr>
              <a:t> </a:t>
            </a:r>
            <a:r>
              <a:rPr dirty="0" sz="1000" spc="-5">
                <a:latin typeface="Times New Roman"/>
                <a:cs typeface="Times New Roman"/>
              </a:rPr>
              <a:t>Nervous </a:t>
            </a:r>
            <a:r>
              <a:rPr dirty="0" sz="1000" spc="-15">
                <a:latin typeface="Times New Roman"/>
                <a:cs typeface="Times New Roman"/>
              </a:rPr>
              <a:t>System </a:t>
            </a:r>
            <a:r>
              <a:rPr dirty="0" sz="1000">
                <a:latin typeface="Times New Roman"/>
                <a:cs typeface="Times New Roman"/>
              </a:rPr>
              <a:t>(CNS) to </a:t>
            </a:r>
            <a:r>
              <a:rPr dirty="0" sz="1000" spc="10">
                <a:latin typeface="Times New Roman"/>
                <a:cs typeface="Times New Roman"/>
              </a:rPr>
              <a:t>the </a:t>
            </a:r>
            <a:r>
              <a:rPr dirty="0" sz="1000" spc="5">
                <a:latin typeface="Times New Roman"/>
                <a:cs typeface="Times New Roman"/>
              </a:rPr>
              <a:t>peripheral </a:t>
            </a:r>
            <a:r>
              <a:rPr dirty="0" sz="1000" spc="10">
                <a:latin typeface="Times New Roman"/>
                <a:cs typeface="Times New Roman"/>
              </a:rPr>
              <a:t> </a:t>
            </a:r>
            <a:r>
              <a:rPr dirty="0" sz="1000" spc="25">
                <a:latin typeface="Times New Roman"/>
                <a:cs typeface="Times New Roman"/>
              </a:rPr>
              <a:t>organs </a:t>
            </a:r>
            <a:r>
              <a:rPr dirty="0" sz="1000" spc="20">
                <a:latin typeface="Times New Roman"/>
                <a:cs typeface="Times New Roman"/>
              </a:rPr>
              <a:t>and tissues </a:t>
            </a:r>
            <a:r>
              <a:rPr dirty="0" sz="1000" spc="25">
                <a:latin typeface="Times New Roman"/>
                <a:cs typeface="Times New Roman"/>
              </a:rPr>
              <a:t>are </a:t>
            </a:r>
            <a:r>
              <a:rPr dirty="0" sz="1000" spc="20">
                <a:latin typeface="Times New Roman"/>
                <a:cs typeface="Times New Roman"/>
              </a:rPr>
              <a:t>called efferent </a:t>
            </a:r>
            <a:r>
              <a:rPr dirty="0" sz="1000" spc="25">
                <a:latin typeface="Times New Roman"/>
                <a:cs typeface="Times New Roman"/>
              </a:rPr>
              <a:t> </a:t>
            </a:r>
            <a:r>
              <a:rPr dirty="0" sz="1000" spc="60">
                <a:latin typeface="Times New Roman"/>
                <a:cs typeface="Times New Roman"/>
              </a:rPr>
              <a:t>neurons</a:t>
            </a:r>
            <a:r>
              <a:rPr dirty="0" sz="1000" spc="65">
                <a:latin typeface="Times New Roman"/>
                <a:cs typeface="Times New Roman"/>
              </a:rPr>
              <a:t> </a:t>
            </a:r>
            <a:r>
              <a:rPr dirty="0" sz="1000" spc="50">
                <a:latin typeface="Times New Roman"/>
                <a:cs typeface="Times New Roman"/>
              </a:rPr>
              <a:t>and</a:t>
            </a:r>
            <a:r>
              <a:rPr dirty="0" sz="1000" spc="55">
                <a:latin typeface="Times New Roman"/>
                <a:cs typeface="Times New Roman"/>
              </a:rPr>
              <a:t> </a:t>
            </a:r>
            <a:r>
              <a:rPr dirty="0" sz="1000" spc="50">
                <a:latin typeface="Times New Roman"/>
                <a:cs typeface="Times New Roman"/>
              </a:rPr>
              <a:t>efferent</a:t>
            </a:r>
            <a:r>
              <a:rPr dirty="0" sz="1000" spc="55">
                <a:latin typeface="Times New Roman"/>
                <a:cs typeface="Times New Roman"/>
              </a:rPr>
              <a:t> nerve</a:t>
            </a:r>
            <a:r>
              <a:rPr dirty="0" sz="1000" spc="60">
                <a:latin typeface="Times New Roman"/>
                <a:cs typeface="Times New Roman"/>
              </a:rPr>
              <a:t> </a:t>
            </a:r>
            <a:r>
              <a:rPr dirty="0" sz="1000" spc="50">
                <a:latin typeface="Times New Roman"/>
                <a:cs typeface="Times New Roman"/>
              </a:rPr>
              <a:t>fibres </a:t>
            </a:r>
            <a:r>
              <a:rPr dirty="0" sz="1000" spc="55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respectively. </a:t>
            </a:r>
            <a:r>
              <a:rPr dirty="0" sz="1000" spc="5">
                <a:latin typeface="Times New Roman"/>
                <a:cs typeface="Times New Roman"/>
              </a:rPr>
              <a:t>Some </a:t>
            </a:r>
            <a:r>
              <a:rPr dirty="0" sz="1000" spc="-5">
                <a:latin typeface="Times New Roman"/>
                <a:cs typeface="Times New Roman"/>
              </a:rPr>
              <a:t>of </a:t>
            </a:r>
            <a:r>
              <a:rPr dirty="0" sz="1000" spc="25">
                <a:latin typeface="Times New Roman"/>
                <a:cs typeface="Times New Roman"/>
              </a:rPr>
              <a:t>the </a:t>
            </a:r>
            <a:r>
              <a:rPr dirty="0" sz="1000" spc="20">
                <a:latin typeface="Times New Roman"/>
                <a:cs typeface="Times New Roman"/>
              </a:rPr>
              <a:t>neurons </a:t>
            </a:r>
            <a:r>
              <a:rPr dirty="0" sz="1000" spc="25">
                <a:latin typeface="Times New Roman"/>
                <a:cs typeface="Times New Roman"/>
              </a:rPr>
              <a:t>and </a:t>
            </a:r>
            <a:r>
              <a:rPr dirty="0" sz="1000" spc="30">
                <a:latin typeface="Times New Roman"/>
                <a:cs typeface="Times New Roman"/>
              </a:rPr>
              <a:t> </a:t>
            </a:r>
            <a:r>
              <a:rPr dirty="0" sz="1000" spc="20">
                <a:latin typeface="Times New Roman"/>
                <a:cs typeface="Times New Roman"/>
              </a:rPr>
              <a:t>n</a:t>
            </a:r>
            <a:r>
              <a:rPr dirty="0" sz="1000" spc="-20">
                <a:latin typeface="Times New Roman"/>
                <a:cs typeface="Times New Roman"/>
              </a:rPr>
              <a:t>e</a:t>
            </a:r>
            <a:r>
              <a:rPr dirty="0" sz="1000" spc="20">
                <a:latin typeface="Times New Roman"/>
                <a:cs typeface="Times New Roman"/>
              </a:rPr>
              <a:t>r</a:t>
            </a:r>
            <a:r>
              <a:rPr dirty="0" sz="1000" spc="-25">
                <a:latin typeface="Times New Roman"/>
                <a:cs typeface="Times New Roman"/>
              </a:rPr>
              <a:t>v</a:t>
            </a:r>
            <a:r>
              <a:rPr dirty="0" sz="1000">
                <a:latin typeface="Times New Roman"/>
                <a:cs typeface="Times New Roman"/>
              </a:rPr>
              <a:t>e</a:t>
            </a:r>
            <a:r>
              <a:rPr dirty="0" sz="1000" spc="-75">
                <a:latin typeface="Times New Roman"/>
                <a:cs typeface="Times New Roman"/>
              </a:rPr>
              <a:t> </a:t>
            </a:r>
            <a:r>
              <a:rPr dirty="0" sz="1000" spc="-25">
                <a:latin typeface="Times New Roman"/>
                <a:cs typeface="Times New Roman"/>
              </a:rPr>
              <a:t>f</a:t>
            </a:r>
            <a:r>
              <a:rPr dirty="0" sz="1000" spc="5">
                <a:latin typeface="Times New Roman"/>
                <a:cs typeface="Times New Roman"/>
              </a:rPr>
              <a:t>i</a:t>
            </a:r>
            <a:r>
              <a:rPr dirty="0" sz="1000" spc="-25">
                <a:latin typeface="Times New Roman"/>
                <a:cs typeface="Times New Roman"/>
              </a:rPr>
              <a:t>b</a:t>
            </a:r>
            <a:r>
              <a:rPr dirty="0" sz="1000" spc="20">
                <a:latin typeface="Times New Roman"/>
                <a:cs typeface="Times New Roman"/>
              </a:rPr>
              <a:t>r</a:t>
            </a:r>
            <a:r>
              <a:rPr dirty="0" sz="1000" spc="-40">
                <a:latin typeface="Times New Roman"/>
                <a:cs typeface="Times New Roman"/>
              </a:rPr>
              <a:t>e</a:t>
            </a:r>
            <a:r>
              <a:rPr dirty="0" sz="1000">
                <a:latin typeface="Times New Roman"/>
                <a:cs typeface="Times New Roman"/>
              </a:rPr>
              <a:t>s</a:t>
            </a:r>
            <a:r>
              <a:rPr dirty="0" sz="1000" spc="-45">
                <a:latin typeface="Times New Roman"/>
                <a:cs typeface="Times New Roman"/>
              </a:rPr>
              <a:t> </a:t>
            </a:r>
            <a:r>
              <a:rPr dirty="0" sz="1000" spc="-20">
                <a:latin typeface="Times New Roman"/>
                <a:cs typeface="Times New Roman"/>
              </a:rPr>
              <a:t>c</a:t>
            </a:r>
            <a:r>
              <a:rPr dirty="0" sz="1000" spc="-25">
                <a:latin typeface="Times New Roman"/>
                <a:cs typeface="Times New Roman"/>
              </a:rPr>
              <a:t>o</a:t>
            </a:r>
            <a:r>
              <a:rPr dirty="0" sz="1000" spc="20">
                <a:latin typeface="Times New Roman"/>
                <a:cs typeface="Times New Roman"/>
              </a:rPr>
              <a:t>n</a:t>
            </a:r>
            <a:r>
              <a:rPr dirty="0" sz="1000" spc="5">
                <a:latin typeface="Times New Roman"/>
                <a:cs typeface="Times New Roman"/>
              </a:rPr>
              <a:t>d</a:t>
            </a:r>
            <a:r>
              <a:rPr dirty="0" sz="1000" spc="-10">
                <a:latin typeface="Times New Roman"/>
                <a:cs typeface="Times New Roman"/>
              </a:rPr>
              <a:t>u</a:t>
            </a:r>
            <a:r>
              <a:rPr dirty="0" sz="1000" spc="-20">
                <a:latin typeface="Times New Roman"/>
                <a:cs typeface="Times New Roman"/>
              </a:rPr>
              <a:t>c</a:t>
            </a:r>
            <a:r>
              <a:rPr dirty="0" sz="1000">
                <a:latin typeface="Times New Roman"/>
                <a:cs typeface="Times New Roman"/>
              </a:rPr>
              <a:t>t</a:t>
            </a:r>
            <a:r>
              <a:rPr dirty="0" sz="1000" spc="-45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n</a:t>
            </a:r>
            <a:r>
              <a:rPr dirty="0" sz="1000" spc="-10">
                <a:latin typeface="Times New Roman"/>
                <a:cs typeface="Times New Roman"/>
              </a:rPr>
              <a:t>e</a:t>
            </a:r>
            <a:r>
              <a:rPr dirty="0" sz="1000" spc="20">
                <a:latin typeface="Times New Roman"/>
                <a:cs typeface="Times New Roman"/>
              </a:rPr>
              <a:t>r</a:t>
            </a:r>
            <a:r>
              <a:rPr dirty="0" sz="1000" spc="-25">
                <a:latin typeface="Times New Roman"/>
                <a:cs typeface="Times New Roman"/>
              </a:rPr>
              <a:t>v</a:t>
            </a:r>
            <a:r>
              <a:rPr dirty="0" sz="1000">
                <a:latin typeface="Times New Roman"/>
                <a:cs typeface="Times New Roman"/>
              </a:rPr>
              <a:t>e</a:t>
            </a:r>
            <a:r>
              <a:rPr dirty="0" sz="1000" spc="-75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imp</a:t>
            </a:r>
            <a:r>
              <a:rPr dirty="0" sz="1000" spc="-35">
                <a:latin typeface="Times New Roman"/>
                <a:cs typeface="Times New Roman"/>
              </a:rPr>
              <a:t>u</a:t>
            </a:r>
            <a:r>
              <a:rPr dirty="0" sz="1000" spc="5">
                <a:latin typeface="Times New Roman"/>
                <a:cs typeface="Times New Roman"/>
              </a:rPr>
              <a:t>l</a:t>
            </a:r>
            <a:r>
              <a:rPr dirty="0" sz="1000" spc="-10">
                <a:latin typeface="Times New Roman"/>
                <a:cs typeface="Times New Roman"/>
              </a:rPr>
              <a:t>s</a:t>
            </a:r>
            <a:r>
              <a:rPr dirty="0" sz="1000" spc="-20">
                <a:latin typeface="Times New Roman"/>
                <a:cs typeface="Times New Roman"/>
              </a:rPr>
              <a:t>e</a:t>
            </a:r>
            <a:r>
              <a:rPr dirty="0" sz="1000">
                <a:latin typeface="Times New Roman"/>
                <a:cs typeface="Times New Roman"/>
              </a:rPr>
              <a:t>s</a:t>
            </a:r>
            <a:r>
              <a:rPr dirty="0" sz="1000" spc="-45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t</a:t>
            </a:r>
            <a:r>
              <a:rPr dirty="0" sz="1000">
                <a:latin typeface="Times New Roman"/>
                <a:cs typeface="Times New Roman"/>
              </a:rPr>
              <a:t>o</a:t>
            </a:r>
            <a:r>
              <a:rPr dirty="0" sz="1000" spc="-85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t</a:t>
            </a:r>
            <a:r>
              <a:rPr dirty="0" sz="1000" spc="20">
                <a:latin typeface="Times New Roman"/>
                <a:cs typeface="Times New Roman"/>
              </a:rPr>
              <a:t>h</a:t>
            </a:r>
            <a:r>
              <a:rPr dirty="0" sz="1000">
                <a:latin typeface="Times New Roman"/>
                <a:cs typeface="Times New Roman"/>
              </a:rPr>
              <a:t>e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7420686" y="170241"/>
            <a:ext cx="181610" cy="701675"/>
          </a:xfrm>
          <a:prstGeom prst="rect">
            <a:avLst/>
          </a:prstGeom>
        </p:spPr>
        <p:txBody>
          <a:bodyPr wrap="square" lIns="0" tIns="0" rIns="0" bIns="0" rtlCol="0" vert="vert270">
            <a:spAutoFit/>
          </a:bodyPr>
          <a:lstStyle/>
          <a:p>
            <a:pPr marL="12700">
              <a:lnSpc>
                <a:spcPts val="1315"/>
              </a:lnSpc>
            </a:pPr>
            <a:r>
              <a:rPr dirty="0" sz="1100">
                <a:latin typeface="Arial MT"/>
                <a:cs typeface="Arial MT"/>
              </a:rPr>
              <a:t>EBD_7166</a:t>
            </a:r>
            <a:endParaRPr sz="11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315443" y="1139952"/>
            <a:ext cx="314325" cy="274320"/>
            <a:chOff x="6315443" y="1139952"/>
            <a:chExt cx="314325" cy="274320"/>
          </a:xfrm>
        </p:grpSpPr>
        <p:sp>
          <p:nvSpPr>
            <p:cNvPr id="3" name="object 3"/>
            <p:cNvSpPr/>
            <p:nvPr/>
          </p:nvSpPr>
          <p:spPr>
            <a:xfrm>
              <a:off x="6333731" y="1139952"/>
              <a:ext cx="295910" cy="253365"/>
            </a:xfrm>
            <a:custGeom>
              <a:avLst/>
              <a:gdLst/>
              <a:ahLst/>
              <a:cxnLst/>
              <a:rect l="l" t="t" r="r" b="b"/>
              <a:pathLst>
                <a:path w="295909" h="253365">
                  <a:moveTo>
                    <a:pt x="0" y="0"/>
                  </a:moveTo>
                  <a:lnTo>
                    <a:pt x="0" y="252971"/>
                  </a:lnTo>
                  <a:lnTo>
                    <a:pt x="295656" y="252971"/>
                  </a:lnTo>
                  <a:lnTo>
                    <a:pt x="295656" y="228600"/>
                  </a:lnTo>
                  <a:lnTo>
                    <a:pt x="24384" y="228600"/>
                  </a:lnTo>
                  <a:lnTo>
                    <a:pt x="0" y="0"/>
                  </a:lnTo>
                  <a:close/>
                </a:path>
                <a:path w="295909" h="253365">
                  <a:moveTo>
                    <a:pt x="295656" y="0"/>
                  </a:moveTo>
                  <a:lnTo>
                    <a:pt x="0" y="0"/>
                  </a:lnTo>
                  <a:lnTo>
                    <a:pt x="24384" y="228600"/>
                  </a:lnTo>
                  <a:lnTo>
                    <a:pt x="24384" y="24371"/>
                  </a:lnTo>
                  <a:lnTo>
                    <a:pt x="295656" y="24371"/>
                  </a:lnTo>
                  <a:lnTo>
                    <a:pt x="295656" y="0"/>
                  </a:lnTo>
                  <a:close/>
                </a:path>
                <a:path w="295909" h="253365">
                  <a:moveTo>
                    <a:pt x="295656" y="24371"/>
                  </a:moveTo>
                  <a:lnTo>
                    <a:pt x="271259" y="24371"/>
                  </a:lnTo>
                  <a:lnTo>
                    <a:pt x="271259" y="228600"/>
                  </a:lnTo>
                  <a:lnTo>
                    <a:pt x="295656" y="228600"/>
                  </a:lnTo>
                  <a:lnTo>
                    <a:pt x="295656" y="2437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6315443" y="1161300"/>
              <a:ext cx="292735" cy="253365"/>
            </a:xfrm>
            <a:custGeom>
              <a:avLst/>
              <a:gdLst/>
              <a:ahLst/>
              <a:cxnLst/>
              <a:rect l="l" t="t" r="r" b="b"/>
              <a:pathLst>
                <a:path w="292734" h="253365">
                  <a:moveTo>
                    <a:pt x="0" y="0"/>
                  </a:moveTo>
                  <a:lnTo>
                    <a:pt x="0" y="252971"/>
                  </a:lnTo>
                  <a:lnTo>
                    <a:pt x="292595" y="252971"/>
                  </a:lnTo>
                  <a:lnTo>
                    <a:pt x="292595" y="228600"/>
                  </a:lnTo>
                  <a:lnTo>
                    <a:pt x="24384" y="228600"/>
                  </a:lnTo>
                  <a:lnTo>
                    <a:pt x="0" y="0"/>
                  </a:lnTo>
                  <a:close/>
                </a:path>
                <a:path w="292734" h="253365">
                  <a:moveTo>
                    <a:pt x="292595" y="0"/>
                  </a:moveTo>
                  <a:lnTo>
                    <a:pt x="0" y="0"/>
                  </a:lnTo>
                  <a:lnTo>
                    <a:pt x="24384" y="228600"/>
                  </a:lnTo>
                  <a:lnTo>
                    <a:pt x="24384" y="24371"/>
                  </a:lnTo>
                  <a:lnTo>
                    <a:pt x="292595" y="24371"/>
                  </a:lnTo>
                  <a:lnTo>
                    <a:pt x="292595" y="0"/>
                  </a:lnTo>
                  <a:close/>
                </a:path>
                <a:path w="292734" h="253365">
                  <a:moveTo>
                    <a:pt x="292595" y="24371"/>
                  </a:moveTo>
                  <a:lnTo>
                    <a:pt x="268224" y="24371"/>
                  </a:lnTo>
                  <a:lnTo>
                    <a:pt x="268224" y="228600"/>
                  </a:lnTo>
                  <a:lnTo>
                    <a:pt x="292595" y="228600"/>
                  </a:lnTo>
                  <a:lnTo>
                    <a:pt x="292595" y="2437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6352019" y="1179575"/>
            <a:ext cx="259079" cy="216535"/>
          </a:xfrm>
          <a:prstGeom prst="rect">
            <a:avLst/>
          </a:prstGeom>
          <a:solidFill>
            <a:srgbClr val="4B4B4B"/>
          </a:solidFill>
        </p:spPr>
        <p:txBody>
          <a:bodyPr wrap="square" lIns="0" tIns="29209" rIns="0" bIns="0" rtlCol="0" vert="horz">
            <a:spAutoFit/>
          </a:bodyPr>
          <a:lstStyle/>
          <a:p>
            <a:pPr marL="20955">
              <a:lnSpc>
                <a:spcPct val="100000"/>
              </a:lnSpc>
              <a:spcBef>
                <a:spcPts val="229"/>
              </a:spcBef>
            </a:pPr>
            <a:r>
              <a:rPr dirty="0" sz="850" spc="50" b="1">
                <a:solidFill>
                  <a:srgbClr val="FFFFFF"/>
                </a:solidFill>
                <a:latin typeface="Palatino Linotype"/>
                <a:cs typeface="Palatino Linotype"/>
              </a:rPr>
              <a:t>147</a:t>
            </a:r>
            <a:endParaRPr sz="850">
              <a:latin typeface="Palatino Linotype"/>
              <a:cs typeface="Palatino Linotyp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33335" y="1191247"/>
            <a:ext cx="1919605" cy="1790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00" b="1" i="1">
                <a:latin typeface="Palatino Linotype"/>
                <a:cs typeface="Palatino Linotype"/>
              </a:rPr>
              <a:t>Neural</a:t>
            </a:r>
            <a:r>
              <a:rPr dirty="0" sz="1000" spc="-60" b="1" i="1">
                <a:latin typeface="Palatino Linotype"/>
                <a:cs typeface="Palatino Linotype"/>
              </a:rPr>
              <a:t> </a:t>
            </a:r>
            <a:r>
              <a:rPr dirty="0" sz="1000" b="1" i="1">
                <a:latin typeface="Palatino Linotype"/>
                <a:cs typeface="Palatino Linotype"/>
              </a:rPr>
              <a:t>Control</a:t>
            </a:r>
            <a:r>
              <a:rPr dirty="0" sz="1000" spc="-35" b="1" i="1">
                <a:latin typeface="Palatino Linotype"/>
                <a:cs typeface="Palatino Linotype"/>
              </a:rPr>
              <a:t> </a:t>
            </a:r>
            <a:r>
              <a:rPr dirty="0" sz="1000" spc="-5" b="1" i="1">
                <a:latin typeface="Palatino Linotype"/>
                <a:cs typeface="Palatino Linotype"/>
              </a:rPr>
              <a:t>and</a:t>
            </a:r>
            <a:r>
              <a:rPr dirty="0" sz="1000" spc="-40" b="1" i="1">
                <a:latin typeface="Palatino Linotype"/>
                <a:cs typeface="Palatino Linotype"/>
              </a:rPr>
              <a:t> </a:t>
            </a:r>
            <a:r>
              <a:rPr dirty="0" sz="1000" spc="-5" b="1" i="1">
                <a:latin typeface="Palatino Linotype"/>
                <a:cs typeface="Palatino Linotype"/>
              </a:rPr>
              <a:t>Coordination</a:t>
            </a:r>
            <a:endParaRPr sz="1000">
              <a:latin typeface="Palatino Linotype"/>
              <a:cs typeface="Palatino Linotype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087623" y="1289303"/>
            <a:ext cx="3261360" cy="24765"/>
          </a:xfrm>
          <a:custGeom>
            <a:avLst/>
            <a:gdLst/>
            <a:ahLst/>
            <a:cxnLst/>
            <a:rect l="l" t="t" r="r" b="b"/>
            <a:pathLst>
              <a:path w="3261360" h="24765">
                <a:moveTo>
                  <a:pt x="3261347" y="0"/>
                </a:moveTo>
                <a:lnTo>
                  <a:pt x="0" y="0"/>
                </a:lnTo>
                <a:lnTo>
                  <a:pt x="0" y="24383"/>
                </a:lnTo>
                <a:lnTo>
                  <a:pt x="3261347" y="24383"/>
                </a:lnTo>
                <a:lnTo>
                  <a:pt x="3261347" y="0"/>
                </a:lnTo>
                <a:close/>
              </a:path>
            </a:pathLst>
          </a:custGeom>
          <a:solidFill>
            <a:srgbClr val="4B4B4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1130300" y="5406313"/>
            <a:ext cx="443230" cy="1790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00" b="1">
                <a:latin typeface="Times New Roman"/>
                <a:cs typeface="Times New Roman"/>
              </a:rPr>
              <a:t>25.  </a:t>
            </a:r>
            <a:r>
              <a:rPr dirty="0" sz="1000" spc="140" b="1">
                <a:latin typeface="Times New Roman"/>
                <a:cs typeface="Times New Roman"/>
              </a:rPr>
              <a:t> </a:t>
            </a:r>
            <a:r>
              <a:rPr dirty="0" sz="1000" spc="-20" b="1">
                <a:latin typeface="Times New Roman"/>
                <a:cs typeface="Times New Roman"/>
              </a:rPr>
              <a:t>(c)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30300" y="6281013"/>
            <a:ext cx="443230" cy="1790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00" b="1">
                <a:latin typeface="Times New Roman"/>
                <a:cs typeface="Times New Roman"/>
              </a:rPr>
              <a:t>26.  </a:t>
            </a:r>
            <a:r>
              <a:rPr dirty="0" sz="1000" spc="140" b="1">
                <a:latin typeface="Times New Roman"/>
                <a:cs typeface="Times New Roman"/>
              </a:rPr>
              <a:t> </a:t>
            </a:r>
            <a:r>
              <a:rPr dirty="0" sz="1000" spc="-60" b="1">
                <a:latin typeface="Times New Roman"/>
                <a:cs typeface="Times New Roman"/>
              </a:rPr>
              <a:t>(b)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130300" y="7887169"/>
            <a:ext cx="443230" cy="1790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00" b="1">
                <a:latin typeface="Times New Roman"/>
                <a:cs typeface="Times New Roman"/>
              </a:rPr>
              <a:t>27.  </a:t>
            </a:r>
            <a:r>
              <a:rPr dirty="0" sz="1000" spc="140" b="1">
                <a:latin typeface="Times New Roman"/>
                <a:cs typeface="Times New Roman"/>
              </a:rPr>
              <a:t> </a:t>
            </a:r>
            <a:r>
              <a:rPr dirty="0" sz="1000" spc="-40" b="1">
                <a:latin typeface="Times New Roman"/>
                <a:cs typeface="Times New Roman"/>
              </a:rPr>
              <a:t>(a)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130300" y="1462545"/>
            <a:ext cx="2686685" cy="7481570"/>
          </a:xfrm>
          <a:prstGeom prst="rect">
            <a:avLst/>
          </a:prstGeom>
        </p:spPr>
        <p:txBody>
          <a:bodyPr wrap="square" lIns="0" tIns="19685" rIns="0" bIns="0" rtlCol="0" vert="horz">
            <a:spAutoFit/>
          </a:bodyPr>
          <a:lstStyle/>
          <a:p>
            <a:pPr algn="just" marL="551815" marR="7620">
              <a:lnSpc>
                <a:spcPct val="95800"/>
              </a:lnSpc>
              <a:spcBef>
                <a:spcPts val="155"/>
              </a:spcBef>
            </a:pPr>
            <a:r>
              <a:rPr dirty="0" sz="1000" spc="-5">
                <a:latin typeface="Times New Roman"/>
                <a:cs typeface="Times New Roman"/>
              </a:rPr>
              <a:t>muscles </a:t>
            </a:r>
            <a:r>
              <a:rPr dirty="0" sz="1000" spc="10">
                <a:latin typeface="Times New Roman"/>
                <a:cs typeface="Times New Roman"/>
              </a:rPr>
              <a:t>and gland </a:t>
            </a:r>
            <a:r>
              <a:rPr dirty="0" sz="1000" spc="5">
                <a:latin typeface="Times New Roman"/>
                <a:cs typeface="Times New Roman"/>
              </a:rPr>
              <a:t>to stimulate </a:t>
            </a:r>
            <a:r>
              <a:rPr dirty="0" sz="1000" spc="-20">
                <a:latin typeface="Times New Roman"/>
                <a:cs typeface="Times New Roman"/>
              </a:rPr>
              <a:t>or </a:t>
            </a:r>
            <a:r>
              <a:rPr dirty="0" sz="1000" spc="5">
                <a:latin typeface="Times New Roman"/>
                <a:cs typeface="Times New Roman"/>
              </a:rPr>
              <a:t>inhibit </a:t>
            </a:r>
            <a:r>
              <a:rPr dirty="0" sz="1000" spc="-235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their</a:t>
            </a:r>
            <a:r>
              <a:rPr dirty="0" sz="1000" spc="-45">
                <a:latin typeface="Times New Roman"/>
                <a:cs typeface="Times New Roman"/>
              </a:rPr>
              <a:t> </a:t>
            </a:r>
            <a:r>
              <a:rPr dirty="0" sz="1000" spc="-5">
                <a:latin typeface="Times New Roman"/>
                <a:cs typeface="Times New Roman"/>
              </a:rPr>
              <a:t>activities.</a:t>
            </a:r>
            <a:r>
              <a:rPr dirty="0" sz="1000" spc="-25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Many</a:t>
            </a:r>
            <a:r>
              <a:rPr dirty="0" sz="1000" spc="-125">
                <a:latin typeface="Times New Roman"/>
                <a:cs typeface="Times New Roman"/>
              </a:rPr>
              <a:t> </a:t>
            </a:r>
            <a:r>
              <a:rPr dirty="0" sz="1000" spc="-10">
                <a:latin typeface="Times New Roman"/>
                <a:cs typeface="Times New Roman"/>
              </a:rPr>
              <a:t>of</a:t>
            </a:r>
            <a:r>
              <a:rPr dirty="0" sz="1000" spc="-85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these</a:t>
            </a:r>
            <a:r>
              <a:rPr dirty="0" sz="1000" spc="-45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nerve</a:t>
            </a:r>
            <a:r>
              <a:rPr dirty="0" sz="1000" spc="-70">
                <a:latin typeface="Times New Roman"/>
                <a:cs typeface="Times New Roman"/>
              </a:rPr>
              <a:t> </a:t>
            </a:r>
            <a:r>
              <a:rPr dirty="0" sz="1000" spc="-5">
                <a:latin typeface="Times New Roman"/>
                <a:cs typeface="Times New Roman"/>
              </a:rPr>
              <a:t>fibres </a:t>
            </a:r>
            <a:r>
              <a:rPr dirty="0" sz="1000" spc="-240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cause movements </a:t>
            </a:r>
            <a:r>
              <a:rPr dirty="0" sz="1000" spc="-10">
                <a:latin typeface="Times New Roman"/>
                <a:cs typeface="Times New Roman"/>
              </a:rPr>
              <a:t>of </a:t>
            </a:r>
            <a:r>
              <a:rPr dirty="0" sz="1000" spc="5">
                <a:latin typeface="Times New Roman"/>
                <a:cs typeface="Times New Roman"/>
              </a:rPr>
              <a:t>muscles. </a:t>
            </a:r>
            <a:r>
              <a:rPr dirty="0" sz="1000" spc="-5">
                <a:latin typeface="Times New Roman"/>
                <a:cs typeface="Times New Roman"/>
              </a:rPr>
              <a:t>So, such </a:t>
            </a:r>
            <a:r>
              <a:rPr dirty="0" sz="1000">
                <a:latin typeface="Times New Roman"/>
                <a:cs typeface="Times New Roman"/>
              </a:rPr>
              <a:t> </a:t>
            </a:r>
            <a:r>
              <a:rPr dirty="0" sz="1000" spc="10">
                <a:latin typeface="Times New Roman"/>
                <a:cs typeface="Times New Roman"/>
              </a:rPr>
              <a:t>neurons </a:t>
            </a:r>
            <a:r>
              <a:rPr dirty="0" sz="1000" spc="20">
                <a:latin typeface="Times New Roman"/>
                <a:cs typeface="Times New Roman"/>
              </a:rPr>
              <a:t>and </a:t>
            </a:r>
            <a:r>
              <a:rPr dirty="0" sz="1000" spc="5">
                <a:latin typeface="Times New Roman"/>
                <a:cs typeface="Times New Roman"/>
              </a:rPr>
              <a:t>nerve </a:t>
            </a:r>
            <a:r>
              <a:rPr dirty="0" sz="1000" spc="-5">
                <a:latin typeface="Times New Roman"/>
                <a:cs typeface="Times New Roman"/>
              </a:rPr>
              <a:t>fibres </a:t>
            </a:r>
            <a:r>
              <a:rPr dirty="0" sz="1000" spc="10">
                <a:latin typeface="Times New Roman"/>
                <a:cs typeface="Times New Roman"/>
              </a:rPr>
              <a:t>are </a:t>
            </a:r>
            <a:r>
              <a:rPr dirty="0" sz="1000">
                <a:latin typeface="Times New Roman"/>
                <a:cs typeface="Times New Roman"/>
              </a:rPr>
              <a:t>known </a:t>
            </a:r>
            <a:r>
              <a:rPr dirty="0" sz="1000" spc="5">
                <a:latin typeface="Times New Roman"/>
                <a:cs typeface="Times New Roman"/>
              </a:rPr>
              <a:t>as </a:t>
            </a:r>
            <a:r>
              <a:rPr dirty="0" sz="1000" spc="10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motor </a:t>
            </a:r>
            <a:r>
              <a:rPr dirty="0" sz="1000" spc="10">
                <a:latin typeface="Times New Roman"/>
                <a:cs typeface="Times New Roman"/>
              </a:rPr>
              <a:t>neurons </a:t>
            </a:r>
            <a:r>
              <a:rPr dirty="0" sz="1000" spc="15">
                <a:latin typeface="Times New Roman"/>
                <a:cs typeface="Times New Roman"/>
              </a:rPr>
              <a:t>and </a:t>
            </a:r>
            <a:r>
              <a:rPr dirty="0" sz="1000" spc="5">
                <a:latin typeface="Times New Roman"/>
                <a:cs typeface="Times New Roman"/>
              </a:rPr>
              <a:t>motor nerve fibres, </a:t>
            </a:r>
            <a:r>
              <a:rPr dirty="0" sz="1000" spc="10">
                <a:latin typeface="Times New Roman"/>
                <a:cs typeface="Times New Roman"/>
              </a:rPr>
              <a:t> </a:t>
            </a:r>
            <a:r>
              <a:rPr dirty="0" sz="1000" spc="-25">
                <a:latin typeface="Times New Roman"/>
                <a:cs typeface="Times New Roman"/>
              </a:rPr>
              <a:t>respectively.</a:t>
            </a:r>
            <a:r>
              <a:rPr dirty="0" sz="1000" spc="-90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The</a:t>
            </a:r>
            <a:r>
              <a:rPr dirty="0" sz="1000" spc="-90">
                <a:latin typeface="Times New Roman"/>
                <a:cs typeface="Times New Roman"/>
              </a:rPr>
              <a:t> </a:t>
            </a:r>
            <a:r>
              <a:rPr dirty="0" sz="1000" spc="-15">
                <a:latin typeface="Times New Roman"/>
                <a:cs typeface="Times New Roman"/>
              </a:rPr>
              <a:t>motor</a:t>
            </a:r>
            <a:r>
              <a:rPr dirty="0" sz="1000" spc="-55">
                <a:latin typeface="Times New Roman"/>
                <a:cs typeface="Times New Roman"/>
              </a:rPr>
              <a:t> </a:t>
            </a:r>
            <a:r>
              <a:rPr dirty="0" sz="1000" spc="-10">
                <a:latin typeface="Times New Roman"/>
                <a:cs typeface="Times New Roman"/>
              </a:rPr>
              <a:t>nerve</a:t>
            </a:r>
            <a:r>
              <a:rPr dirty="0" sz="1000" spc="-90">
                <a:latin typeface="Times New Roman"/>
                <a:cs typeface="Times New Roman"/>
              </a:rPr>
              <a:t> </a:t>
            </a:r>
            <a:r>
              <a:rPr dirty="0" sz="1000" spc="-15">
                <a:latin typeface="Times New Roman"/>
                <a:cs typeface="Times New Roman"/>
              </a:rPr>
              <a:t>fibres</a:t>
            </a:r>
            <a:r>
              <a:rPr dirty="0" sz="1000" spc="-55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are</a:t>
            </a:r>
            <a:r>
              <a:rPr dirty="0" sz="1000" spc="-90">
                <a:latin typeface="Times New Roman"/>
                <a:cs typeface="Times New Roman"/>
              </a:rPr>
              <a:t> </a:t>
            </a:r>
            <a:r>
              <a:rPr dirty="0" sz="1000" spc="-5">
                <a:latin typeface="Times New Roman"/>
                <a:cs typeface="Times New Roman"/>
              </a:rPr>
              <a:t>the </a:t>
            </a:r>
            <a:r>
              <a:rPr dirty="0" sz="1000" spc="-240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a</a:t>
            </a:r>
            <a:r>
              <a:rPr dirty="0" sz="1000" spc="-25">
                <a:latin typeface="Times New Roman"/>
                <a:cs typeface="Times New Roman"/>
              </a:rPr>
              <a:t>xo</a:t>
            </a:r>
            <a:r>
              <a:rPr dirty="0" sz="1000" spc="-5">
                <a:latin typeface="Times New Roman"/>
                <a:cs typeface="Times New Roman"/>
              </a:rPr>
              <a:t>n</a:t>
            </a:r>
            <a:r>
              <a:rPr dirty="0" sz="1000">
                <a:latin typeface="Times New Roman"/>
                <a:cs typeface="Times New Roman"/>
              </a:rPr>
              <a:t>s</a:t>
            </a:r>
            <a:r>
              <a:rPr dirty="0" sz="1000" spc="-90">
                <a:latin typeface="Times New Roman"/>
                <a:cs typeface="Times New Roman"/>
              </a:rPr>
              <a:t> </a:t>
            </a:r>
            <a:r>
              <a:rPr dirty="0" sz="1000" spc="-25">
                <a:latin typeface="Times New Roman"/>
                <a:cs typeface="Times New Roman"/>
              </a:rPr>
              <a:t>o</a:t>
            </a:r>
            <a:r>
              <a:rPr dirty="0" sz="1000">
                <a:latin typeface="Times New Roman"/>
                <a:cs typeface="Times New Roman"/>
              </a:rPr>
              <a:t>f</a:t>
            </a:r>
            <a:r>
              <a:rPr dirty="0" sz="1000" spc="-90">
                <a:latin typeface="Times New Roman"/>
                <a:cs typeface="Times New Roman"/>
              </a:rPr>
              <a:t> </a:t>
            </a:r>
            <a:r>
              <a:rPr dirty="0" sz="1000" spc="-20">
                <a:latin typeface="Times New Roman"/>
                <a:cs typeface="Times New Roman"/>
              </a:rPr>
              <a:t>mo</a:t>
            </a:r>
            <a:r>
              <a:rPr dirty="0" sz="1000" spc="-10">
                <a:latin typeface="Times New Roman"/>
                <a:cs typeface="Times New Roman"/>
              </a:rPr>
              <a:t>t</a:t>
            </a:r>
            <a:r>
              <a:rPr dirty="0" sz="1000" spc="-25">
                <a:latin typeface="Times New Roman"/>
                <a:cs typeface="Times New Roman"/>
              </a:rPr>
              <a:t>o</a:t>
            </a:r>
            <a:r>
              <a:rPr dirty="0" sz="1000">
                <a:latin typeface="Times New Roman"/>
                <a:cs typeface="Times New Roman"/>
              </a:rPr>
              <a:t>r</a:t>
            </a:r>
            <a:r>
              <a:rPr dirty="0" sz="1000" spc="-60">
                <a:latin typeface="Times New Roman"/>
                <a:cs typeface="Times New Roman"/>
              </a:rPr>
              <a:t> </a:t>
            </a:r>
            <a:r>
              <a:rPr dirty="0" sz="1000" spc="-5">
                <a:latin typeface="Times New Roman"/>
                <a:cs typeface="Times New Roman"/>
              </a:rPr>
              <a:t>n</a:t>
            </a:r>
            <a:r>
              <a:rPr dirty="0" sz="1000" spc="-25">
                <a:latin typeface="Times New Roman"/>
                <a:cs typeface="Times New Roman"/>
              </a:rPr>
              <a:t>eu</a:t>
            </a:r>
            <a:r>
              <a:rPr dirty="0" sz="1000" spc="30">
                <a:latin typeface="Times New Roman"/>
                <a:cs typeface="Times New Roman"/>
              </a:rPr>
              <a:t>r</a:t>
            </a:r>
            <a:r>
              <a:rPr dirty="0" sz="1000" spc="-50">
                <a:latin typeface="Times New Roman"/>
                <a:cs typeface="Times New Roman"/>
              </a:rPr>
              <a:t>o</a:t>
            </a:r>
            <a:r>
              <a:rPr dirty="0" sz="1000" spc="20">
                <a:latin typeface="Times New Roman"/>
                <a:cs typeface="Times New Roman"/>
              </a:rPr>
              <a:t>n</a:t>
            </a:r>
            <a:r>
              <a:rPr dirty="0" sz="1000" spc="-10">
                <a:latin typeface="Times New Roman"/>
                <a:cs typeface="Times New Roman"/>
              </a:rPr>
              <a:t>s</a:t>
            </a:r>
            <a:r>
              <a:rPr dirty="0" sz="1000">
                <a:latin typeface="Times New Roman"/>
                <a:cs typeface="Times New Roman"/>
              </a:rPr>
              <a:t>.</a:t>
            </a:r>
            <a:r>
              <a:rPr dirty="0" sz="1000" spc="-120">
                <a:latin typeface="Times New Roman"/>
                <a:cs typeface="Times New Roman"/>
              </a:rPr>
              <a:t> </a:t>
            </a:r>
            <a:r>
              <a:rPr dirty="0" sz="1000" spc="-20">
                <a:latin typeface="Times New Roman"/>
                <a:cs typeface="Times New Roman"/>
              </a:rPr>
              <a:t>A</a:t>
            </a:r>
            <a:r>
              <a:rPr dirty="0" sz="1000" spc="-5">
                <a:latin typeface="Times New Roman"/>
                <a:cs typeface="Times New Roman"/>
              </a:rPr>
              <a:t>l</a:t>
            </a:r>
            <a:r>
              <a:rPr dirty="0" sz="1000">
                <a:latin typeface="Times New Roman"/>
                <a:cs typeface="Times New Roman"/>
              </a:rPr>
              <a:t>l</a:t>
            </a:r>
            <a:r>
              <a:rPr dirty="0" sz="1000" spc="-55">
                <a:latin typeface="Times New Roman"/>
                <a:cs typeface="Times New Roman"/>
              </a:rPr>
              <a:t> </a:t>
            </a:r>
            <a:r>
              <a:rPr dirty="0" sz="1000" spc="-20">
                <a:latin typeface="Times New Roman"/>
                <a:cs typeface="Times New Roman"/>
              </a:rPr>
              <a:t>mo</a:t>
            </a:r>
            <a:r>
              <a:rPr dirty="0" sz="1000" spc="-10">
                <a:latin typeface="Times New Roman"/>
                <a:cs typeface="Times New Roman"/>
              </a:rPr>
              <a:t>t</a:t>
            </a:r>
            <a:r>
              <a:rPr dirty="0" sz="1000" spc="-25">
                <a:latin typeface="Times New Roman"/>
                <a:cs typeface="Times New Roman"/>
              </a:rPr>
              <a:t>o</a:t>
            </a:r>
            <a:r>
              <a:rPr dirty="0" sz="1000">
                <a:latin typeface="Times New Roman"/>
                <a:cs typeface="Times New Roman"/>
              </a:rPr>
              <a:t>r</a:t>
            </a:r>
            <a:r>
              <a:rPr dirty="0" sz="1000" spc="-60">
                <a:latin typeface="Times New Roman"/>
                <a:cs typeface="Times New Roman"/>
              </a:rPr>
              <a:t> </a:t>
            </a:r>
            <a:r>
              <a:rPr dirty="0" sz="1000" spc="-5">
                <a:latin typeface="Times New Roman"/>
                <a:cs typeface="Times New Roman"/>
              </a:rPr>
              <a:t>n</a:t>
            </a:r>
            <a:r>
              <a:rPr dirty="0" sz="1000" spc="-25">
                <a:latin typeface="Times New Roman"/>
                <a:cs typeface="Times New Roman"/>
              </a:rPr>
              <a:t>eu</a:t>
            </a:r>
            <a:r>
              <a:rPr dirty="0" sz="1000" spc="30">
                <a:latin typeface="Times New Roman"/>
                <a:cs typeface="Times New Roman"/>
              </a:rPr>
              <a:t>r</a:t>
            </a:r>
            <a:r>
              <a:rPr dirty="0" sz="1000" spc="-50">
                <a:latin typeface="Times New Roman"/>
                <a:cs typeface="Times New Roman"/>
              </a:rPr>
              <a:t>o</a:t>
            </a:r>
            <a:r>
              <a:rPr dirty="0" sz="1000" spc="20">
                <a:latin typeface="Times New Roman"/>
                <a:cs typeface="Times New Roman"/>
              </a:rPr>
              <a:t>n</a:t>
            </a:r>
            <a:r>
              <a:rPr dirty="0" sz="1000">
                <a:latin typeface="Times New Roman"/>
                <a:cs typeface="Times New Roman"/>
              </a:rPr>
              <a:t>s  </a:t>
            </a:r>
            <a:r>
              <a:rPr dirty="0" sz="1000" spc="60">
                <a:latin typeface="Times New Roman"/>
                <a:cs typeface="Times New Roman"/>
              </a:rPr>
              <a:t>are </a:t>
            </a:r>
            <a:r>
              <a:rPr dirty="0" sz="1000" spc="50">
                <a:latin typeface="Times New Roman"/>
                <a:cs typeface="Times New Roman"/>
              </a:rPr>
              <a:t>efferent </a:t>
            </a:r>
            <a:r>
              <a:rPr dirty="0" sz="1000" spc="60">
                <a:latin typeface="Times New Roman"/>
                <a:cs typeface="Times New Roman"/>
              </a:rPr>
              <a:t>neurons,</a:t>
            </a:r>
            <a:r>
              <a:rPr dirty="0" sz="1000" spc="65">
                <a:latin typeface="Times New Roman"/>
                <a:cs typeface="Times New Roman"/>
              </a:rPr>
              <a:t> </a:t>
            </a:r>
            <a:r>
              <a:rPr dirty="0" sz="1000" spc="45">
                <a:latin typeface="Times New Roman"/>
                <a:cs typeface="Times New Roman"/>
              </a:rPr>
              <a:t>because</a:t>
            </a:r>
            <a:r>
              <a:rPr dirty="0" sz="1000" spc="50">
                <a:latin typeface="Times New Roman"/>
                <a:cs typeface="Times New Roman"/>
              </a:rPr>
              <a:t> they </a:t>
            </a:r>
            <a:r>
              <a:rPr dirty="0" sz="1000" spc="55">
                <a:latin typeface="Times New Roman"/>
                <a:cs typeface="Times New Roman"/>
              </a:rPr>
              <a:t> </a:t>
            </a:r>
            <a:r>
              <a:rPr dirty="0" sz="1000" spc="-20">
                <a:latin typeface="Times New Roman"/>
                <a:cs typeface="Times New Roman"/>
              </a:rPr>
              <a:t>c</a:t>
            </a:r>
            <a:r>
              <a:rPr dirty="0" sz="1000" spc="-25">
                <a:latin typeface="Times New Roman"/>
                <a:cs typeface="Times New Roman"/>
              </a:rPr>
              <a:t>o</a:t>
            </a:r>
            <a:r>
              <a:rPr dirty="0" sz="1000" spc="20">
                <a:latin typeface="Times New Roman"/>
                <a:cs typeface="Times New Roman"/>
              </a:rPr>
              <a:t>n</a:t>
            </a:r>
            <a:r>
              <a:rPr dirty="0" sz="1000" spc="5">
                <a:latin typeface="Times New Roman"/>
                <a:cs typeface="Times New Roman"/>
              </a:rPr>
              <a:t>d</a:t>
            </a:r>
            <a:r>
              <a:rPr dirty="0" sz="1000" spc="-10">
                <a:latin typeface="Times New Roman"/>
                <a:cs typeface="Times New Roman"/>
              </a:rPr>
              <a:t>u</a:t>
            </a:r>
            <a:r>
              <a:rPr dirty="0" sz="1000" spc="-20">
                <a:latin typeface="Times New Roman"/>
                <a:cs typeface="Times New Roman"/>
              </a:rPr>
              <a:t>c</a:t>
            </a:r>
            <a:r>
              <a:rPr dirty="0" sz="1000">
                <a:latin typeface="Times New Roman"/>
                <a:cs typeface="Times New Roman"/>
              </a:rPr>
              <a:t>t</a:t>
            </a:r>
            <a:r>
              <a:rPr dirty="0" sz="1000" spc="-35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impul</a:t>
            </a:r>
            <a:r>
              <a:rPr dirty="0" sz="1000" spc="-20">
                <a:latin typeface="Times New Roman"/>
                <a:cs typeface="Times New Roman"/>
              </a:rPr>
              <a:t>se</a:t>
            </a:r>
            <a:r>
              <a:rPr dirty="0" sz="1000">
                <a:latin typeface="Times New Roman"/>
                <a:cs typeface="Times New Roman"/>
              </a:rPr>
              <a:t>s</a:t>
            </a:r>
            <a:r>
              <a:rPr dirty="0" sz="1000" spc="-70">
                <a:latin typeface="Times New Roman"/>
                <a:cs typeface="Times New Roman"/>
              </a:rPr>
              <a:t> </a:t>
            </a:r>
            <a:r>
              <a:rPr dirty="0" sz="1000" spc="-25">
                <a:latin typeface="Times New Roman"/>
                <a:cs typeface="Times New Roman"/>
              </a:rPr>
              <a:t>f</a:t>
            </a:r>
            <a:r>
              <a:rPr dirty="0" sz="1000" spc="20">
                <a:latin typeface="Times New Roman"/>
                <a:cs typeface="Times New Roman"/>
              </a:rPr>
              <a:t>r</a:t>
            </a:r>
            <a:r>
              <a:rPr dirty="0" sz="1000" spc="-25">
                <a:latin typeface="Times New Roman"/>
                <a:cs typeface="Times New Roman"/>
              </a:rPr>
              <a:t>o</a:t>
            </a:r>
            <a:r>
              <a:rPr dirty="0" sz="1000" spc="5">
                <a:latin typeface="Times New Roman"/>
                <a:cs typeface="Times New Roman"/>
              </a:rPr>
              <a:t>m</a:t>
            </a:r>
            <a:r>
              <a:rPr dirty="0" sz="1000" spc="-35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t</a:t>
            </a:r>
            <a:r>
              <a:rPr dirty="0" sz="1000" spc="30">
                <a:latin typeface="Times New Roman"/>
                <a:cs typeface="Times New Roman"/>
              </a:rPr>
              <a:t>h</a:t>
            </a:r>
            <a:r>
              <a:rPr dirty="0" sz="1000">
                <a:latin typeface="Times New Roman"/>
                <a:cs typeface="Times New Roman"/>
              </a:rPr>
              <a:t>e</a:t>
            </a:r>
            <a:r>
              <a:rPr dirty="0" sz="1000" spc="-50">
                <a:latin typeface="Times New Roman"/>
                <a:cs typeface="Times New Roman"/>
              </a:rPr>
              <a:t> </a:t>
            </a:r>
            <a:r>
              <a:rPr dirty="0" sz="1000" spc="10">
                <a:latin typeface="Times New Roman"/>
                <a:cs typeface="Times New Roman"/>
              </a:rPr>
              <a:t>C</a:t>
            </a:r>
            <a:r>
              <a:rPr dirty="0" sz="1000" spc="-15">
                <a:latin typeface="Times New Roman"/>
                <a:cs typeface="Times New Roman"/>
              </a:rPr>
              <a:t>N</a:t>
            </a:r>
            <a:r>
              <a:rPr dirty="0" sz="1000">
                <a:latin typeface="Times New Roman"/>
                <a:cs typeface="Times New Roman"/>
              </a:rPr>
              <a:t>S</a:t>
            </a:r>
            <a:r>
              <a:rPr dirty="0" sz="1000" spc="-70">
                <a:latin typeface="Times New Roman"/>
                <a:cs typeface="Times New Roman"/>
              </a:rPr>
              <a:t> </a:t>
            </a:r>
            <a:r>
              <a:rPr dirty="0" sz="1000" spc="-10">
                <a:latin typeface="Times New Roman"/>
                <a:cs typeface="Times New Roman"/>
              </a:rPr>
              <a:t>s</a:t>
            </a:r>
            <a:r>
              <a:rPr dirty="0" sz="1000" spc="-50">
                <a:latin typeface="Times New Roman"/>
                <a:cs typeface="Times New Roman"/>
              </a:rPr>
              <a:t>y</a:t>
            </a:r>
            <a:r>
              <a:rPr dirty="0" sz="1000" spc="-10">
                <a:latin typeface="Times New Roman"/>
                <a:cs typeface="Times New Roman"/>
              </a:rPr>
              <a:t>s</a:t>
            </a:r>
            <a:r>
              <a:rPr dirty="0" sz="1000" spc="5">
                <a:latin typeface="Times New Roman"/>
                <a:cs typeface="Times New Roman"/>
              </a:rPr>
              <a:t>t</a:t>
            </a:r>
            <a:r>
              <a:rPr dirty="0" sz="1000" spc="-20">
                <a:latin typeface="Times New Roman"/>
                <a:cs typeface="Times New Roman"/>
              </a:rPr>
              <a:t>e</a:t>
            </a:r>
            <a:r>
              <a:rPr dirty="0" sz="1000" spc="5">
                <a:latin typeface="Times New Roman"/>
                <a:cs typeface="Times New Roman"/>
              </a:rPr>
              <a:t>m</a:t>
            </a:r>
            <a:r>
              <a:rPr dirty="0" sz="1000" spc="-35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to  </a:t>
            </a:r>
            <a:r>
              <a:rPr dirty="0" sz="1000" spc="15">
                <a:latin typeface="Times New Roman"/>
                <a:cs typeface="Times New Roman"/>
              </a:rPr>
              <a:t>the peripheral </a:t>
            </a:r>
            <a:r>
              <a:rPr dirty="0" sz="1000" spc="5">
                <a:latin typeface="Times New Roman"/>
                <a:cs typeface="Times New Roman"/>
              </a:rPr>
              <a:t>tissues </a:t>
            </a:r>
            <a:r>
              <a:rPr dirty="0" sz="1000" spc="5" i="1">
                <a:latin typeface="Times New Roman"/>
                <a:cs typeface="Times New Roman"/>
              </a:rPr>
              <a:t>viz</a:t>
            </a:r>
            <a:r>
              <a:rPr dirty="0" sz="1000" spc="5">
                <a:latin typeface="Times New Roman"/>
                <a:cs typeface="Times New Roman"/>
              </a:rPr>
              <a:t>, </a:t>
            </a:r>
            <a:r>
              <a:rPr dirty="0" sz="1000" spc="10">
                <a:latin typeface="Times New Roman"/>
                <a:cs typeface="Times New Roman"/>
              </a:rPr>
              <a:t>muscles </a:t>
            </a:r>
            <a:r>
              <a:rPr dirty="0" sz="1000" spc="15">
                <a:latin typeface="Times New Roman"/>
                <a:cs typeface="Times New Roman"/>
              </a:rPr>
              <a:t>and </a:t>
            </a:r>
            <a:r>
              <a:rPr dirty="0" sz="1000" spc="20">
                <a:latin typeface="Times New Roman"/>
                <a:cs typeface="Times New Roman"/>
              </a:rPr>
              <a:t> </a:t>
            </a:r>
            <a:r>
              <a:rPr dirty="0" sz="1000" spc="-10">
                <a:latin typeface="Times New Roman"/>
                <a:cs typeface="Times New Roman"/>
              </a:rPr>
              <a:t>gland.</a:t>
            </a:r>
            <a:endParaRPr sz="1000">
              <a:latin typeface="Times New Roman"/>
              <a:cs typeface="Times New Roman"/>
            </a:endParaRPr>
          </a:p>
          <a:p>
            <a:pPr marL="551815" marR="5080" indent="-539750">
              <a:lnSpc>
                <a:spcPct val="95800"/>
              </a:lnSpc>
              <a:spcBef>
                <a:spcPts val="5"/>
              </a:spcBef>
            </a:pPr>
            <a:r>
              <a:rPr dirty="0" sz="1000" b="1">
                <a:latin typeface="Times New Roman"/>
                <a:cs typeface="Times New Roman"/>
              </a:rPr>
              <a:t>24.</a:t>
            </a:r>
            <a:r>
              <a:rPr dirty="0" sz="1000" spc="229" b="1">
                <a:latin typeface="Times New Roman"/>
                <a:cs typeface="Times New Roman"/>
              </a:rPr>
              <a:t> </a:t>
            </a:r>
            <a:r>
              <a:rPr dirty="0" sz="1000" spc="-20" b="1">
                <a:latin typeface="Times New Roman"/>
                <a:cs typeface="Times New Roman"/>
              </a:rPr>
              <a:t>(c)</a:t>
            </a:r>
            <a:r>
              <a:rPr dirty="0" sz="1000" spc="254" b="1">
                <a:latin typeface="Times New Roman"/>
                <a:cs typeface="Times New Roman"/>
              </a:rPr>
              <a:t> </a:t>
            </a:r>
            <a:r>
              <a:rPr dirty="0" sz="1000" spc="10">
                <a:latin typeface="Times New Roman"/>
                <a:cs typeface="Times New Roman"/>
              </a:rPr>
              <a:t>The</a:t>
            </a:r>
            <a:r>
              <a:rPr dirty="0" sz="1000" spc="70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brain</a:t>
            </a:r>
            <a:r>
              <a:rPr dirty="0" sz="1000" spc="130">
                <a:latin typeface="Times New Roman"/>
                <a:cs typeface="Times New Roman"/>
              </a:rPr>
              <a:t> </a:t>
            </a:r>
            <a:r>
              <a:rPr dirty="0" sz="1000" spc="10">
                <a:latin typeface="Times New Roman"/>
                <a:cs typeface="Times New Roman"/>
              </a:rPr>
              <a:t>and</a:t>
            </a:r>
            <a:r>
              <a:rPr dirty="0" sz="1000" spc="85">
                <a:latin typeface="Times New Roman"/>
                <a:cs typeface="Times New Roman"/>
              </a:rPr>
              <a:t> </a:t>
            </a:r>
            <a:r>
              <a:rPr dirty="0" sz="1000" spc="10">
                <a:latin typeface="Times New Roman"/>
                <a:cs typeface="Times New Roman"/>
              </a:rPr>
              <a:t>the</a:t>
            </a:r>
            <a:r>
              <a:rPr dirty="0" sz="1000" spc="75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spinal</a:t>
            </a:r>
            <a:r>
              <a:rPr dirty="0" sz="1000" spc="125">
                <a:latin typeface="Times New Roman"/>
                <a:cs typeface="Times New Roman"/>
              </a:rPr>
              <a:t> </a:t>
            </a:r>
            <a:r>
              <a:rPr dirty="0" sz="1000" spc="-5">
                <a:latin typeface="Times New Roman"/>
                <a:cs typeface="Times New Roman"/>
              </a:rPr>
              <a:t>cord</a:t>
            </a:r>
            <a:r>
              <a:rPr dirty="0" sz="1000" spc="85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constitute </a:t>
            </a:r>
            <a:r>
              <a:rPr dirty="0" sz="1000" spc="-235">
                <a:latin typeface="Times New Roman"/>
                <a:cs typeface="Times New Roman"/>
              </a:rPr>
              <a:t> </a:t>
            </a:r>
            <a:r>
              <a:rPr dirty="0" sz="1000" spc="10">
                <a:latin typeface="Times New Roman"/>
                <a:cs typeface="Times New Roman"/>
              </a:rPr>
              <a:t>the </a:t>
            </a:r>
            <a:r>
              <a:rPr dirty="0" sz="1000" spc="5">
                <a:latin typeface="Times New Roman"/>
                <a:cs typeface="Times New Roman"/>
              </a:rPr>
              <a:t>central </a:t>
            </a:r>
            <a:r>
              <a:rPr dirty="0" sz="1000" spc="-5">
                <a:latin typeface="Times New Roman"/>
                <a:cs typeface="Times New Roman"/>
              </a:rPr>
              <a:t>nervous</a:t>
            </a:r>
            <a:r>
              <a:rPr dirty="0" sz="1000">
                <a:latin typeface="Times New Roman"/>
                <a:cs typeface="Times New Roman"/>
              </a:rPr>
              <a:t> </a:t>
            </a:r>
            <a:r>
              <a:rPr dirty="0" sz="1000" spc="-10">
                <a:latin typeface="Times New Roman"/>
                <a:cs typeface="Times New Roman"/>
              </a:rPr>
              <a:t>system.</a:t>
            </a:r>
            <a:r>
              <a:rPr dirty="0" sz="1000" spc="-5">
                <a:latin typeface="Times New Roman"/>
                <a:cs typeface="Times New Roman"/>
              </a:rPr>
              <a:t> </a:t>
            </a:r>
            <a:r>
              <a:rPr dirty="0" sz="1000" spc="10">
                <a:latin typeface="Times New Roman"/>
                <a:cs typeface="Times New Roman"/>
              </a:rPr>
              <a:t>The </a:t>
            </a:r>
            <a:r>
              <a:rPr dirty="0" sz="1000" spc="5">
                <a:latin typeface="Times New Roman"/>
                <a:cs typeface="Times New Roman"/>
              </a:rPr>
              <a:t>areas </a:t>
            </a:r>
            <a:r>
              <a:rPr dirty="0" sz="1000" spc="-20">
                <a:latin typeface="Times New Roman"/>
                <a:cs typeface="Times New Roman"/>
              </a:rPr>
              <a:t>of </a:t>
            </a:r>
            <a:r>
              <a:rPr dirty="0" sz="1000" spc="-235">
                <a:latin typeface="Times New Roman"/>
                <a:cs typeface="Times New Roman"/>
              </a:rPr>
              <a:t> </a:t>
            </a:r>
            <a:r>
              <a:rPr dirty="0" sz="1000" spc="25">
                <a:latin typeface="Times New Roman"/>
                <a:cs typeface="Times New Roman"/>
              </a:rPr>
              <a:t>the</a:t>
            </a:r>
            <a:r>
              <a:rPr dirty="0" sz="1000" spc="180">
                <a:latin typeface="Times New Roman"/>
                <a:cs typeface="Times New Roman"/>
              </a:rPr>
              <a:t> </a:t>
            </a:r>
            <a:r>
              <a:rPr dirty="0" sz="1000" spc="25">
                <a:latin typeface="Times New Roman"/>
                <a:cs typeface="Times New Roman"/>
              </a:rPr>
              <a:t>CNS</a:t>
            </a:r>
            <a:r>
              <a:rPr dirty="0" sz="1000" spc="180">
                <a:latin typeface="Times New Roman"/>
                <a:cs typeface="Times New Roman"/>
              </a:rPr>
              <a:t> </a:t>
            </a:r>
            <a:r>
              <a:rPr dirty="0" sz="1000" spc="15">
                <a:latin typeface="Times New Roman"/>
                <a:cs typeface="Times New Roman"/>
              </a:rPr>
              <a:t>where</a:t>
            </a:r>
            <a:r>
              <a:rPr dirty="0" sz="1000" spc="180">
                <a:latin typeface="Times New Roman"/>
                <a:cs typeface="Times New Roman"/>
              </a:rPr>
              <a:t> </a:t>
            </a:r>
            <a:r>
              <a:rPr dirty="0" sz="1000" spc="25">
                <a:latin typeface="Times New Roman"/>
                <a:cs typeface="Times New Roman"/>
              </a:rPr>
              <a:t>the</a:t>
            </a:r>
            <a:r>
              <a:rPr dirty="0" sz="1000" spc="180">
                <a:latin typeface="Times New Roman"/>
                <a:cs typeface="Times New Roman"/>
              </a:rPr>
              <a:t> </a:t>
            </a:r>
            <a:r>
              <a:rPr dirty="0" sz="1000" spc="10">
                <a:latin typeface="Times New Roman"/>
                <a:cs typeface="Times New Roman"/>
              </a:rPr>
              <a:t>cell</a:t>
            </a:r>
            <a:r>
              <a:rPr dirty="0" sz="1000" spc="204">
                <a:latin typeface="Times New Roman"/>
                <a:cs typeface="Times New Roman"/>
              </a:rPr>
              <a:t> </a:t>
            </a:r>
            <a:r>
              <a:rPr dirty="0" sz="1000" spc="10">
                <a:latin typeface="Times New Roman"/>
                <a:cs typeface="Times New Roman"/>
              </a:rPr>
              <a:t>bodies</a:t>
            </a:r>
            <a:r>
              <a:rPr dirty="0" sz="1000" spc="180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of</a:t>
            </a:r>
            <a:r>
              <a:rPr dirty="0" sz="1000" spc="180">
                <a:latin typeface="Times New Roman"/>
                <a:cs typeface="Times New Roman"/>
              </a:rPr>
              <a:t> </a:t>
            </a:r>
            <a:r>
              <a:rPr dirty="0" sz="1000" spc="25">
                <a:latin typeface="Times New Roman"/>
                <a:cs typeface="Times New Roman"/>
              </a:rPr>
              <a:t>the </a:t>
            </a:r>
            <a:r>
              <a:rPr dirty="0" sz="1000" spc="-235">
                <a:latin typeface="Times New Roman"/>
                <a:cs typeface="Times New Roman"/>
              </a:rPr>
              <a:t> </a:t>
            </a:r>
            <a:r>
              <a:rPr dirty="0" sz="1000" spc="50">
                <a:latin typeface="Times New Roman"/>
                <a:cs typeface="Times New Roman"/>
              </a:rPr>
              <a:t>neurons</a:t>
            </a:r>
            <a:r>
              <a:rPr dirty="0" sz="1000" spc="245">
                <a:latin typeface="Times New Roman"/>
                <a:cs typeface="Times New Roman"/>
              </a:rPr>
              <a:t> </a:t>
            </a:r>
            <a:r>
              <a:rPr dirty="0" sz="1000" spc="45">
                <a:latin typeface="Times New Roman"/>
                <a:cs typeface="Times New Roman"/>
              </a:rPr>
              <a:t>are</a:t>
            </a:r>
            <a:r>
              <a:rPr dirty="0" sz="1000" spc="220">
                <a:latin typeface="Times New Roman"/>
                <a:cs typeface="Times New Roman"/>
              </a:rPr>
              <a:t> </a:t>
            </a:r>
            <a:r>
              <a:rPr dirty="0" sz="1000" spc="45">
                <a:latin typeface="Times New Roman"/>
                <a:cs typeface="Times New Roman"/>
              </a:rPr>
              <a:t>situated,</a:t>
            </a:r>
            <a:r>
              <a:rPr dirty="0" sz="1000" spc="265">
                <a:latin typeface="Times New Roman"/>
                <a:cs typeface="Times New Roman"/>
              </a:rPr>
              <a:t> </a:t>
            </a:r>
            <a:r>
              <a:rPr dirty="0" sz="1000" spc="30">
                <a:latin typeface="Times New Roman"/>
                <a:cs typeface="Times New Roman"/>
              </a:rPr>
              <a:t>look</a:t>
            </a:r>
            <a:r>
              <a:rPr dirty="0" sz="1000" spc="235">
                <a:latin typeface="Times New Roman"/>
                <a:cs typeface="Times New Roman"/>
              </a:rPr>
              <a:t> </a:t>
            </a:r>
            <a:r>
              <a:rPr dirty="0" sz="1000" spc="35">
                <a:latin typeface="Times New Roman"/>
                <a:cs typeface="Times New Roman"/>
              </a:rPr>
              <a:t>grey</a:t>
            </a:r>
            <a:r>
              <a:rPr dirty="0" sz="1000" spc="229">
                <a:latin typeface="Times New Roman"/>
                <a:cs typeface="Times New Roman"/>
              </a:rPr>
              <a:t> </a:t>
            </a:r>
            <a:r>
              <a:rPr dirty="0" sz="1000" spc="65">
                <a:latin typeface="Times New Roman"/>
                <a:cs typeface="Times New Roman"/>
              </a:rPr>
              <a:t>and </a:t>
            </a:r>
            <a:r>
              <a:rPr dirty="0" sz="1000" spc="-235">
                <a:latin typeface="Times New Roman"/>
                <a:cs typeface="Times New Roman"/>
              </a:rPr>
              <a:t> </a:t>
            </a:r>
            <a:r>
              <a:rPr dirty="0" sz="1000" spc="-20">
                <a:latin typeface="Times New Roman"/>
                <a:cs typeface="Times New Roman"/>
              </a:rPr>
              <a:t>c</a:t>
            </a:r>
            <a:r>
              <a:rPr dirty="0" sz="1000" spc="-50">
                <a:latin typeface="Times New Roman"/>
                <a:cs typeface="Times New Roman"/>
              </a:rPr>
              <a:t>o</a:t>
            </a:r>
            <a:r>
              <a:rPr dirty="0" sz="1000" spc="20">
                <a:latin typeface="Times New Roman"/>
                <a:cs typeface="Times New Roman"/>
              </a:rPr>
              <a:t>n</a:t>
            </a:r>
            <a:r>
              <a:rPr dirty="0" sz="1000" spc="-35">
                <a:latin typeface="Times New Roman"/>
                <a:cs typeface="Times New Roman"/>
              </a:rPr>
              <a:t>s</a:t>
            </a:r>
            <a:r>
              <a:rPr dirty="0" sz="1000" spc="5">
                <a:latin typeface="Times New Roman"/>
                <a:cs typeface="Times New Roman"/>
              </a:rPr>
              <a:t>t</a:t>
            </a:r>
            <a:r>
              <a:rPr dirty="0" sz="1000" spc="-20">
                <a:latin typeface="Times New Roman"/>
                <a:cs typeface="Times New Roman"/>
              </a:rPr>
              <a:t>i</a:t>
            </a:r>
            <a:r>
              <a:rPr dirty="0" sz="1000" spc="5">
                <a:latin typeface="Times New Roman"/>
                <a:cs typeface="Times New Roman"/>
              </a:rPr>
              <a:t>t</a:t>
            </a:r>
            <a:r>
              <a:rPr dirty="0" sz="1000" spc="-25">
                <a:latin typeface="Times New Roman"/>
                <a:cs typeface="Times New Roman"/>
              </a:rPr>
              <a:t>u</a:t>
            </a:r>
            <a:r>
              <a:rPr dirty="0" sz="1000" spc="5">
                <a:latin typeface="Times New Roman"/>
                <a:cs typeface="Times New Roman"/>
              </a:rPr>
              <a:t>t</a:t>
            </a:r>
            <a:r>
              <a:rPr dirty="0" sz="1000">
                <a:latin typeface="Times New Roman"/>
                <a:cs typeface="Times New Roman"/>
              </a:rPr>
              <a:t>e</a:t>
            </a:r>
            <a:r>
              <a:rPr dirty="0" sz="1000" spc="-100">
                <a:latin typeface="Times New Roman"/>
                <a:cs typeface="Times New Roman"/>
              </a:rPr>
              <a:t> </a:t>
            </a:r>
            <a:r>
              <a:rPr dirty="0" sz="1000" spc="-20">
                <a:latin typeface="Times New Roman"/>
                <a:cs typeface="Times New Roman"/>
              </a:rPr>
              <a:t>t</a:t>
            </a:r>
            <a:r>
              <a:rPr dirty="0" sz="1000" spc="20">
                <a:latin typeface="Times New Roman"/>
                <a:cs typeface="Times New Roman"/>
              </a:rPr>
              <a:t>h</a:t>
            </a:r>
            <a:r>
              <a:rPr dirty="0" sz="1000">
                <a:latin typeface="Times New Roman"/>
                <a:cs typeface="Times New Roman"/>
              </a:rPr>
              <a:t>e</a:t>
            </a:r>
            <a:r>
              <a:rPr dirty="0" sz="1000" spc="-75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g</a:t>
            </a:r>
            <a:r>
              <a:rPr dirty="0" sz="1000" spc="-10">
                <a:latin typeface="Times New Roman"/>
                <a:cs typeface="Times New Roman"/>
              </a:rPr>
              <a:t>r</a:t>
            </a:r>
            <a:r>
              <a:rPr dirty="0" sz="1000" spc="-20">
                <a:latin typeface="Times New Roman"/>
                <a:cs typeface="Times New Roman"/>
              </a:rPr>
              <a:t>e</a:t>
            </a:r>
            <a:r>
              <a:rPr dirty="0" sz="1000">
                <a:latin typeface="Times New Roman"/>
                <a:cs typeface="Times New Roman"/>
              </a:rPr>
              <a:t>y</a:t>
            </a:r>
            <a:r>
              <a:rPr dirty="0" sz="1000" spc="-130">
                <a:latin typeface="Times New Roman"/>
                <a:cs typeface="Times New Roman"/>
              </a:rPr>
              <a:t> </a:t>
            </a:r>
            <a:r>
              <a:rPr dirty="0" sz="1000" spc="-15">
                <a:latin typeface="Times New Roman"/>
                <a:cs typeface="Times New Roman"/>
              </a:rPr>
              <a:t>m</a:t>
            </a:r>
            <a:r>
              <a:rPr dirty="0" sz="1000" spc="5">
                <a:latin typeface="Times New Roman"/>
                <a:cs typeface="Times New Roman"/>
              </a:rPr>
              <a:t>a</a:t>
            </a:r>
            <a:r>
              <a:rPr dirty="0" sz="1000" spc="-20">
                <a:latin typeface="Times New Roman"/>
                <a:cs typeface="Times New Roman"/>
              </a:rPr>
              <a:t>t</a:t>
            </a:r>
            <a:r>
              <a:rPr dirty="0" sz="1000" spc="5">
                <a:latin typeface="Times New Roman"/>
                <a:cs typeface="Times New Roman"/>
              </a:rPr>
              <a:t>t</a:t>
            </a:r>
            <a:r>
              <a:rPr dirty="0" sz="1000" spc="-40">
                <a:latin typeface="Times New Roman"/>
                <a:cs typeface="Times New Roman"/>
              </a:rPr>
              <a:t>e</a:t>
            </a:r>
            <a:r>
              <a:rPr dirty="0" sz="1000" spc="-25">
                <a:latin typeface="Times New Roman"/>
                <a:cs typeface="Times New Roman"/>
              </a:rPr>
              <a:t>r</a:t>
            </a:r>
            <a:r>
              <a:rPr dirty="0" sz="1000">
                <a:latin typeface="Times New Roman"/>
                <a:cs typeface="Times New Roman"/>
              </a:rPr>
              <a:t>.</a:t>
            </a:r>
            <a:r>
              <a:rPr dirty="0" sz="1000" spc="-75">
                <a:latin typeface="Times New Roman"/>
                <a:cs typeface="Times New Roman"/>
              </a:rPr>
              <a:t> </a:t>
            </a:r>
            <a:r>
              <a:rPr dirty="0" sz="1000" spc="-5">
                <a:latin typeface="Times New Roman"/>
                <a:cs typeface="Times New Roman"/>
              </a:rPr>
              <a:t>O</a:t>
            </a:r>
            <a:r>
              <a:rPr dirty="0" sz="1000" spc="-20">
                <a:latin typeface="Times New Roman"/>
                <a:cs typeface="Times New Roman"/>
              </a:rPr>
              <a:t>t</a:t>
            </a:r>
            <a:r>
              <a:rPr dirty="0" sz="1000" spc="20">
                <a:latin typeface="Times New Roman"/>
                <a:cs typeface="Times New Roman"/>
              </a:rPr>
              <a:t>h</a:t>
            </a:r>
            <a:r>
              <a:rPr dirty="0" sz="1000" spc="-40">
                <a:latin typeface="Times New Roman"/>
                <a:cs typeface="Times New Roman"/>
              </a:rPr>
              <a:t>e</a:t>
            </a:r>
            <a:r>
              <a:rPr dirty="0" sz="1000">
                <a:latin typeface="Times New Roman"/>
                <a:cs typeface="Times New Roman"/>
              </a:rPr>
              <a:t>r</a:t>
            </a:r>
            <a:r>
              <a:rPr dirty="0" sz="1000" spc="-40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ar</a:t>
            </a:r>
            <a:r>
              <a:rPr dirty="0" sz="1000" spc="-25">
                <a:latin typeface="Times New Roman"/>
                <a:cs typeface="Times New Roman"/>
              </a:rPr>
              <a:t>e</a:t>
            </a:r>
            <a:r>
              <a:rPr dirty="0" sz="1000" spc="-20">
                <a:latin typeface="Times New Roman"/>
                <a:cs typeface="Times New Roman"/>
              </a:rPr>
              <a:t>a</a:t>
            </a:r>
            <a:r>
              <a:rPr dirty="0" sz="1000">
                <a:latin typeface="Times New Roman"/>
                <a:cs typeface="Times New Roman"/>
              </a:rPr>
              <a:t>s</a:t>
            </a:r>
            <a:r>
              <a:rPr dirty="0" sz="1000" spc="-95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l</a:t>
            </a:r>
            <a:r>
              <a:rPr dirty="0" sz="1000" spc="-50">
                <a:latin typeface="Times New Roman"/>
                <a:cs typeface="Times New Roman"/>
              </a:rPr>
              <a:t>o</a:t>
            </a:r>
            <a:r>
              <a:rPr dirty="0" sz="1000" spc="-25">
                <a:latin typeface="Times New Roman"/>
                <a:cs typeface="Times New Roman"/>
              </a:rPr>
              <a:t>o</a:t>
            </a:r>
            <a:r>
              <a:rPr dirty="0" sz="1000">
                <a:latin typeface="Times New Roman"/>
                <a:cs typeface="Times New Roman"/>
              </a:rPr>
              <a:t>k  </a:t>
            </a:r>
            <a:r>
              <a:rPr dirty="0" sz="1000" spc="-10">
                <a:latin typeface="Times New Roman"/>
                <a:cs typeface="Times New Roman"/>
              </a:rPr>
              <a:t>white</a:t>
            </a:r>
            <a:r>
              <a:rPr dirty="0" sz="1000" spc="-100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and</a:t>
            </a:r>
            <a:r>
              <a:rPr dirty="0" sz="1000" spc="-60">
                <a:latin typeface="Times New Roman"/>
                <a:cs typeface="Times New Roman"/>
              </a:rPr>
              <a:t> </a:t>
            </a:r>
            <a:r>
              <a:rPr dirty="0" sz="1000" spc="-15">
                <a:latin typeface="Times New Roman"/>
                <a:cs typeface="Times New Roman"/>
              </a:rPr>
              <a:t>constitute</a:t>
            </a:r>
            <a:r>
              <a:rPr dirty="0" sz="1000" spc="-100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the</a:t>
            </a:r>
            <a:r>
              <a:rPr dirty="0" sz="1000" spc="-105">
                <a:latin typeface="Times New Roman"/>
                <a:cs typeface="Times New Roman"/>
              </a:rPr>
              <a:t> </a:t>
            </a:r>
            <a:r>
              <a:rPr dirty="0" sz="1000" spc="-10">
                <a:latin typeface="Times New Roman"/>
                <a:cs typeface="Times New Roman"/>
              </a:rPr>
              <a:t>white</a:t>
            </a:r>
            <a:r>
              <a:rPr dirty="0" sz="1000" spc="-100">
                <a:latin typeface="Times New Roman"/>
                <a:cs typeface="Times New Roman"/>
              </a:rPr>
              <a:t> </a:t>
            </a:r>
            <a:r>
              <a:rPr dirty="0" sz="1000" spc="-5">
                <a:latin typeface="Times New Roman"/>
                <a:cs typeface="Times New Roman"/>
              </a:rPr>
              <a:t>matter</a:t>
            </a:r>
            <a:r>
              <a:rPr dirty="0" sz="1000" spc="-35">
                <a:latin typeface="Times New Roman"/>
                <a:cs typeface="Times New Roman"/>
              </a:rPr>
              <a:t> </a:t>
            </a:r>
            <a:r>
              <a:rPr dirty="0" sz="1000" spc="-25">
                <a:latin typeface="Times New Roman"/>
                <a:cs typeface="Times New Roman"/>
              </a:rPr>
              <a:t>of</a:t>
            </a:r>
            <a:r>
              <a:rPr dirty="0" sz="1000" spc="-110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the </a:t>
            </a:r>
            <a:r>
              <a:rPr dirty="0" sz="1000" spc="-235">
                <a:latin typeface="Times New Roman"/>
                <a:cs typeface="Times New Roman"/>
              </a:rPr>
              <a:t> </a:t>
            </a:r>
            <a:r>
              <a:rPr dirty="0" sz="1000" spc="-15">
                <a:latin typeface="Times New Roman"/>
                <a:cs typeface="Times New Roman"/>
              </a:rPr>
              <a:t>CNS.</a:t>
            </a:r>
            <a:r>
              <a:rPr dirty="0" sz="1000" spc="-85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The</a:t>
            </a:r>
            <a:r>
              <a:rPr dirty="0" sz="1000" spc="-85">
                <a:latin typeface="Times New Roman"/>
                <a:cs typeface="Times New Roman"/>
              </a:rPr>
              <a:t> </a:t>
            </a:r>
            <a:r>
              <a:rPr dirty="0" sz="1000" spc="-15">
                <a:latin typeface="Times New Roman"/>
                <a:cs typeface="Times New Roman"/>
              </a:rPr>
              <a:t>white</a:t>
            </a:r>
            <a:r>
              <a:rPr dirty="0" sz="1000" spc="-100">
                <a:latin typeface="Times New Roman"/>
                <a:cs typeface="Times New Roman"/>
              </a:rPr>
              <a:t> </a:t>
            </a:r>
            <a:r>
              <a:rPr dirty="0" sz="1000" spc="-10">
                <a:latin typeface="Times New Roman"/>
                <a:cs typeface="Times New Roman"/>
              </a:rPr>
              <a:t>matter</a:t>
            </a:r>
            <a:r>
              <a:rPr dirty="0" sz="1000" spc="-60">
                <a:latin typeface="Times New Roman"/>
                <a:cs typeface="Times New Roman"/>
              </a:rPr>
              <a:t> </a:t>
            </a:r>
            <a:r>
              <a:rPr dirty="0" sz="1000" spc="-10">
                <a:latin typeface="Times New Roman"/>
                <a:cs typeface="Times New Roman"/>
              </a:rPr>
              <a:t>contains</a:t>
            </a:r>
            <a:r>
              <a:rPr dirty="0" sz="1000" spc="-80">
                <a:latin typeface="Times New Roman"/>
                <a:cs typeface="Times New Roman"/>
              </a:rPr>
              <a:t> </a:t>
            </a:r>
            <a:r>
              <a:rPr dirty="0" sz="1000" spc="-10">
                <a:latin typeface="Times New Roman"/>
                <a:cs typeface="Times New Roman"/>
              </a:rPr>
              <a:t>only</a:t>
            </a:r>
            <a:r>
              <a:rPr dirty="0" sz="1000" spc="-155">
                <a:latin typeface="Times New Roman"/>
                <a:cs typeface="Times New Roman"/>
              </a:rPr>
              <a:t> </a:t>
            </a:r>
            <a:r>
              <a:rPr dirty="0" sz="1000" spc="-10">
                <a:latin typeface="Times New Roman"/>
                <a:cs typeface="Times New Roman"/>
              </a:rPr>
              <a:t>nerve </a:t>
            </a:r>
            <a:r>
              <a:rPr dirty="0" sz="1000" spc="-235">
                <a:latin typeface="Times New Roman"/>
                <a:cs typeface="Times New Roman"/>
              </a:rPr>
              <a:t> </a:t>
            </a:r>
            <a:r>
              <a:rPr dirty="0" sz="1000" spc="-25">
                <a:latin typeface="Times New Roman"/>
                <a:cs typeface="Times New Roman"/>
              </a:rPr>
              <a:t>f</a:t>
            </a:r>
            <a:r>
              <a:rPr dirty="0" sz="1000" spc="-20">
                <a:latin typeface="Times New Roman"/>
                <a:cs typeface="Times New Roman"/>
              </a:rPr>
              <a:t>i</a:t>
            </a:r>
            <a:r>
              <a:rPr dirty="0" sz="1000" spc="-25">
                <a:latin typeface="Times New Roman"/>
                <a:cs typeface="Times New Roman"/>
              </a:rPr>
              <a:t>b</a:t>
            </a:r>
            <a:r>
              <a:rPr dirty="0" sz="1000" spc="5">
                <a:latin typeface="Times New Roman"/>
                <a:cs typeface="Times New Roman"/>
              </a:rPr>
              <a:t>r</a:t>
            </a:r>
            <a:r>
              <a:rPr dirty="0" sz="1000" spc="-25">
                <a:latin typeface="Times New Roman"/>
                <a:cs typeface="Times New Roman"/>
              </a:rPr>
              <a:t>e</a:t>
            </a:r>
            <a:r>
              <a:rPr dirty="0" sz="1000">
                <a:latin typeface="Times New Roman"/>
                <a:cs typeface="Times New Roman"/>
              </a:rPr>
              <a:t>s</a:t>
            </a:r>
            <a:r>
              <a:rPr dirty="0" sz="1000" spc="-30">
                <a:latin typeface="Times New Roman"/>
                <a:cs typeface="Times New Roman"/>
              </a:rPr>
              <a:t> </a:t>
            </a:r>
            <a:r>
              <a:rPr dirty="0" sz="1000" spc="-30">
                <a:latin typeface="Times New Roman"/>
                <a:cs typeface="Times New Roman"/>
              </a:rPr>
              <a:t>c</a:t>
            </a:r>
            <a:r>
              <a:rPr dirty="0" sz="1000" spc="5">
                <a:latin typeface="Times New Roman"/>
                <a:cs typeface="Times New Roman"/>
              </a:rPr>
              <a:t>r</a:t>
            </a:r>
            <a:r>
              <a:rPr dirty="0" sz="1000" spc="-10">
                <a:latin typeface="Times New Roman"/>
                <a:cs typeface="Times New Roman"/>
              </a:rPr>
              <a:t>u</a:t>
            </a:r>
            <a:r>
              <a:rPr dirty="0" sz="1000" spc="-20">
                <a:latin typeface="Times New Roman"/>
                <a:cs typeface="Times New Roman"/>
              </a:rPr>
              <a:t>i</a:t>
            </a:r>
            <a:r>
              <a:rPr dirty="0" sz="1000" spc="-10">
                <a:latin typeface="Times New Roman"/>
                <a:cs typeface="Times New Roman"/>
              </a:rPr>
              <a:t>s</a:t>
            </a:r>
            <a:r>
              <a:rPr dirty="0" sz="1000" spc="5">
                <a:latin typeface="Times New Roman"/>
                <a:cs typeface="Times New Roman"/>
              </a:rPr>
              <a:t>in</a:t>
            </a:r>
            <a:r>
              <a:rPr dirty="0" sz="1000">
                <a:latin typeface="Times New Roman"/>
                <a:cs typeface="Times New Roman"/>
              </a:rPr>
              <a:t>g</a:t>
            </a:r>
            <a:r>
              <a:rPr dirty="0" sz="1000" spc="-70">
                <a:latin typeface="Times New Roman"/>
                <a:cs typeface="Times New Roman"/>
              </a:rPr>
              <a:t> </a:t>
            </a:r>
            <a:r>
              <a:rPr dirty="0" sz="1000" spc="-25">
                <a:latin typeface="Times New Roman"/>
                <a:cs typeface="Times New Roman"/>
              </a:rPr>
              <a:t>f</a:t>
            </a:r>
            <a:r>
              <a:rPr dirty="0" sz="1000" spc="20">
                <a:latin typeface="Times New Roman"/>
                <a:cs typeface="Times New Roman"/>
              </a:rPr>
              <a:t>r</a:t>
            </a:r>
            <a:r>
              <a:rPr dirty="0" sz="1000" spc="-50">
                <a:latin typeface="Times New Roman"/>
                <a:cs typeface="Times New Roman"/>
              </a:rPr>
              <a:t>o</a:t>
            </a:r>
            <a:r>
              <a:rPr dirty="0" sz="1000" spc="5">
                <a:latin typeface="Times New Roman"/>
                <a:cs typeface="Times New Roman"/>
              </a:rPr>
              <a:t>m</a:t>
            </a:r>
            <a:r>
              <a:rPr dirty="0" sz="1000" spc="-30">
                <a:latin typeface="Times New Roman"/>
                <a:cs typeface="Times New Roman"/>
              </a:rPr>
              <a:t> </a:t>
            </a:r>
            <a:r>
              <a:rPr dirty="0" sz="1000" spc="-25">
                <a:latin typeface="Times New Roman"/>
                <a:cs typeface="Times New Roman"/>
              </a:rPr>
              <a:t>o</a:t>
            </a:r>
            <a:r>
              <a:rPr dirty="0" sz="1000">
                <a:latin typeface="Times New Roman"/>
                <a:cs typeface="Times New Roman"/>
              </a:rPr>
              <a:t>r</a:t>
            </a:r>
            <a:r>
              <a:rPr dirty="0" sz="1000" spc="-30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t</a:t>
            </a:r>
            <a:r>
              <a:rPr dirty="0" sz="1000">
                <a:latin typeface="Times New Roman"/>
                <a:cs typeface="Times New Roman"/>
              </a:rPr>
              <a:t>o</a:t>
            </a:r>
            <a:r>
              <a:rPr dirty="0" sz="1000" spc="-65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th</a:t>
            </a:r>
            <a:r>
              <a:rPr dirty="0" sz="1000">
                <a:latin typeface="Times New Roman"/>
                <a:cs typeface="Times New Roman"/>
              </a:rPr>
              <a:t>e</a:t>
            </a:r>
            <a:r>
              <a:rPr dirty="0" sz="1000" spc="-60">
                <a:latin typeface="Times New Roman"/>
                <a:cs typeface="Times New Roman"/>
              </a:rPr>
              <a:t> </a:t>
            </a:r>
            <a:r>
              <a:rPr dirty="0" sz="1000" spc="20">
                <a:latin typeface="Times New Roman"/>
                <a:cs typeface="Times New Roman"/>
              </a:rPr>
              <a:t>n</a:t>
            </a:r>
            <a:r>
              <a:rPr dirty="0" sz="1000" spc="-40">
                <a:latin typeface="Times New Roman"/>
                <a:cs typeface="Times New Roman"/>
              </a:rPr>
              <a:t>e</a:t>
            </a:r>
            <a:r>
              <a:rPr dirty="0" sz="1000" spc="20">
                <a:latin typeface="Times New Roman"/>
                <a:cs typeface="Times New Roman"/>
              </a:rPr>
              <a:t>r</a:t>
            </a:r>
            <a:r>
              <a:rPr dirty="0" sz="1000" spc="-25">
                <a:latin typeface="Times New Roman"/>
                <a:cs typeface="Times New Roman"/>
              </a:rPr>
              <a:t>v</a:t>
            </a:r>
            <a:r>
              <a:rPr dirty="0" sz="1000">
                <a:latin typeface="Times New Roman"/>
                <a:cs typeface="Times New Roman"/>
              </a:rPr>
              <a:t>e</a:t>
            </a:r>
            <a:r>
              <a:rPr dirty="0" sz="1000" spc="-75">
                <a:latin typeface="Times New Roman"/>
                <a:cs typeface="Times New Roman"/>
              </a:rPr>
              <a:t> </a:t>
            </a:r>
            <a:r>
              <a:rPr dirty="0" sz="1000" spc="-40">
                <a:latin typeface="Times New Roman"/>
                <a:cs typeface="Times New Roman"/>
              </a:rPr>
              <a:t>c</a:t>
            </a:r>
            <a:r>
              <a:rPr dirty="0" sz="1000" spc="-20">
                <a:latin typeface="Times New Roman"/>
                <a:cs typeface="Times New Roman"/>
              </a:rPr>
              <a:t>e</a:t>
            </a:r>
            <a:r>
              <a:rPr dirty="0" sz="1000" spc="5">
                <a:latin typeface="Times New Roman"/>
                <a:cs typeface="Times New Roman"/>
              </a:rPr>
              <a:t>l</a:t>
            </a:r>
            <a:r>
              <a:rPr dirty="0" sz="1000" spc="-20">
                <a:latin typeface="Times New Roman"/>
                <a:cs typeface="Times New Roman"/>
              </a:rPr>
              <a:t>l</a:t>
            </a:r>
            <a:r>
              <a:rPr dirty="0" sz="1000">
                <a:latin typeface="Times New Roman"/>
                <a:cs typeface="Times New Roman"/>
              </a:rPr>
              <a:t>s</a:t>
            </a:r>
            <a:r>
              <a:rPr dirty="0" sz="1000" spc="-30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in  </a:t>
            </a:r>
            <a:r>
              <a:rPr dirty="0" sz="1000" spc="5">
                <a:latin typeface="Times New Roman"/>
                <a:cs typeface="Times New Roman"/>
              </a:rPr>
              <a:t>the </a:t>
            </a:r>
            <a:r>
              <a:rPr dirty="0" sz="1000" spc="-5">
                <a:latin typeface="Times New Roman"/>
                <a:cs typeface="Times New Roman"/>
              </a:rPr>
              <a:t>grey </a:t>
            </a:r>
            <a:r>
              <a:rPr dirty="0" sz="1000" spc="-10">
                <a:latin typeface="Times New Roman"/>
                <a:cs typeface="Times New Roman"/>
              </a:rPr>
              <a:t>matter.</a:t>
            </a:r>
            <a:r>
              <a:rPr dirty="0" sz="1000" spc="-5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It </a:t>
            </a:r>
            <a:r>
              <a:rPr dirty="0" sz="1000" spc="-15">
                <a:latin typeface="Times New Roman"/>
                <a:cs typeface="Times New Roman"/>
              </a:rPr>
              <a:t>looks</a:t>
            </a:r>
            <a:r>
              <a:rPr dirty="0" sz="1000" spc="-10">
                <a:latin typeface="Times New Roman"/>
                <a:cs typeface="Times New Roman"/>
              </a:rPr>
              <a:t> </a:t>
            </a:r>
            <a:r>
              <a:rPr dirty="0" sz="1000" spc="-5">
                <a:latin typeface="Times New Roman"/>
                <a:cs typeface="Times New Roman"/>
              </a:rPr>
              <a:t>white due </a:t>
            </a:r>
            <a:r>
              <a:rPr dirty="0" sz="1000" spc="5">
                <a:latin typeface="Times New Roman"/>
                <a:cs typeface="Times New Roman"/>
              </a:rPr>
              <a:t>to </a:t>
            </a:r>
            <a:r>
              <a:rPr dirty="0" sz="1000">
                <a:latin typeface="Times New Roman"/>
                <a:cs typeface="Times New Roman"/>
              </a:rPr>
              <a:t>the </a:t>
            </a:r>
            <a:r>
              <a:rPr dirty="0" sz="1000" spc="-235">
                <a:latin typeface="Times New Roman"/>
                <a:cs typeface="Times New Roman"/>
              </a:rPr>
              <a:t> </a:t>
            </a:r>
            <a:r>
              <a:rPr dirty="0" sz="1000" spc="-10">
                <a:latin typeface="Times New Roman"/>
                <a:cs typeface="Times New Roman"/>
              </a:rPr>
              <a:t>presence of </a:t>
            </a:r>
            <a:r>
              <a:rPr dirty="0" sz="1000" spc="-15">
                <a:latin typeface="Times New Roman"/>
                <a:cs typeface="Times New Roman"/>
              </a:rPr>
              <a:t>myelin </a:t>
            </a:r>
            <a:r>
              <a:rPr dirty="0" sz="1000">
                <a:latin typeface="Times New Roman"/>
                <a:cs typeface="Times New Roman"/>
              </a:rPr>
              <a:t>around </a:t>
            </a:r>
            <a:r>
              <a:rPr dirty="0" sz="1000" spc="10">
                <a:latin typeface="Times New Roman"/>
                <a:cs typeface="Times New Roman"/>
              </a:rPr>
              <a:t>the </a:t>
            </a:r>
            <a:r>
              <a:rPr dirty="0" sz="1000" spc="-10">
                <a:latin typeface="Times New Roman"/>
                <a:cs typeface="Times New Roman"/>
              </a:rPr>
              <a:t>myelinated </a:t>
            </a:r>
            <a:r>
              <a:rPr dirty="0" sz="1000" spc="-235">
                <a:latin typeface="Times New Roman"/>
                <a:cs typeface="Times New Roman"/>
              </a:rPr>
              <a:t> </a:t>
            </a:r>
            <a:r>
              <a:rPr dirty="0" sz="1000" spc="-15">
                <a:latin typeface="Times New Roman"/>
                <a:cs typeface="Times New Roman"/>
              </a:rPr>
              <a:t>fibres.</a:t>
            </a:r>
            <a:r>
              <a:rPr dirty="0" sz="1000" spc="40">
                <a:latin typeface="Times New Roman"/>
                <a:cs typeface="Times New Roman"/>
              </a:rPr>
              <a:t> </a:t>
            </a:r>
            <a:r>
              <a:rPr dirty="0" sz="1000" spc="-10">
                <a:latin typeface="Times New Roman"/>
                <a:cs typeface="Times New Roman"/>
              </a:rPr>
              <a:t>In</a:t>
            </a:r>
            <a:r>
              <a:rPr dirty="0" sz="1000" spc="25">
                <a:latin typeface="Times New Roman"/>
                <a:cs typeface="Times New Roman"/>
              </a:rPr>
              <a:t> </a:t>
            </a:r>
            <a:r>
              <a:rPr dirty="0" sz="1000" spc="-10">
                <a:latin typeface="Times New Roman"/>
                <a:cs typeface="Times New Roman"/>
              </a:rPr>
              <a:t>most</a:t>
            </a:r>
            <a:r>
              <a:rPr dirty="0" sz="1000" spc="25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parts</a:t>
            </a:r>
            <a:r>
              <a:rPr dirty="0" sz="1000" spc="10">
                <a:latin typeface="Times New Roman"/>
                <a:cs typeface="Times New Roman"/>
              </a:rPr>
              <a:t> </a:t>
            </a:r>
            <a:r>
              <a:rPr dirty="0" sz="1000" spc="-25">
                <a:latin typeface="Times New Roman"/>
                <a:cs typeface="Times New Roman"/>
              </a:rPr>
              <a:t>of</a:t>
            </a:r>
            <a:r>
              <a:rPr dirty="0" sz="1000" spc="25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the</a:t>
            </a:r>
            <a:r>
              <a:rPr dirty="0" sz="1000" spc="5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brain,</a:t>
            </a:r>
            <a:r>
              <a:rPr dirty="0" sz="1000" spc="30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the</a:t>
            </a:r>
            <a:r>
              <a:rPr dirty="0" sz="1000" spc="-5">
                <a:latin typeface="Times New Roman"/>
                <a:cs typeface="Times New Roman"/>
              </a:rPr>
              <a:t> grey </a:t>
            </a:r>
            <a:r>
              <a:rPr dirty="0" sz="1000" spc="-235">
                <a:latin typeface="Times New Roman"/>
                <a:cs typeface="Times New Roman"/>
              </a:rPr>
              <a:t> </a:t>
            </a:r>
            <a:r>
              <a:rPr dirty="0" sz="1000" spc="-10">
                <a:latin typeface="Times New Roman"/>
                <a:cs typeface="Times New Roman"/>
              </a:rPr>
              <a:t>matter</a:t>
            </a:r>
            <a:r>
              <a:rPr dirty="0" sz="1000" spc="-55">
                <a:latin typeface="Times New Roman"/>
                <a:cs typeface="Times New Roman"/>
              </a:rPr>
              <a:t> </a:t>
            </a:r>
            <a:r>
              <a:rPr dirty="0" sz="1000" spc="-10">
                <a:latin typeface="Times New Roman"/>
                <a:cs typeface="Times New Roman"/>
              </a:rPr>
              <a:t>containing</a:t>
            </a:r>
            <a:r>
              <a:rPr dirty="0" sz="1000" spc="-80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the</a:t>
            </a:r>
            <a:r>
              <a:rPr dirty="0" sz="1000" spc="-95">
                <a:latin typeface="Times New Roman"/>
                <a:cs typeface="Times New Roman"/>
              </a:rPr>
              <a:t> </a:t>
            </a:r>
            <a:r>
              <a:rPr dirty="0" sz="1000" spc="-10">
                <a:latin typeface="Times New Roman"/>
                <a:cs typeface="Times New Roman"/>
              </a:rPr>
              <a:t>nerve</a:t>
            </a:r>
            <a:r>
              <a:rPr dirty="0" sz="1000" spc="-130">
                <a:latin typeface="Times New Roman"/>
                <a:cs typeface="Times New Roman"/>
              </a:rPr>
              <a:t> </a:t>
            </a:r>
            <a:r>
              <a:rPr dirty="0" sz="1000" spc="-15">
                <a:latin typeface="Times New Roman"/>
                <a:cs typeface="Times New Roman"/>
              </a:rPr>
              <a:t>cells</a:t>
            </a:r>
            <a:r>
              <a:rPr dirty="0" sz="1000" spc="-60">
                <a:latin typeface="Times New Roman"/>
                <a:cs typeface="Times New Roman"/>
              </a:rPr>
              <a:t> </a:t>
            </a:r>
            <a:r>
              <a:rPr dirty="0" sz="1000" spc="-10">
                <a:latin typeface="Times New Roman"/>
                <a:cs typeface="Times New Roman"/>
              </a:rPr>
              <a:t>is</a:t>
            </a:r>
            <a:r>
              <a:rPr dirty="0" sz="1000" spc="-80">
                <a:latin typeface="Times New Roman"/>
                <a:cs typeface="Times New Roman"/>
              </a:rPr>
              <a:t> </a:t>
            </a:r>
            <a:r>
              <a:rPr dirty="0" sz="1000" spc="-15">
                <a:latin typeface="Times New Roman"/>
                <a:cs typeface="Times New Roman"/>
              </a:rPr>
              <a:t>situated </a:t>
            </a:r>
            <a:r>
              <a:rPr dirty="0" sz="1000" spc="-235">
                <a:latin typeface="Times New Roman"/>
                <a:cs typeface="Times New Roman"/>
              </a:rPr>
              <a:t> </a:t>
            </a:r>
            <a:r>
              <a:rPr dirty="0" sz="1000" spc="-20">
                <a:latin typeface="Times New Roman"/>
                <a:cs typeface="Times New Roman"/>
              </a:rPr>
              <a:t>o</a:t>
            </a:r>
            <a:r>
              <a:rPr dirty="0" sz="1000">
                <a:latin typeface="Times New Roman"/>
                <a:cs typeface="Times New Roman"/>
              </a:rPr>
              <a:t>n</a:t>
            </a:r>
            <a:r>
              <a:rPr dirty="0" sz="1000" spc="-85">
                <a:latin typeface="Times New Roman"/>
                <a:cs typeface="Times New Roman"/>
              </a:rPr>
              <a:t> </a:t>
            </a:r>
            <a:r>
              <a:rPr dirty="0" sz="1000" spc="-20">
                <a:latin typeface="Times New Roman"/>
                <a:cs typeface="Times New Roman"/>
              </a:rPr>
              <a:t>t</a:t>
            </a:r>
            <a:r>
              <a:rPr dirty="0" sz="1000" spc="35">
                <a:latin typeface="Times New Roman"/>
                <a:cs typeface="Times New Roman"/>
              </a:rPr>
              <a:t>h</a:t>
            </a:r>
            <a:r>
              <a:rPr dirty="0" sz="1000">
                <a:latin typeface="Times New Roman"/>
                <a:cs typeface="Times New Roman"/>
              </a:rPr>
              <a:t>e</a:t>
            </a:r>
            <a:r>
              <a:rPr dirty="0" sz="1000" spc="-85">
                <a:latin typeface="Times New Roman"/>
                <a:cs typeface="Times New Roman"/>
              </a:rPr>
              <a:t> </a:t>
            </a:r>
            <a:r>
              <a:rPr dirty="0" sz="1000" spc="-20">
                <a:latin typeface="Times New Roman"/>
                <a:cs typeface="Times New Roman"/>
              </a:rPr>
              <a:t>su</a:t>
            </a:r>
            <a:r>
              <a:rPr dirty="0" sz="1000" spc="25">
                <a:latin typeface="Times New Roman"/>
                <a:cs typeface="Times New Roman"/>
              </a:rPr>
              <a:t>r</a:t>
            </a:r>
            <a:r>
              <a:rPr dirty="0" sz="1000" spc="-50">
                <a:latin typeface="Times New Roman"/>
                <a:cs typeface="Times New Roman"/>
              </a:rPr>
              <a:t>f</a:t>
            </a:r>
            <a:r>
              <a:rPr dirty="0" sz="1000" spc="5">
                <a:latin typeface="Times New Roman"/>
                <a:cs typeface="Times New Roman"/>
              </a:rPr>
              <a:t>a</a:t>
            </a:r>
            <a:r>
              <a:rPr dirty="0" sz="1000" spc="-20">
                <a:latin typeface="Times New Roman"/>
                <a:cs typeface="Times New Roman"/>
              </a:rPr>
              <a:t>c</a:t>
            </a:r>
            <a:r>
              <a:rPr dirty="0" sz="1000">
                <a:latin typeface="Times New Roman"/>
                <a:cs typeface="Times New Roman"/>
              </a:rPr>
              <a:t>e</a:t>
            </a:r>
            <a:r>
              <a:rPr dirty="0" sz="1000" spc="-100">
                <a:latin typeface="Times New Roman"/>
                <a:cs typeface="Times New Roman"/>
              </a:rPr>
              <a:t> </a:t>
            </a:r>
            <a:r>
              <a:rPr dirty="0" sz="1000" spc="-55">
                <a:latin typeface="Times New Roman"/>
                <a:cs typeface="Times New Roman"/>
              </a:rPr>
              <a:t>w</a:t>
            </a:r>
            <a:r>
              <a:rPr dirty="0" sz="1000" spc="20">
                <a:latin typeface="Times New Roman"/>
                <a:cs typeface="Times New Roman"/>
              </a:rPr>
              <a:t>h</a:t>
            </a:r>
            <a:r>
              <a:rPr dirty="0" sz="1000" spc="5">
                <a:latin typeface="Times New Roman"/>
                <a:cs typeface="Times New Roman"/>
              </a:rPr>
              <a:t>i</a:t>
            </a:r>
            <a:r>
              <a:rPr dirty="0" sz="1000" spc="-20">
                <a:latin typeface="Times New Roman"/>
                <a:cs typeface="Times New Roman"/>
              </a:rPr>
              <a:t>l</a:t>
            </a:r>
            <a:r>
              <a:rPr dirty="0" sz="1000">
                <a:latin typeface="Times New Roman"/>
                <a:cs typeface="Times New Roman"/>
              </a:rPr>
              <a:t>e</a:t>
            </a:r>
            <a:r>
              <a:rPr dirty="0" sz="1000" spc="-100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t</a:t>
            </a:r>
            <a:r>
              <a:rPr dirty="0" sz="1000" spc="-5">
                <a:latin typeface="Times New Roman"/>
                <a:cs typeface="Times New Roman"/>
              </a:rPr>
              <a:t>h</a:t>
            </a:r>
            <a:r>
              <a:rPr dirty="0" sz="1000">
                <a:latin typeface="Times New Roman"/>
                <a:cs typeface="Times New Roman"/>
              </a:rPr>
              <a:t>e</a:t>
            </a:r>
            <a:r>
              <a:rPr dirty="0" sz="1000" spc="-85">
                <a:latin typeface="Times New Roman"/>
                <a:cs typeface="Times New Roman"/>
              </a:rPr>
              <a:t> </a:t>
            </a:r>
            <a:r>
              <a:rPr dirty="0" sz="1000" spc="-45">
                <a:latin typeface="Times New Roman"/>
                <a:cs typeface="Times New Roman"/>
              </a:rPr>
              <a:t>w</a:t>
            </a:r>
            <a:r>
              <a:rPr dirty="0" sz="1000" spc="20">
                <a:latin typeface="Times New Roman"/>
                <a:cs typeface="Times New Roman"/>
              </a:rPr>
              <a:t>h</a:t>
            </a:r>
            <a:r>
              <a:rPr dirty="0" sz="1000" spc="-20">
                <a:latin typeface="Times New Roman"/>
                <a:cs typeface="Times New Roman"/>
              </a:rPr>
              <a:t>i</a:t>
            </a:r>
            <a:r>
              <a:rPr dirty="0" sz="1000" spc="5">
                <a:latin typeface="Times New Roman"/>
                <a:cs typeface="Times New Roman"/>
              </a:rPr>
              <a:t>t</a:t>
            </a:r>
            <a:r>
              <a:rPr dirty="0" sz="1000">
                <a:latin typeface="Times New Roman"/>
                <a:cs typeface="Times New Roman"/>
              </a:rPr>
              <a:t>e</a:t>
            </a:r>
            <a:r>
              <a:rPr dirty="0" sz="1000" spc="-85">
                <a:latin typeface="Times New Roman"/>
                <a:cs typeface="Times New Roman"/>
              </a:rPr>
              <a:t> </a:t>
            </a:r>
            <a:r>
              <a:rPr dirty="0" sz="1000" spc="15">
                <a:latin typeface="Times New Roman"/>
                <a:cs typeface="Times New Roman"/>
              </a:rPr>
              <a:t>m</a:t>
            </a:r>
            <a:r>
              <a:rPr dirty="0" sz="1000" spc="-20">
                <a:latin typeface="Times New Roman"/>
                <a:cs typeface="Times New Roman"/>
              </a:rPr>
              <a:t>a</a:t>
            </a:r>
            <a:r>
              <a:rPr dirty="0" sz="1000" spc="5">
                <a:latin typeface="Times New Roman"/>
                <a:cs typeface="Times New Roman"/>
              </a:rPr>
              <a:t>t</a:t>
            </a:r>
            <a:r>
              <a:rPr dirty="0" sz="1000" spc="-20">
                <a:latin typeface="Times New Roman"/>
                <a:cs typeface="Times New Roman"/>
              </a:rPr>
              <a:t>te</a:t>
            </a:r>
            <a:r>
              <a:rPr dirty="0" sz="1000">
                <a:latin typeface="Times New Roman"/>
                <a:cs typeface="Times New Roman"/>
              </a:rPr>
              <a:t>r</a:t>
            </a:r>
            <a:r>
              <a:rPr dirty="0" sz="1000" spc="-60">
                <a:latin typeface="Times New Roman"/>
                <a:cs typeface="Times New Roman"/>
              </a:rPr>
              <a:t> </a:t>
            </a:r>
            <a:r>
              <a:rPr dirty="0" sz="1000" spc="10">
                <a:latin typeface="Times New Roman"/>
                <a:cs typeface="Times New Roman"/>
              </a:rPr>
              <a:t>m</a:t>
            </a:r>
            <a:r>
              <a:rPr dirty="0" sz="1000" spc="-20">
                <a:latin typeface="Times New Roman"/>
                <a:cs typeface="Times New Roman"/>
              </a:rPr>
              <a:t>a</a:t>
            </a:r>
            <a:r>
              <a:rPr dirty="0" sz="1000" spc="-5">
                <a:latin typeface="Times New Roman"/>
                <a:cs typeface="Times New Roman"/>
              </a:rPr>
              <a:t>d</a:t>
            </a:r>
            <a:r>
              <a:rPr dirty="0" sz="1000">
                <a:latin typeface="Times New Roman"/>
                <a:cs typeface="Times New Roman"/>
              </a:rPr>
              <a:t>e  </a:t>
            </a:r>
            <a:r>
              <a:rPr dirty="0" sz="1000" spc="-10">
                <a:latin typeface="Times New Roman"/>
                <a:cs typeface="Times New Roman"/>
              </a:rPr>
              <a:t>of </a:t>
            </a:r>
            <a:r>
              <a:rPr dirty="0" sz="1000" spc="-15">
                <a:latin typeface="Times New Roman"/>
                <a:cs typeface="Times New Roman"/>
              </a:rPr>
              <a:t>fibres</a:t>
            </a:r>
            <a:r>
              <a:rPr dirty="0" sz="1000" spc="-10">
                <a:latin typeface="Times New Roman"/>
                <a:cs typeface="Times New Roman"/>
              </a:rPr>
              <a:t> is </a:t>
            </a:r>
            <a:r>
              <a:rPr dirty="0" sz="1000" spc="-15">
                <a:latin typeface="Times New Roman"/>
                <a:cs typeface="Times New Roman"/>
              </a:rPr>
              <a:t>located</a:t>
            </a:r>
            <a:r>
              <a:rPr dirty="0" sz="1000" spc="-10">
                <a:latin typeface="Times New Roman"/>
                <a:cs typeface="Times New Roman"/>
              </a:rPr>
              <a:t> </a:t>
            </a:r>
            <a:r>
              <a:rPr dirty="0" sz="1000" spc="-15">
                <a:latin typeface="Times New Roman"/>
                <a:cs typeface="Times New Roman"/>
              </a:rPr>
              <a:t>deep</a:t>
            </a:r>
            <a:r>
              <a:rPr dirty="0" sz="1000" spc="-10">
                <a:latin typeface="Times New Roman"/>
                <a:cs typeface="Times New Roman"/>
              </a:rPr>
              <a:t> </a:t>
            </a:r>
            <a:r>
              <a:rPr dirty="0" sz="1000" spc="-5">
                <a:latin typeface="Times New Roman"/>
                <a:cs typeface="Times New Roman"/>
              </a:rPr>
              <a:t>inside </a:t>
            </a:r>
            <a:r>
              <a:rPr dirty="0" sz="1000">
                <a:latin typeface="Times New Roman"/>
                <a:cs typeface="Times New Roman"/>
              </a:rPr>
              <a:t>the </a:t>
            </a:r>
            <a:r>
              <a:rPr dirty="0" sz="1000" spc="-5">
                <a:latin typeface="Times New Roman"/>
                <a:cs typeface="Times New Roman"/>
              </a:rPr>
              <a:t>brain; </a:t>
            </a:r>
            <a:r>
              <a:rPr dirty="0" sz="1000" spc="-235">
                <a:latin typeface="Times New Roman"/>
                <a:cs typeface="Times New Roman"/>
              </a:rPr>
              <a:t> </a:t>
            </a:r>
            <a:r>
              <a:rPr dirty="0" sz="1000" spc="-15">
                <a:latin typeface="Times New Roman"/>
                <a:cs typeface="Times New Roman"/>
              </a:rPr>
              <a:t>but</a:t>
            </a:r>
            <a:r>
              <a:rPr dirty="0" sz="1000" spc="95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in</a:t>
            </a:r>
            <a:r>
              <a:rPr dirty="0" sz="1000" spc="100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the</a:t>
            </a:r>
            <a:r>
              <a:rPr dirty="0" sz="1000" spc="100">
                <a:latin typeface="Times New Roman"/>
                <a:cs typeface="Times New Roman"/>
              </a:rPr>
              <a:t> </a:t>
            </a:r>
            <a:r>
              <a:rPr dirty="0" sz="1000" spc="-5">
                <a:latin typeface="Times New Roman"/>
                <a:cs typeface="Times New Roman"/>
              </a:rPr>
              <a:t>spinal</a:t>
            </a:r>
            <a:r>
              <a:rPr dirty="0" sz="1000" spc="100">
                <a:latin typeface="Times New Roman"/>
                <a:cs typeface="Times New Roman"/>
              </a:rPr>
              <a:t> </a:t>
            </a:r>
            <a:r>
              <a:rPr dirty="0" sz="1000" spc="-10">
                <a:latin typeface="Times New Roman"/>
                <a:cs typeface="Times New Roman"/>
              </a:rPr>
              <a:t>cord,</a:t>
            </a:r>
            <a:r>
              <a:rPr dirty="0" sz="1000" spc="100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the</a:t>
            </a:r>
            <a:r>
              <a:rPr dirty="0" sz="1000" spc="65">
                <a:latin typeface="Times New Roman"/>
                <a:cs typeface="Times New Roman"/>
              </a:rPr>
              <a:t> </a:t>
            </a:r>
            <a:r>
              <a:rPr dirty="0" sz="1000" spc="-5">
                <a:latin typeface="Times New Roman"/>
                <a:cs typeface="Times New Roman"/>
              </a:rPr>
              <a:t>grey</a:t>
            </a:r>
            <a:r>
              <a:rPr dirty="0" sz="1000" spc="50">
                <a:latin typeface="Times New Roman"/>
                <a:cs typeface="Times New Roman"/>
              </a:rPr>
              <a:t> </a:t>
            </a:r>
            <a:r>
              <a:rPr dirty="0" sz="1000" spc="-5">
                <a:latin typeface="Times New Roman"/>
                <a:cs typeface="Times New Roman"/>
              </a:rPr>
              <a:t>matter</a:t>
            </a:r>
            <a:r>
              <a:rPr dirty="0" sz="1000" spc="100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is </a:t>
            </a:r>
            <a:r>
              <a:rPr dirty="0" sz="1000" spc="-235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in</a:t>
            </a:r>
            <a:r>
              <a:rPr dirty="0" sz="1000" spc="10">
                <a:latin typeface="Times New Roman"/>
                <a:cs typeface="Times New Roman"/>
              </a:rPr>
              <a:t>t</a:t>
            </a:r>
            <a:r>
              <a:rPr dirty="0" sz="1000" spc="-40">
                <a:latin typeface="Times New Roman"/>
                <a:cs typeface="Times New Roman"/>
              </a:rPr>
              <a:t>e</a:t>
            </a:r>
            <a:r>
              <a:rPr dirty="0" sz="1000" spc="20">
                <a:latin typeface="Times New Roman"/>
                <a:cs typeface="Times New Roman"/>
              </a:rPr>
              <a:t>r</a:t>
            </a:r>
            <a:r>
              <a:rPr dirty="0" sz="1000">
                <a:latin typeface="Times New Roman"/>
                <a:cs typeface="Times New Roman"/>
              </a:rPr>
              <a:t>nal</a:t>
            </a:r>
            <a:r>
              <a:rPr dirty="0" sz="1000" spc="-70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and</a:t>
            </a:r>
            <a:r>
              <a:rPr dirty="0" sz="1000" spc="-70">
                <a:latin typeface="Times New Roman"/>
                <a:cs typeface="Times New Roman"/>
              </a:rPr>
              <a:t> </a:t>
            </a:r>
            <a:r>
              <a:rPr dirty="0" sz="1000" spc="-35">
                <a:latin typeface="Times New Roman"/>
                <a:cs typeface="Times New Roman"/>
              </a:rPr>
              <a:t>w</a:t>
            </a:r>
            <a:r>
              <a:rPr dirty="0" sz="1000">
                <a:latin typeface="Times New Roman"/>
                <a:cs typeface="Times New Roman"/>
              </a:rPr>
              <a:t>hite</a:t>
            </a:r>
            <a:r>
              <a:rPr dirty="0" sz="1000" spc="-70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matt</a:t>
            </a:r>
            <a:r>
              <a:rPr dirty="0" sz="1000" spc="-50">
                <a:latin typeface="Times New Roman"/>
                <a:cs typeface="Times New Roman"/>
              </a:rPr>
              <a:t>e</a:t>
            </a:r>
            <a:r>
              <a:rPr dirty="0" sz="1000">
                <a:latin typeface="Times New Roman"/>
                <a:cs typeface="Times New Roman"/>
              </a:rPr>
              <a:t>r</a:t>
            </a:r>
            <a:r>
              <a:rPr dirty="0" sz="1000" spc="-70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o</a:t>
            </a:r>
            <a:r>
              <a:rPr dirty="0" sz="1000" spc="-30">
                <a:latin typeface="Times New Roman"/>
                <a:cs typeface="Times New Roman"/>
              </a:rPr>
              <a:t>c</a:t>
            </a:r>
            <a:r>
              <a:rPr dirty="0" sz="1000" spc="-40">
                <a:latin typeface="Times New Roman"/>
                <a:cs typeface="Times New Roman"/>
              </a:rPr>
              <a:t>c</a:t>
            </a:r>
            <a:r>
              <a:rPr dirty="0" sz="1000">
                <a:latin typeface="Times New Roman"/>
                <a:cs typeface="Times New Roman"/>
              </a:rPr>
              <a:t>urs</a:t>
            </a:r>
            <a:r>
              <a:rPr dirty="0" sz="1000" spc="-90">
                <a:latin typeface="Times New Roman"/>
                <a:cs typeface="Times New Roman"/>
              </a:rPr>
              <a:t> </a:t>
            </a:r>
            <a:r>
              <a:rPr dirty="0" sz="1000" spc="-25">
                <a:latin typeface="Times New Roman"/>
                <a:cs typeface="Times New Roman"/>
              </a:rPr>
              <a:t>ou</a:t>
            </a:r>
            <a:r>
              <a:rPr dirty="0" sz="1000">
                <a:latin typeface="Times New Roman"/>
                <a:cs typeface="Times New Roman"/>
              </a:rPr>
              <a:t>ts</a:t>
            </a:r>
            <a:r>
              <a:rPr dirty="0" sz="1000" spc="-20">
                <a:latin typeface="Times New Roman"/>
                <a:cs typeface="Times New Roman"/>
              </a:rPr>
              <a:t>i</a:t>
            </a:r>
            <a:r>
              <a:rPr dirty="0" sz="1000">
                <a:latin typeface="Times New Roman"/>
                <a:cs typeface="Times New Roman"/>
              </a:rPr>
              <a:t>d</a:t>
            </a:r>
            <a:r>
              <a:rPr dirty="0" sz="1000" spc="-20">
                <a:latin typeface="Times New Roman"/>
                <a:cs typeface="Times New Roman"/>
              </a:rPr>
              <a:t>e</a:t>
            </a:r>
            <a:r>
              <a:rPr dirty="0" sz="1000">
                <a:latin typeface="Times New Roman"/>
                <a:cs typeface="Times New Roman"/>
              </a:rPr>
              <a:t>.  </a:t>
            </a:r>
            <a:r>
              <a:rPr dirty="0" sz="1000" spc="10">
                <a:latin typeface="Times New Roman"/>
                <a:cs typeface="Times New Roman"/>
              </a:rPr>
              <a:t>The</a:t>
            </a:r>
            <a:r>
              <a:rPr dirty="0" sz="1000" spc="25">
                <a:latin typeface="Times New Roman"/>
                <a:cs typeface="Times New Roman"/>
              </a:rPr>
              <a:t> </a:t>
            </a:r>
            <a:r>
              <a:rPr dirty="0" sz="1000" spc="-5">
                <a:latin typeface="Times New Roman"/>
                <a:cs typeface="Times New Roman"/>
              </a:rPr>
              <a:t>nervous</a:t>
            </a:r>
            <a:r>
              <a:rPr dirty="0" sz="1000" spc="50">
                <a:latin typeface="Times New Roman"/>
                <a:cs typeface="Times New Roman"/>
              </a:rPr>
              <a:t> </a:t>
            </a:r>
            <a:r>
              <a:rPr dirty="0" sz="1000" spc="-15">
                <a:latin typeface="Times New Roman"/>
                <a:cs typeface="Times New Roman"/>
              </a:rPr>
              <a:t>system</a:t>
            </a:r>
            <a:r>
              <a:rPr dirty="0" sz="1000" spc="25">
                <a:latin typeface="Times New Roman"/>
                <a:cs typeface="Times New Roman"/>
              </a:rPr>
              <a:t> </a:t>
            </a:r>
            <a:r>
              <a:rPr dirty="0" sz="1000" spc="-10">
                <a:latin typeface="Times New Roman"/>
                <a:cs typeface="Times New Roman"/>
              </a:rPr>
              <a:t>of</a:t>
            </a:r>
            <a:r>
              <a:rPr dirty="0" sz="1000" spc="30">
                <a:latin typeface="Times New Roman"/>
                <a:cs typeface="Times New Roman"/>
              </a:rPr>
              <a:t> </a:t>
            </a:r>
            <a:r>
              <a:rPr dirty="0" sz="1000" spc="10">
                <a:latin typeface="Times New Roman"/>
                <a:cs typeface="Times New Roman"/>
              </a:rPr>
              <a:t>human</a:t>
            </a:r>
            <a:r>
              <a:rPr dirty="0" sz="1000" spc="55">
                <a:latin typeface="Times New Roman"/>
                <a:cs typeface="Times New Roman"/>
              </a:rPr>
              <a:t> </a:t>
            </a:r>
            <a:r>
              <a:rPr dirty="0" sz="1000" spc="-10">
                <a:latin typeface="Times New Roman"/>
                <a:cs typeface="Times New Roman"/>
              </a:rPr>
              <a:t>comprises </a:t>
            </a:r>
            <a:r>
              <a:rPr dirty="0" sz="1000" spc="-235">
                <a:latin typeface="Times New Roman"/>
                <a:cs typeface="Times New Roman"/>
              </a:rPr>
              <a:t> </a:t>
            </a:r>
            <a:r>
              <a:rPr dirty="0" sz="1000" spc="-10">
                <a:latin typeface="Times New Roman"/>
                <a:cs typeface="Times New Roman"/>
              </a:rPr>
              <a:t>of </a:t>
            </a:r>
            <a:r>
              <a:rPr dirty="0" sz="1000" spc="10">
                <a:latin typeface="Times New Roman"/>
                <a:cs typeface="Times New Roman"/>
              </a:rPr>
              <a:t>Central</a:t>
            </a:r>
            <a:r>
              <a:rPr dirty="0" sz="1000" spc="15">
                <a:latin typeface="Times New Roman"/>
                <a:cs typeface="Times New Roman"/>
              </a:rPr>
              <a:t> </a:t>
            </a:r>
            <a:r>
              <a:rPr dirty="0" sz="1000" spc="-5">
                <a:latin typeface="Times New Roman"/>
                <a:cs typeface="Times New Roman"/>
              </a:rPr>
              <a:t>Nervous</a:t>
            </a:r>
            <a:r>
              <a:rPr dirty="0" sz="1000">
                <a:latin typeface="Times New Roman"/>
                <a:cs typeface="Times New Roman"/>
              </a:rPr>
              <a:t> </a:t>
            </a:r>
            <a:r>
              <a:rPr dirty="0" sz="1000" spc="-15">
                <a:latin typeface="Times New Roman"/>
                <a:cs typeface="Times New Roman"/>
              </a:rPr>
              <a:t>System</a:t>
            </a:r>
            <a:r>
              <a:rPr dirty="0" sz="1000" spc="-10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– </a:t>
            </a:r>
            <a:r>
              <a:rPr dirty="0" sz="1000" spc="10">
                <a:latin typeface="Times New Roman"/>
                <a:cs typeface="Times New Roman"/>
              </a:rPr>
              <a:t>brain</a:t>
            </a:r>
            <a:r>
              <a:rPr dirty="0" sz="1000" spc="15">
                <a:latin typeface="Times New Roman"/>
                <a:cs typeface="Times New Roman"/>
              </a:rPr>
              <a:t> </a:t>
            </a:r>
            <a:r>
              <a:rPr dirty="0" sz="1000" spc="10">
                <a:latin typeface="Times New Roman"/>
                <a:cs typeface="Times New Roman"/>
              </a:rPr>
              <a:t>and </a:t>
            </a:r>
            <a:r>
              <a:rPr dirty="0" sz="1000" spc="-235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spinal</a:t>
            </a:r>
            <a:r>
              <a:rPr dirty="0" sz="1000" spc="-65">
                <a:latin typeface="Times New Roman"/>
                <a:cs typeface="Times New Roman"/>
              </a:rPr>
              <a:t> </a:t>
            </a:r>
            <a:r>
              <a:rPr dirty="0" sz="1000" spc="-5">
                <a:latin typeface="Times New Roman"/>
                <a:cs typeface="Times New Roman"/>
              </a:rPr>
              <a:t>cord.</a:t>
            </a:r>
            <a:endParaRPr sz="1000">
              <a:latin typeface="Times New Roman"/>
              <a:cs typeface="Times New Roman"/>
            </a:endParaRPr>
          </a:p>
          <a:p>
            <a:pPr algn="just" marL="551815" marR="8255">
              <a:lnSpc>
                <a:spcPts val="1150"/>
              </a:lnSpc>
              <a:spcBef>
                <a:spcPts val="30"/>
              </a:spcBef>
            </a:pPr>
            <a:r>
              <a:rPr dirty="0" sz="1000" spc="5">
                <a:latin typeface="Times New Roman"/>
                <a:cs typeface="Times New Roman"/>
              </a:rPr>
              <a:t>Peripheral </a:t>
            </a:r>
            <a:r>
              <a:rPr dirty="0" sz="1000" spc="-5">
                <a:latin typeface="Times New Roman"/>
                <a:cs typeface="Times New Roman"/>
              </a:rPr>
              <a:t>Nervous </a:t>
            </a:r>
            <a:r>
              <a:rPr dirty="0" sz="1000" spc="-10">
                <a:latin typeface="Times New Roman"/>
                <a:cs typeface="Times New Roman"/>
              </a:rPr>
              <a:t>System </a:t>
            </a:r>
            <a:r>
              <a:rPr dirty="0" sz="1000">
                <a:latin typeface="Times New Roman"/>
                <a:cs typeface="Times New Roman"/>
              </a:rPr>
              <a:t>– </a:t>
            </a:r>
            <a:r>
              <a:rPr dirty="0" sz="1000" spc="-5">
                <a:latin typeface="Times New Roman"/>
                <a:cs typeface="Times New Roman"/>
              </a:rPr>
              <a:t>consists </a:t>
            </a:r>
            <a:r>
              <a:rPr dirty="0" sz="1000" spc="-15">
                <a:latin typeface="Times New Roman"/>
                <a:cs typeface="Times New Roman"/>
              </a:rPr>
              <a:t>of </a:t>
            </a:r>
            <a:r>
              <a:rPr dirty="0" sz="1000" spc="-10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nerves present </a:t>
            </a:r>
            <a:r>
              <a:rPr dirty="0" sz="1000" spc="-10">
                <a:latin typeface="Times New Roman"/>
                <a:cs typeface="Times New Roman"/>
              </a:rPr>
              <a:t>between </a:t>
            </a:r>
            <a:r>
              <a:rPr dirty="0" sz="1000" spc="10">
                <a:latin typeface="Times New Roman"/>
                <a:cs typeface="Times New Roman"/>
              </a:rPr>
              <a:t>brain and </a:t>
            </a:r>
            <a:r>
              <a:rPr dirty="0" sz="1000" spc="-5">
                <a:latin typeface="Times New Roman"/>
                <a:cs typeface="Times New Roman"/>
              </a:rPr>
              <a:t>body </a:t>
            </a:r>
            <a:r>
              <a:rPr dirty="0" sz="1000">
                <a:latin typeface="Times New Roman"/>
                <a:cs typeface="Times New Roman"/>
              </a:rPr>
              <a:t> parts.</a:t>
            </a:r>
            <a:endParaRPr sz="1000">
              <a:latin typeface="Times New Roman"/>
              <a:cs typeface="Times New Roman"/>
            </a:endParaRPr>
          </a:p>
          <a:p>
            <a:pPr algn="just" marL="551815" marR="12065">
              <a:lnSpc>
                <a:spcPts val="1150"/>
              </a:lnSpc>
              <a:spcBef>
                <a:spcPts val="5"/>
              </a:spcBef>
            </a:pPr>
            <a:r>
              <a:rPr dirty="0" sz="1000" spc="10">
                <a:latin typeface="Times New Roman"/>
                <a:cs typeface="Times New Roman"/>
              </a:rPr>
              <a:t>The </a:t>
            </a:r>
            <a:r>
              <a:rPr dirty="0" sz="1000">
                <a:latin typeface="Times New Roman"/>
                <a:cs typeface="Times New Roman"/>
              </a:rPr>
              <a:t>spinal </a:t>
            </a:r>
            <a:r>
              <a:rPr dirty="0" sz="1000" spc="-5">
                <a:latin typeface="Times New Roman"/>
                <a:cs typeface="Times New Roman"/>
              </a:rPr>
              <a:t>cord </a:t>
            </a:r>
            <a:r>
              <a:rPr dirty="0" sz="1000">
                <a:latin typeface="Times New Roman"/>
                <a:cs typeface="Times New Roman"/>
              </a:rPr>
              <a:t>extends </a:t>
            </a:r>
            <a:r>
              <a:rPr dirty="0" sz="1000" spc="-5">
                <a:latin typeface="Times New Roman"/>
                <a:cs typeface="Times New Roman"/>
              </a:rPr>
              <a:t>downwards </a:t>
            </a:r>
            <a:r>
              <a:rPr dirty="0" sz="1000" spc="-10">
                <a:latin typeface="Times New Roman"/>
                <a:cs typeface="Times New Roman"/>
              </a:rPr>
              <a:t>from </a:t>
            </a:r>
            <a:r>
              <a:rPr dirty="0" sz="1000" spc="-235">
                <a:latin typeface="Times New Roman"/>
                <a:cs typeface="Times New Roman"/>
              </a:rPr>
              <a:t> </a:t>
            </a:r>
            <a:r>
              <a:rPr dirty="0" sz="1000" spc="10">
                <a:latin typeface="Times New Roman"/>
                <a:cs typeface="Times New Roman"/>
              </a:rPr>
              <a:t>the </a:t>
            </a:r>
            <a:r>
              <a:rPr dirty="0" sz="1000">
                <a:latin typeface="Times New Roman"/>
                <a:cs typeface="Times New Roman"/>
              </a:rPr>
              <a:t>brain </a:t>
            </a:r>
            <a:r>
              <a:rPr dirty="0" sz="1000" spc="-5">
                <a:latin typeface="Times New Roman"/>
                <a:cs typeface="Times New Roman"/>
              </a:rPr>
              <a:t>stem. </a:t>
            </a:r>
            <a:r>
              <a:rPr dirty="0" sz="1000" spc="5">
                <a:latin typeface="Times New Roman"/>
                <a:cs typeface="Times New Roman"/>
              </a:rPr>
              <a:t>The grey </a:t>
            </a:r>
            <a:r>
              <a:rPr dirty="0" sz="1000">
                <a:latin typeface="Times New Roman"/>
                <a:cs typeface="Times New Roman"/>
              </a:rPr>
              <a:t>matter </a:t>
            </a:r>
            <a:r>
              <a:rPr dirty="0" sz="1000" spc="-5">
                <a:latin typeface="Times New Roman"/>
                <a:cs typeface="Times New Roman"/>
              </a:rPr>
              <a:t>from </a:t>
            </a:r>
            <a:r>
              <a:rPr dirty="0" sz="1000">
                <a:latin typeface="Times New Roman"/>
                <a:cs typeface="Times New Roman"/>
              </a:rPr>
              <a:t>a </a:t>
            </a:r>
            <a:r>
              <a:rPr dirty="0" sz="1000" spc="5">
                <a:latin typeface="Times New Roman"/>
                <a:cs typeface="Times New Roman"/>
              </a:rPr>
              <a:t> </a:t>
            </a:r>
            <a:r>
              <a:rPr dirty="0" sz="1000" spc="-5">
                <a:latin typeface="Times New Roman"/>
                <a:cs typeface="Times New Roman"/>
              </a:rPr>
              <a:t>column </a:t>
            </a:r>
            <a:r>
              <a:rPr dirty="0" sz="1000" spc="15">
                <a:latin typeface="Times New Roman"/>
                <a:cs typeface="Times New Roman"/>
              </a:rPr>
              <a:t>running </a:t>
            </a:r>
            <a:r>
              <a:rPr dirty="0" sz="1000">
                <a:latin typeface="Times New Roman"/>
                <a:cs typeface="Times New Roman"/>
              </a:rPr>
              <a:t>along </a:t>
            </a:r>
            <a:r>
              <a:rPr dirty="0" sz="1000" spc="10">
                <a:latin typeface="Times New Roman"/>
                <a:cs typeface="Times New Roman"/>
              </a:rPr>
              <a:t>the </a:t>
            </a:r>
            <a:r>
              <a:rPr dirty="0" sz="1000">
                <a:latin typeface="Times New Roman"/>
                <a:cs typeface="Times New Roman"/>
              </a:rPr>
              <a:t>central </a:t>
            </a:r>
            <a:r>
              <a:rPr dirty="0" sz="1000" spc="5">
                <a:latin typeface="Times New Roman"/>
                <a:cs typeface="Times New Roman"/>
              </a:rPr>
              <a:t>part </a:t>
            </a:r>
            <a:r>
              <a:rPr dirty="0" sz="1000" spc="-10">
                <a:latin typeface="Times New Roman"/>
                <a:cs typeface="Times New Roman"/>
              </a:rPr>
              <a:t>of </a:t>
            </a:r>
            <a:r>
              <a:rPr dirty="0" sz="1000" spc="-5">
                <a:latin typeface="Times New Roman"/>
                <a:cs typeface="Times New Roman"/>
              </a:rPr>
              <a:t> </a:t>
            </a:r>
            <a:r>
              <a:rPr dirty="0" sz="1000" spc="10">
                <a:latin typeface="Times New Roman"/>
                <a:cs typeface="Times New Roman"/>
              </a:rPr>
              <a:t>the </a:t>
            </a:r>
            <a:r>
              <a:rPr dirty="0" sz="1000">
                <a:latin typeface="Times New Roman"/>
                <a:cs typeface="Times New Roman"/>
              </a:rPr>
              <a:t>spinal canal </a:t>
            </a:r>
            <a:r>
              <a:rPr dirty="0" sz="1000" spc="5">
                <a:latin typeface="Times New Roman"/>
                <a:cs typeface="Times New Roman"/>
              </a:rPr>
              <a:t>(= </a:t>
            </a:r>
            <a:r>
              <a:rPr dirty="0" sz="1000" spc="-5">
                <a:latin typeface="Times New Roman"/>
                <a:cs typeface="Times New Roman"/>
              </a:rPr>
              <a:t>neurocoel, </a:t>
            </a:r>
            <a:r>
              <a:rPr dirty="0" sz="1000">
                <a:latin typeface="Times New Roman"/>
                <a:cs typeface="Times New Roman"/>
              </a:rPr>
              <a:t>lined </a:t>
            </a:r>
            <a:r>
              <a:rPr dirty="0" sz="1000" spc="-5">
                <a:latin typeface="Times New Roman"/>
                <a:cs typeface="Times New Roman"/>
              </a:rPr>
              <a:t>with </a:t>
            </a:r>
            <a:r>
              <a:rPr dirty="0" sz="1000">
                <a:latin typeface="Times New Roman"/>
                <a:cs typeface="Times New Roman"/>
              </a:rPr>
              <a:t> </a:t>
            </a:r>
            <a:r>
              <a:rPr dirty="0" sz="1000" spc="-15">
                <a:latin typeface="Times New Roman"/>
                <a:cs typeface="Times New Roman"/>
              </a:rPr>
              <a:t>ciliated</a:t>
            </a:r>
            <a:r>
              <a:rPr dirty="0" sz="1000" spc="-85">
                <a:latin typeface="Times New Roman"/>
                <a:cs typeface="Times New Roman"/>
              </a:rPr>
              <a:t> </a:t>
            </a:r>
            <a:r>
              <a:rPr dirty="0" sz="1000" spc="-20">
                <a:latin typeface="Times New Roman"/>
                <a:cs typeface="Times New Roman"/>
              </a:rPr>
              <a:t>ependymal</a:t>
            </a:r>
            <a:r>
              <a:rPr dirty="0" sz="1000" spc="-85">
                <a:latin typeface="Times New Roman"/>
                <a:cs typeface="Times New Roman"/>
              </a:rPr>
              <a:t> </a:t>
            </a:r>
            <a:r>
              <a:rPr dirty="0" sz="1000" spc="-10">
                <a:latin typeface="Times New Roman"/>
                <a:cs typeface="Times New Roman"/>
              </a:rPr>
              <a:t>epithelium),</a:t>
            </a:r>
            <a:r>
              <a:rPr dirty="0" sz="1000" spc="-85">
                <a:latin typeface="Times New Roman"/>
                <a:cs typeface="Times New Roman"/>
              </a:rPr>
              <a:t> </a:t>
            </a:r>
            <a:r>
              <a:rPr dirty="0" sz="1000" spc="-10">
                <a:latin typeface="Times New Roman"/>
                <a:cs typeface="Times New Roman"/>
              </a:rPr>
              <a:t>containing </a:t>
            </a:r>
            <a:r>
              <a:rPr dirty="0" sz="1000" spc="-235">
                <a:latin typeface="Times New Roman"/>
                <a:cs typeface="Times New Roman"/>
              </a:rPr>
              <a:t> </a:t>
            </a:r>
            <a:r>
              <a:rPr dirty="0" sz="1000" spc="10">
                <a:latin typeface="Times New Roman"/>
                <a:cs typeface="Times New Roman"/>
              </a:rPr>
              <a:t>the</a:t>
            </a:r>
            <a:r>
              <a:rPr dirty="0" sz="1000" spc="-50">
                <a:latin typeface="Times New Roman"/>
                <a:cs typeface="Times New Roman"/>
              </a:rPr>
              <a:t> </a:t>
            </a:r>
            <a:r>
              <a:rPr dirty="0" sz="1000" spc="-5">
                <a:latin typeface="Times New Roman"/>
                <a:cs typeface="Times New Roman"/>
              </a:rPr>
              <a:t>cerebrospinal</a:t>
            </a:r>
            <a:r>
              <a:rPr dirty="0" sz="1000" spc="-30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fluid,</a:t>
            </a:r>
            <a:r>
              <a:rPr dirty="0" sz="1000" spc="-35">
                <a:latin typeface="Times New Roman"/>
                <a:cs typeface="Times New Roman"/>
              </a:rPr>
              <a:t> </a:t>
            </a:r>
            <a:r>
              <a:rPr dirty="0" sz="1000" spc="10">
                <a:latin typeface="Times New Roman"/>
                <a:cs typeface="Times New Roman"/>
              </a:rPr>
              <a:t>running</a:t>
            </a:r>
            <a:r>
              <a:rPr dirty="0" sz="1000" spc="-30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along</a:t>
            </a:r>
            <a:r>
              <a:rPr dirty="0" sz="1000" spc="-35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the</a:t>
            </a:r>
            <a:endParaRPr sz="1000">
              <a:latin typeface="Times New Roman"/>
              <a:cs typeface="Times New Roman"/>
            </a:endParaRPr>
          </a:p>
          <a:p>
            <a:pPr algn="just" marL="551815" marR="15875">
              <a:lnSpc>
                <a:spcPts val="1130"/>
              </a:lnSpc>
              <a:spcBef>
                <a:spcPts val="30"/>
              </a:spcBef>
            </a:pPr>
            <a:r>
              <a:rPr dirty="0" sz="1000" spc="-20">
                <a:latin typeface="Times New Roman"/>
                <a:cs typeface="Times New Roman"/>
              </a:rPr>
              <a:t>c</a:t>
            </a:r>
            <a:r>
              <a:rPr dirty="0" sz="1000" spc="-40">
                <a:latin typeface="Times New Roman"/>
                <a:cs typeface="Times New Roman"/>
              </a:rPr>
              <a:t>e</a:t>
            </a:r>
            <a:r>
              <a:rPr dirty="0" sz="1000" spc="20">
                <a:latin typeface="Times New Roman"/>
                <a:cs typeface="Times New Roman"/>
              </a:rPr>
              <a:t>n</a:t>
            </a:r>
            <a:r>
              <a:rPr dirty="0" sz="1000" spc="5">
                <a:latin typeface="Times New Roman"/>
                <a:cs typeface="Times New Roman"/>
              </a:rPr>
              <a:t>tra</a:t>
            </a:r>
            <a:r>
              <a:rPr dirty="0" sz="1000">
                <a:latin typeface="Times New Roman"/>
                <a:cs typeface="Times New Roman"/>
              </a:rPr>
              <a:t>l</a:t>
            </a:r>
            <a:r>
              <a:rPr dirty="0" sz="1000" spc="-85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par</a:t>
            </a:r>
            <a:r>
              <a:rPr dirty="0" sz="1000">
                <a:latin typeface="Times New Roman"/>
                <a:cs typeface="Times New Roman"/>
              </a:rPr>
              <a:t>t</a:t>
            </a:r>
            <a:r>
              <a:rPr dirty="0" sz="1000" spc="-65">
                <a:latin typeface="Times New Roman"/>
                <a:cs typeface="Times New Roman"/>
              </a:rPr>
              <a:t> </a:t>
            </a:r>
            <a:r>
              <a:rPr dirty="0" sz="1000" spc="-30">
                <a:latin typeface="Times New Roman"/>
                <a:cs typeface="Times New Roman"/>
              </a:rPr>
              <a:t>o</a:t>
            </a:r>
            <a:r>
              <a:rPr dirty="0" sz="1000">
                <a:latin typeface="Times New Roman"/>
                <a:cs typeface="Times New Roman"/>
              </a:rPr>
              <a:t>f</a:t>
            </a:r>
            <a:r>
              <a:rPr dirty="0" sz="1000" spc="-110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t</a:t>
            </a:r>
            <a:r>
              <a:rPr dirty="0" sz="1000" spc="20">
                <a:latin typeface="Times New Roman"/>
                <a:cs typeface="Times New Roman"/>
              </a:rPr>
              <a:t>h</a:t>
            </a:r>
            <a:r>
              <a:rPr dirty="0" sz="1000">
                <a:latin typeface="Times New Roman"/>
                <a:cs typeface="Times New Roman"/>
              </a:rPr>
              <a:t>e</a:t>
            </a:r>
            <a:r>
              <a:rPr dirty="0" sz="1000" spc="-100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g</a:t>
            </a:r>
            <a:r>
              <a:rPr dirty="0" sz="1000" spc="-10">
                <a:latin typeface="Times New Roman"/>
                <a:cs typeface="Times New Roman"/>
              </a:rPr>
              <a:t>r</a:t>
            </a:r>
            <a:r>
              <a:rPr dirty="0" sz="1000" spc="-20">
                <a:latin typeface="Times New Roman"/>
                <a:cs typeface="Times New Roman"/>
              </a:rPr>
              <a:t>e</a:t>
            </a:r>
            <a:r>
              <a:rPr dirty="0" sz="1000">
                <a:latin typeface="Times New Roman"/>
                <a:cs typeface="Times New Roman"/>
              </a:rPr>
              <a:t>y</a:t>
            </a:r>
            <a:r>
              <a:rPr dirty="0" sz="1000" spc="-135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ma</a:t>
            </a:r>
            <a:r>
              <a:rPr dirty="0" sz="1000" spc="-20">
                <a:latin typeface="Times New Roman"/>
                <a:cs typeface="Times New Roman"/>
              </a:rPr>
              <a:t>t</a:t>
            </a:r>
            <a:r>
              <a:rPr dirty="0" sz="1000" spc="5">
                <a:latin typeface="Times New Roman"/>
                <a:cs typeface="Times New Roman"/>
              </a:rPr>
              <a:t>t</a:t>
            </a:r>
            <a:r>
              <a:rPr dirty="0" sz="1000" spc="-20">
                <a:latin typeface="Times New Roman"/>
                <a:cs typeface="Times New Roman"/>
              </a:rPr>
              <a:t>e</a:t>
            </a:r>
            <a:r>
              <a:rPr dirty="0" sz="1000" spc="-50">
                <a:latin typeface="Times New Roman"/>
                <a:cs typeface="Times New Roman"/>
              </a:rPr>
              <a:t>r</a:t>
            </a:r>
            <a:r>
              <a:rPr dirty="0" sz="1000">
                <a:latin typeface="Times New Roman"/>
                <a:cs typeface="Times New Roman"/>
              </a:rPr>
              <a:t>.</a:t>
            </a:r>
            <a:r>
              <a:rPr dirty="0" sz="1000" spc="-65">
                <a:latin typeface="Times New Roman"/>
                <a:cs typeface="Times New Roman"/>
              </a:rPr>
              <a:t> </a:t>
            </a:r>
            <a:r>
              <a:rPr dirty="0" sz="1000" spc="10">
                <a:latin typeface="Times New Roman"/>
                <a:cs typeface="Times New Roman"/>
              </a:rPr>
              <a:t>G</a:t>
            </a:r>
            <a:r>
              <a:rPr dirty="0" sz="1000" spc="20">
                <a:latin typeface="Times New Roman"/>
                <a:cs typeface="Times New Roman"/>
              </a:rPr>
              <a:t>r</a:t>
            </a:r>
            <a:r>
              <a:rPr dirty="0" sz="1000" spc="-40">
                <a:latin typeface="Times New Roman"/>
                <a:cs typeface="Times New Roman"/>
              </a:rPr>
              <a:t>e</a:t>
            </a:r>
            <a:r>
              <a:rPr dirty="0" sz="1000">
                <a:latin typeface="Times New Roman"/>
                <a:cs typeface="Times New Roman"/>
              </a:rPr>
              <a:t>y</a:t>
            </a:r>
            <a:r>
              <a:rPr dirty="0" sz="1000" spc="-110">
                <a:latin typeface="Times New Roman"/>
                <a:cs typeface="Times New Roman"/>
              </a:rPr>
              <a:t> </a:t>
            </a:r>
            <a:r>
              <a:rPr dirty="0" sz="1000" spc="-15">
                <a:latin typeface="Times New Roman"/>
                <a:cs typeface="Times New Roman"/>
              </a:rPr>
              <a:t>m</a:t>
            </a:r>
            <a:r>
              <a:rPr dirty="0" sz="1000" spc="5">
                <a:latin typeface="Times New Roman"/>
                <a:cs typeface="Times New Roman"/>
              </a:rPr>
              <a:t>at</a:t>
            </a:r>
            <a:r>
              <a:rPr dirty="0" sz="1000" spc="-20">
                <a:latin typeface="Times New Roman"/>
                <a:cs typeface="Times New Roman"/>
              </a:rPr>
              <a:t>te</a:t>
            </a:r>
            <a:r>
              <a:rPr dirty="0" sz="1000">
                <a:latin typeface="Times New Roman"/>
                <a:cs typeface="Times New Roman"/>
              </a:rPr>
              <a:t>r  </a:t>
            </a:r>
            <a:r>
              <a:rPr dirty="0" sz="1000" spc="30">
                <a:latin typeface="Times New Roman"/>
                <a:cs typeface="Times New Roman"/>
              </a:rPr>
              <a:t>is</a:t>
            </a:r>
            <a:r>
              <a:rPr dirty="0" sz="1000" spc="254">
                <a:latin typeface="Times New Roman"/>
                <a:cs typeface="Times New Roman"/>
              </a:rPr>
              <a:t> </a:t>
            </a:r>
            <a:r>
              <a:rPr dirty="0" sz="1000" spc="45">
                <a:latin typeface="Times New Roman"/>
                <a:cs typeface="Times New Roman"/>
              </a:rPr>
              <a:t>composed</a:t>
            </a:r>
            <a:r>
              <a:rPr dirty="0" sz="1000" spc="254">
                <a:latin typeface="Times New Roman"/>
                <a:cs typeface="Times New Roman"/>
              </a:rPr>
              <a:t> </a:t>
            </a:r>
            <a:r>
              <a:rPr dirty="0" sz="1000" spc="10">
                <a:latin typeface="Times New Roman"/>
                <a:cs typeface="Times New Roman"/>
              </a:rPr>
              <a:t>of</a:t>
            </a:r>
            <a:r>
              <a:rPr dirty="0" sz="1000" spc="260">
                <a:latin typeface="Times New Roman"/>
                <a:cs typeface="Times New Roman"/>
              </a:rPr>
              <a:t> </a:t>
            </a:r>
            <a:r>
              <a:rPr dirty="0" sz="1000" spc="50">
                <a:latin typeface="Times New Roman"/>
                <a:cs typeface="Times New Roman"/>
              </a:rPr>
              <a:t>nerve</a:t>
            </a:r>
            <a:r>
              <a:rPr dirty="0" sz="1000" spc="220">
                <a:latin typeface="Times New Roman"/>
                <a:cs typeface="Times New Roman"/>
              </a:rPr>
              <a:t> </a:t>
            </a:r>
            <a:r>
              <a:rPr dirty="0" sz="1000" spc="40">
                <a:latin typeface="Times New Roman"/>
                <a:cs typeface="Times New Roman"/>
              </a:rPr>
              <a:t>cells,</a:t>
            </a:r>
            <a:r>
              <a:rPr dirty="0" sz="1000" spc="285">
                <a:latin typeface="Times New Roman"/>
                <a:cs typeface="Times New Roman"/>
              </a:rPr>
              <a:t> </a:t>
            </a:r>
            <a:r>
              <a:rPr dirty="0" sz="1000" spc="40">
                <a:latin typeface="Times New Roman"/>
                <a:cs typeface="Times New Roman"/>
              </a:rPr>
              <a:t>bodies,</a:t>
            </a:r>
            <a:endParaRPr sz="1000">
              <a:latin typeface="Times New Roman"/>
              <a:cs typeface="Times New Roman"/>
            </a:endParaRPr>
          </a:p>
          <a:p>
            <a:pPr algn="just" marL="551815" marR="8890">
              <a:lnSpc>
                <a:spcPts val="1150"/>
              </a:lnSpc>
              <a:spcBef>
                <a:spcPts val="5"/>
              </a:spcBef>
            </a:pPr>
            <a:r>
              <a:rPr dirty="0" sz="1000" spc="5">
                <a:latin typeface="Times New Roman"/>
                <a:cs typeface="Times New Roman"/>
              </a:rPr>
              <a:t>dendrites </a:t>
            </a:r>
            <a:r>
              <a:rPr dirty="0" sz="1000" spc="10">
                <a:latin typeface="Times New Roman"/>
                <a:cs typeface="Times New Roman"/>
              </a:rPr>
              <a:t>and </a:t>
            </a:r>
            <a:r>
              <a:rPr dirty="0" sz="1000" spc="-10">
                <a:latin typeface="Times New Roman"/>
                <a:cs typeface="Times New Roman"/>
              </a:rPr>
              <a:t>synapses. </a:t>
            </a:r>
            <a:r>
              <a:rPr dirty="0" sz="1000" spc="10">
                <a:latin typeface="Times New Roman"/>
                <a:cs typeface="Times New Roman"/>
              </a:rPr>
              <a:t>The </a:t>
            </a:r>
            <a:r>
              <a:rPr dirty="0" sz="1000">
                <a:latin typeface="Times New Roman"/>
                <a:cs typeface="Times New Roman"/>
              </a:rPr>
              <a:t>white matter </a:t>
            </a:r>
            <a:r>
              <a:rPr dirty="0" sz="1000" spc="-235">
                <a:latin typeface="Times New Roman"/>
                <a:cs typeface="Times New Roman"/>
              </a:rPr>
              <a:t> </a:t>
            </a:r>
            <a:r>
              <a:rPr dirty="0" sz="1000" spc="-5">
                <a:latin typeface="Times New Roman"/>
                <a:cs typeface="Times New Roman"/>
              </a:rPr>
              <a:t>forms </a:t>
            </a:r>
            <a:r>
              <a:rPr dirty="0" sz="1000" spc="5">
                <a:latin typeface="Times New Roman"/>
                <a:cs typeface="Times New Roman"/>
              </a:rPr>
              <a:t>an </a:t>
            </a:r>
            <a:r>
              <a:rPr dirty="0" sz="1000" spc="-5">
                <a:latin typeface="Times New Roman"/>
                <a:cs typeface="Times New Roman"/>
              </a:rPr>
              <a:t>outer column </a:t>
            </a:r>
            <a:r>
              <a:rPr dirty="0" sz="1000" spc="5">
                <a:latin typeface="Times New Roman"/>
                <a:cs typeface="Times New Roman"/>
              </a:rPr>
              <a:t>surrounding </a:t>
            </a:r>
            <a:r>
              <a:rPr dirty="0" sz="1000" spc="10">
                <a:latin typeface="Times New Roman"/>
                <a:cs typeface="Times New Roman"/>
              </a:rPr>
              <a:t>the </a:t>
            </a:r>
            <a:r>
              <a:rPr dirty="0" sz="1000" spc="15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gre</a:t>
            </a:r>
            <a:r>
              <a:rPr dirty="0" sz="1000">
                <a:latin typeface="Times New Roman"/>
                <a:cs typeface="Times New Roman"/>
              </a:rPr>
              <a:t>y</a:t>
            </a:r>
            <a:r>
              <a:rPr dirty="0" sz="1000" spc="-125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matt</a:t>
            </a:r>
            <a:r>
              <a:rPr dirty="0" sz="1000" spc="-20">
                <a:latin typeface="Times New Roman"/>
                <a:cs typeface="Times New Roman"/>
              </a:rPr>
              <a:t>e</a:t>
            </a:r>
            <a:r>
              <a:rPr dirty="0" sz="1000">
                <a:latin typeface="Times New Roman"/>
                <a:cs typeface="Times New Roman"/>
              </a:rPr>
              <a:t>r</a:t>
            </a:r>
            <a:r>
              <a:rPr dirty="0" sz="1000" spc="-45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a</a:t>
            </a:r>
            <a:r>
              <a:rPr dirty="0" sz="1000">
                <a:latin typeface="Times New Roman"/>
                <a:cs typeface="Times New Roman"/>
              </a:rPr>
              <a:t>t</a:t>
            </a:r>
            <a:r>
              <a:rPr dirty="0" sz="1000" spc="-20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it</a:t>
            </a:r>
            <a:r>
              <a:rPr dirty="0" sz="1000">
                <a:latin typeface="Times New Roman"/>
                <a:cs typeface="Times New Roman"/>
              </a:rPr>
              <a:t>s</a:t>
            </a:r>
            <a:r>
              <a:rPr dirty="0" sz="1000" spc="-70">
                <a:latin typeface="Times New Roman"/>
                <a:cs typeface="Times New Roman"/>
              </a:rPr>
              <a:t> </a:t>
            </a:r>
            <a:r>
              <a:rPr dirty="0" sz="1000" spc="-20">
                <a:latin typeface="Times New Roman"/>
                <a:cs typeface="Times New Roman"/>
              </a:rPr>
              <a:t>ce</a:t>
            </a:r>
            <a:r>
              <a:rPr dirty="0" sz="1000" spc="20">
                <a:latin typeface="Times New Roman"/>
                <a:cs typeface="Times New Roman"/>
              </a:rPr>
              <a:t>n</a:t>
            </a:r>
            <a:r>
              <a:rPr dirty="0" sz="1000" spc="5">
                <a:latin typeface="Times New Roman"/>
                <a:cs typeface="Times New Roman"/>
              </a:rPr>
              <a:t>t</a:t>
            </a:r>
            <a:r>
              <a:rPr dirty="0" sz="1000" spc="20">
                <a:latin typeface="Times New Roman"/>
                <a:cs typeface="Times New Roman"/>
              </a:rPr>
              <a:t>r</a:t>
            </a:r>
            <a:r>
              <a:rPr dirty="0" sz="1000" spc="-20">
                <a:latin typeface="Times New Roman"/>
                <a:cs typeface="Times New Roman"/>
              </a:rPr>
              <a:t>e</a:t>
            </a:r>
            <a:r>
              <a:rPr dirty="0" sz="1000">
                <a:latin typeface="Times New Roman"/>
                <a:cs typeface="Times New Roman"/>
              </a:rPr>
              <a:t>.</a:t>
            </a:r>
            <a:endParaRPr sz="1000">
              <a:latin typeface="Times New Roman"/>
              <a:cs typeface="Times New Roman"/>
            </a:endParaRPr>
          </a:p>
          <a:p>
            <a:pPr algn="just" marL="551815" marR="5080">
              <a:lnSpc>
                <a:spcPts val="1150"/>
              </a:lnSpc>
              <a:spcBef>
                <a:spcPts val="5"/>
              </a:spcBef>
            </a:pPr>
            <a:r>
              <a:rPr dirty="0" sz="1000" spc="30">
                <a:latin typeface="Times New Roman"/>
                <a:cs typeface="Times New Roman"/>
              </a:rPr>
              <a:t>Neuroglial </a:t>
            </a:r>
            <a:r>
              <a:rPr dirty="0" sz="1000" spc="25">
                <a:latin typeface="Times New Roman"/>
                <a:cs typeface="Times New Roman"/>
              </a:rPr>
              <a:t>cells </a:t>
            </a:r>
            <a:r>
              <a:rPr dirty="0" sz="1000" spc="30">
                <a:latin typeface="Times New Roman"/>
                <a:cs typeface="Times New Roman"/>
              </a:rPr>
              <a:t>are the </a:t>
            </a:r>
            <a:r>
              <a:rPr dirty="0" sz="1000" spc="35">
                <a:latin typeface="Times New Roman"/>
                <a:cs typeface="Times New Roman"/>
              </a:rPr>
              <a:t>packing and </a:t>
            </a:r>
            <a:r>
              <a:rPr dirty="0" sz="1000" spc="40">
                <a:latin typeface="Times New Roman"/>
                <a:cs typeface="Times New Roman"/>
              </a:rPr>
              <a:t> </a:t>
            </a:r>
            <a:r>
              <a:rPr dirty="0" sz="1000" spc="-5">
                <a:latin typeface="Times New Roman"/>
                <a:cs typeface="Times New Roman"/>
              </a:rPr>
              <a:t>supp</a:t>
            </a:r>
            <a:r>
              <a:rPr dirty="0" sz="1000" spc="-35">
                <a:latin typeface="Times New Roman"/>
                <a:cs typeface="Times New Roman"/>
              </a:rPr>
              <a:t>o</a:t>
            </a:r>
            <a:r>
              <a:rPr dirty="0" sz="1000" spc="20">
                <a:latin typeface="Times New Roman"/>
                <a:cs typeface="Times New Roman"/>
              </a:rPr>
              <a:t>r</a:t>
            </a:r>
            <a:r>
              <a:rPr dirty="0" sz="1000" spc="30">
                <a:latin typeface="Times New Roman"/>
                <a:cs typeface="Times New Roman"/>
              </a:rPr>
              <a:t>t</a:t>
            </a:r>
            <a:r>
              <a:rPr dirty="0" sz="1000">
                <a:latin typeface="Times New Roman"/>
                <a:cs typeface="Times New Roman"/>
              </a:rPr>
              <a:t>i</a:t>
            </a:r>
            <a:r>
              <a:rPr dirty="0" sz="1000" spc="30">
                <a:latin typeface="Times New Roman"/>
                <a:cs typeface="Times New Roman"/>
              </a:rPr>
              <a:t>n</a:t>
            </a:r>
            <a:r>
              <a:rPr dirty="0" sz="1000">
                <a:latin typeface="Times New Roman"/>
                <a:cs typeface="Times New Roman"/>
              </a:rPr>
              <a:t>g</a:t>
            </a:r>
            <a:r>
              <a:rPr dirty="0" sz="1000" spc="-50">
                <a:latin typeface="Times New Roman"/>
                <a:cs typeface="Times New Roman"/>
              </a:rPr>
              <a:t> </a:t>
            </a:r>
            <a:r>
              <a:rPr dirty="0" sz="1000" spc="-25">
                <a:latin typeface="Times New Roman"/>
                <a:cs typeface="Times New Roman"/>
              </a:rPr>
              <a:t>c</a:t>
            </a:r>
            <a:r>
              <a:rPr dirty="0" sz="1000" spc="-15">
                <a:latin typeface="Times New Roman"/>
                <a:cs typeface="Times New Roman"/>
              </a:rPr>
              <a:t>e</a:t>
            </a:r>
            <a:r>
              <a:rPr dirty="0" sz="1000">
                <a:latin typeface="Times New Roman"/>
                <a:cs typeface="Times New Roman"/>
              </a:rPr>
              <a:t>l</a:t>
            </a:r>
            <a:r>
              <a:rPr dirty="0" sz="1000" spc="10">
                <a:latin typeface="Times New Roman"/>
                <a:cs typeface="Times New Roman"/>
              </a:rPr>
              <a:t>l</a:t>
            </a:r>
            <a:r>
              <a:rPr dirty="0" sz="1000">
                <a:latin typeface="Times New Roman"/>
                <a:cs typeface="Times New Roman"/>
              </a:rPr>
              <a:t>s</a:t>
            </a:r>
            <a:r>
              <a:rPr dirty="0" sz="1000" spc="-55">
                <a:latin typeface="Times New Roman"/>
                <a:cs typeface="Times New Roman"/>
              </a:rPr>
              <a:t> </a:t>
            </a:r>
            <a:r>
              <a:rPr dirty="0" sz="1000" spc="-20">
                <a:latin typeface="Times New Roman"/>
                <a:cs typeface="Times New Roman"/>
              </a:rPr>
              <a:t>f</a:t>
            </a:r>
            <a:r>
              <a:rPr dirty="0" sz="1000" spc="-25">
                <a:latin typeface="Times New Roman"/>
                <a:cs typeface="Times New Roman"/>
              </a:rPr>
              <a:t>o</a:t>
            </a:r>
            <a:r>
              <a:rPr dirty="0" sz="1000">
                <a:latin typeface="Times New Roman"/>
                <a:cs typeface="Times New Roman"/>
              </a:rPr>
              <a:t>u</a:t>
            </a:r>
            <a:r>
              <a:rPr dirty="0" sz="1000" spc="45">
                <a:latin typeface="Times New Roman"/>
                <a:cs typeface="Times New Roman"/>
              </a:rPr>
              <a:t>n</a:t>
            </a:r>
            <a:r>
              <a:rPr dirty="0" sz="1000">
                <a:latin typeface="Times New Roman"/>
                <a:cs typeface="Times New Roman"/>
              </a:rPr>
              <a:t>d</a:t>
            </a:r>
            <a:r>
              <a:rPr dirty="0" sz="1000" spc="-50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in</a:t>
            </a:r>
            <a:r>
              <a:rPr dirty="0" sz="1000" spc="-35">
                <a:latin typeface="Times New Roman"/>
                <a:cs typeface="Times New Roman"/>
              </a:rPr>
              <a:t> </a:t>
            </a:r>
            <a:r>
              <a:rPr dirty="0" sz="1000" spc="-25">
                <a:latin typeface="Times New Roman"/>
                <a:cs typeface="Times New Roman"/>
              </a:rPr>
              <a:t>b</a:t>
            </a:r>
            <a:r>
              <a:rPr dirty="0" sz="1000" spc="20">
                <a:latin typeface="Times New Roman"/>
                <a:cs typeface="Times New Roman"/>
              </a:rPr>
              <a:t>r</a:t>
            </a:r>
            <a:r>
              <a:rPr dirty="0" sz="1000">
                <a:latin typeface="Times New Roman"/>
                <a:cs typeface="Times New Roman"/>
              </a:rPr>
              <a:t>a</a:t>
            </a:r>
            <a:r>
              <a:rPr dirty="0" sz="1000" spc="15">
                <a:latin typeface="Times New Roman"/>
                <a:cs typeface="Times New Roman"/>
              </a:rPr>
              <a:t>i</a:t>
            </a:r>
            <a:r>
              <a:rPr dirty="0" sz="1000">
                <a:latin typeface="Times New Roman"/>
                <a:cs typeface="Times New Roman"/>
              </a:rPr>
              <a:t>n</a:t>
            </a:r>
            <a:r>
              <a:rPr dirty="0" sz="1000" spc="-15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a</a:t>
            </a:r>
            <a:r>
              <a:rPr dirty="0" sz="1000" spc="30">
                <a:latin typeface="Times New Roman"/>
                <a:cs typeface="Times New Roman"/>
              </a:rPr>
              <a:t>n</a:t>
            </a:r>
            <a:r>
              <a:rPr dirty="0" sz="1000">
                <a:latin typeface="Times New Roman"/>
                <a:cs typeface="Times New Roman"/>
              </a:rPr>
              <a:t>d</a:t>
            </a:r>
            <a:r>
              <a:rPr dirty="0" sz="1000" spc="-35">
                <a:latin typeface="Times New Roman"/>
                <a:cs typeface="Times New Roman"/>
              </a:rPr>
              <a:t> </a:t>
            </a:r>
            <a:r>
              <a:rPr dirty="0" sz="1000" spc="-5">
                <a:latin typeface="Times New Roman"/>
                <a:cs typeface="Times New Roman"/>
              </a:rPr>
              <a:t>spi</a:t>
            </a:r>
            <a:r>
              <a:rPr dirty="0" sz="1000" spc="20">
                <a:latin typeface="Times New Roman"/>
                <a:cs typeface="Times New Roman"/>
              </a:rPr>
              <a:t>n</a:t>
            </a:r>
            <a:r>
              <a:rPr dirty="0" sz="1000">
                <a:latin typeface="Times New Roman"/>
                <a:cs typeface="Times New Roman"/>
              </a:rPr>
              <a:t>al  </a:t>
            </a:r>
            <a:r>
              <a:rPr dirty="0" sz="1000">
                <a:latin typeface="Times New Roman"/>
                <a:cs typeface="Times New Roman"/>
              </a:rPr>
              <a:t>cord. </a:t>
            </a:r>
            <a:r>
              <a:rPr dirty="0" sz="1000" spc="10">
                <a:latin typeface="Times New Roman"/>
                <a:cs typeface="Times New Roman"/>
              </a:rPr>
              <a:t>They </a:t>
            </a:r>
            <a:r>
              <a:rPr dirty="0" sz="1000" spc="15">
                <a:latin typeface="Times New Roman"/>
                <a:cs typeface="Times New Roman"/>
              </a:rPr>
              <a:t>are </a:t>
            </a:r>
            <a:r>
              <a:rPr dirty="0" sz="1000">
                <a:latin typeface="Times New Roman"/>
                <a:cs typeface="Times New Roman"/>
              </a:rPr>
              <a:t>of </a:t>
            </a:r>
            <a:r>
              <a:rPr dirty="0" sz="1000" spc="10">
                <a:latin typeface="Times New Roman"/>
                <a:cs typeface="Times New Roman"/>
              </a:rPr>
              <a:t>three </a:t>
            </a:r>
            <a:r>
              <a:rPr dirty="0" sz="1000" spc="-10">
                <a:latin typeface="Times New Roman"/>
                <a:cs typeface="Times New Roman"/>
              </a:rPr>
              <a:t>types, astrocytes, </a:t>
            </a:r>
            <a:r>
              <a:rPr dirty="0" sz="1000" spc="-5">
                <a:latin typeface="Times New Roman"/>
                <a:cs typeface="Times New Roman"/>
              </a:rPr>
              <a:t> </a:t>
            </a:r>
            <a:r>
              <a:rPr dirty="0" sz="1000" spc="60">
                <a:latin typeface="Times New Roman"/>
                <a:cs typeface="Times New Roman"/>
              </a:rPr>
              <a:t>oligodendrocytes</a:t>
            </a:r>
            <a:r>
              <a:rPr dirty="0" sz="1000" spc="65">
                <a:latin typeface="Times New Roman"/>
                <a:cs typeface="Times New Roman"/>
              </a:rPr>
              <a:t> </a:t>
            </a:r>
            <a:r>
              <a:rPr dirty="0" sz="1000" spc="60">
                <a:latin typeface="Times New Roman"/>
                <a:cs typeface="Times New Roman"/>
              </a:rPr>
              <a:t>and</a:t>
            </a:r>
            <a:r>
              <a:rPr dirty="0" sz="1000" spc="65">
                <a:latin typeface="Times New Roman"/>
                <a:cs typeface="Times New Roman"/>
              </a:rPr>
              <a:t> </a:t>
            </a:r>
            <a:r>
              <a:rPr dirty="0" sz="1000" spc="75">
                <a:latin typeface="Times New Roman"/>
                <a:cs typeface="Times New Roman"/>
              </a:rPr>
              <a:t>microglia. </a:t>
            </a:r>
            <a:r>
              <a:rPr dirty="0" sz="1000" spc="80">
                <a:latin typeface="Times New Roman"/>
                <a:cs typeface="Times New Roman"/>
              </a:rPr>
              <a:t> </a:t>
            </a:r>
            <a:r>
              <a:rPr dirty="0" sz="1000" spc="-5">
                <a:latin typeface="Times New Roman"/>
                <a:cs typeface="Times New Roman"/>
              </a:rPr>
              <a:t>Astrocytes </a:t>
            </a:r>
            <a:r>
              <a:rPr dirty="0" sz="1000" spc="15">
                <a:latin typeface="Times New Roman"/>
                <a:cs typeface="Times New Roman"/>
              </a:rPr>
              <a:t>are </a:t>
            </a:r>
            <a:r>
              <a:rPr dirty="0" sz="1000">
                <a:latin typeface="Times New Roman"/>
                <a:cs typeface="Times New Roman"/>
              </a:rPr>
              <a:t>responsible </a:t>
            </a:r>
            <a:r>
              <a:rPr dirty="0" sz="1000" spc="-10">
                <a:latin typeface="Times New Roman"/>
                <a:cs typeface="Times New Roman"/>
              </a:rPr>
              <a:t>for </a:t>
            </a:r>
            <a:r>
              <a:rPr dirty="0" sz="1000">
                <a:latin typeface="Times New Roman"/>
                <a:cs typeface="Times New Roman"/>
              </a:rPr>
              <a:t>separation </a:t>
            </a:r>
            <a:r>
              <a:rPr dirty="0" sz="1000" spc="5">
                <a:latin typeface="Times New Roman"/>
                <a:cs typeface="Times New Roman"/>
              </a:rPr>
              <a:t> </a:t>
            </a:r>
            <a:r>
              <a:rPr dirty="0" sz="1000" spc="25">
                <a:latin typeface="Times New Roman"/>
                <a:cs typeface="Times New Roman"/>
              </a:rPr>
              <a:t>of</a:t>
            </a:r>
            <a:r>
              <a:rPr dirty="0" sz="1000" spc="30">
                <a:latin typeface="Times New Roman"/>
                <a:cs typeface="Times New Roman"/>
              </a:rPr>
              <a:t> </a:t>
            </a:r>
            <a:r>
              <a:rPr dirty="0" sz="1000" spc="40">
                <a:latin typeface="Times New Roman"/>
                <a:cs typeface="Times New Roman"/>
              </a:rPr>
              <a:t>two</a:t>
            </a:r>
            <a:r>
              <a:rPr dirty="0" sz="1000" spc="45">
                <a:latin typeface="Times New Roman"/>
                <a:cs typeface="Times New Roman"/>
              </a:rPr>
              <a:t> </a:t>
            </a:r>
            <a:r>
              <a:rPr dirty="0" sz="1000" spc="65">
                <a:latin typeface="Times New Roman"/>
                <a:cs typeface="Times New Roman"/>
              </a:rPr>
              <a:t>neurons</a:t>
            </a:r>
            <a:r>
              <a:rPr dirty="0" sz="1000" spc="70">
                <a:latin typeface="Times New Roman"/>
                <a:cs typeface="Times New Roman"/>
              </a:rPr>
              <a:t> </a:t>
            </a:r>
            <a:r>
              <a:rPr dirty="0" sz="1000" spc="25">
                <a:latin typeface="Times New Roman"/>
                <a:cs typeface="Times New Roman"/>
              </a:rPr>
              <a:t>by</a:t>
            </a:r>
            <a:r>
              <a:rPr dirty="0" sz="1000" spc="30">
                <a:latin typeface="Times New Roman"/>
                <a:cs typeface="Times New Roman"/>
              </a:rPr>
              <a:t> </a:t>
            </a:r>
            <a:r>
              <a:rPr dirty="0" sz="1000" spc="65">
                <a:latin typeface="Times New Roman"/>
                <a:cs typeface="Times New Roman"/>
              </a:rPr>
              <a:t>insulation. </a:t>
            </a:r>
            <a:r>
              <a:rPr dirty="0" sz="1000" spc="70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Oligodendrocytes</a:t>
            </a:r>
            <a:r>
              <a:rPr dirty="0" sz="1000" spc="75">
                <a:latin typeface="Times New Roman"/>
                <a:cs typeface="Times New Roman"/>
              </a:rPr>
              <a:t> </a:t>
            </a:r>
            <a:r>
              <a:rPr dirty="0" sz="1000" spc="15">
                <a:latin typeface="Times New Roman"/>
                <a:cs typeface="Times New Roman"/>
              </a:rPr>
              <a:t>are</a:t>
            </a:r>
            <a:r>
              <a:rPr dirty="0" sz="1000" spc="45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a</a:t>
            </a:r>
            <a:r>
              <a:rPr dirty="0" sz="1000" spc="95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category</a:t>
            </a:r>
            <a:r>
              <a:rPr dirty="0" sz="1000" spc="25">
                <a:latin typeface="Times New Roman"/>
                <a:cs typeface="Times New Roman"/>
              </a:rPr>
              <a:t> </a:t>
            </a:r>
            <a:r>
              <a:rPr dirty="0" sz="1000" spc="-10">
                <a:latin typeface="Times New Roman"/>
                <a:cs typeface="Times New Roman"/>
              </a:rPr>
              <a:t>of</a:t>
            </a:r>
            <a:r>
              <a:rPr dirty="0" sz="1000" spc="45">
                <a:latin typeface="Times New Roman"/>
                <a:cs typeface="Times New Roman"/>
              </a:rPr>
              <a:t> </a:t>
            </a:r>
            <a:r>
              <a:rPr dirty="0" sz="1000" spc="10">
                <a:latin typeface="Times New Roman"/>
                <a:cs typeface="Times New Roman"/>
              </a:rPr>
              <a:t>glial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964927" y="3360661"/>
            <a:ext cx="443230" cy="1790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00" b="1">
                <a:latin typeface="Times New Roman"/>
                <a:cs typeface="Times New Roman"/>
              </a:rPr>
              <a:t>29.  </a:t>
            </a:r>
            <a:r>
              <a:rPr dirty="0" sz="1000" spc="140" b="1">
                <a:latin typeface="Times New Roman"/>
                <a:cs typeface="Times New Roman"/>
              </a:rPr>
              <a:t> </a:t>
            </a:r>
            <a:r>
              <a:rPr dirty="0" sz="1000" spc="-40" b="1">
                <a:latin typeface="Times New Roman"/>
                <a:cs typeface="Times New Roman"/>
              </a:rPr>
              <a:t>(a)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964927" y="4820526"/>
            <a:ext cx="443230" cy="1790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00" b="1">
                <a:latin typeface="Times New Roman"/>
                <a:cs typeface="Times New Roman"/>
              </a:rPr>
              <a:t>30.  </a:t>
            </a:r>
            <a:r>
              <a:rPr dirty="0" sz="1000" spc="140" b="1">
                <a:latin typeface="Times New Roman"/>
                <a:cs typeface="Times New Roman"/>
              </a:rPr>
              <a:t> </a:t>
            </a:r>
            <a:r>
              <a:rPr dirty="0" sz="1000" spc="-60" b="1">
                <a:latin typeface="Times New Roman"/>
                <a:cs typeface="Times New Roman"/>
              </a:rPr>
              <a:t>(d)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964927" y="1461922"/>
            <a:ext cx="2684780" cy="4998085"/>
          </a:xfrm>
          <a:prstGeom prst="rect">
            <a:avLst/>
          </a:prstGeom>
        </p:spPr>
        <p:txBody>
          <a:bodyPr wrap="square" lIns="0" tIns="20320" rIns="0" bIns="0" rtlCol="0" vert="horz">
            <a:spAutoFit/>
          </a:bodyPr>
          <a:lstStyle/>
          <a:p>
            <a:pPr algn="just" marL="551815" marR="5080">
              <a:lnSpc>
                <a:spcPct val="95600"/>
              </a:lnSpc>
              <a:spcBef>
                <a:spcPts val="160"/>
              </a:spcBef>
            </a:pPr>
            <a:r>
              <a:rPr dirty="0" sz="1000">
                <a:latin typeface="Times New Roman"/>
                <a:cs typeface="Times New Roman"/>
              </a:rPr>
              <a:t>cells </a:t>
            </a:r>
            <a:r>
              <a:rPr dirty="0" sz="1000" spc="15">
                <a:latin typeface="Times New Roman"/>
                <a:cs typeface="Times New Roman"/>
              </a:rPr>
              <a:t>that </a:t>
            </a:r>
            <a:r>
              <a:rPr dirty="0" sz="1000">
                <a:latin typeface="Times New Roman"/>
                <a:cs typeface="Times New Roman"/>
              </a:rPr>
              <a:t>form </a:t>
            </a:r>
            <a:r>
              <a:rPr dirty="0" sz="1000" spc="-5">
                <a:latin typeface="Times New Roman"/>
                <a:cs typeface="Times New Roman"/>
              </a:rPr>
              <a:t>myelin </a:t>
            </a:r>
            <a:r>
              <a:rPr dirty="0" sz="1000" spc="5">
                <a:latin typeface="Times New Roman"/>
                <a:cs typeface="Times New Roman"/>
              </a:rPr>
              <a:t>sheath around </a:t>
            </a:r>
            <a:r>
              <a:rPr dirty="0" sz="1000" spc="15">
                <a:latin typeface="Times New Roman"/>
                <a:cs typeface="Times New Roman"/>
              </a:rPr>
              <a:t>the </a:t>
            </a:r>
            <a:r>
              <a:rPr dirty="0" sz="1000" spc="20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ax</a:t>
            </a:r>
            <a:r>
              <a:rPr dirty="0" sz="1000" spc="-10">
                <a:latin typeface="Times New Roman"/>
                <a:cs typeface="Times New Roman"/>
              </a:rPr>
              <a:t>o</a:t>
            </a:r>
            <a:r>
              <a:rPr dirty="0" sz="1000" spc="20">
                <a:latin typeface="Times New Roman"/>
                <a:cs typeface="Times New Roman"/>
              </a:rPr>
              <a:t>n</a:t>
            </a:r>
            <a:r>
              <a:rPr dirty="0" sz="1000">
                <a:latin typeface="Times New Roman"/>
                <a:cs typeface="Times New Roman"/>
              </a:rPr>
              <a:t>.</a:t>
            </a:r>
            <a:r>
              <a:rPr dirty="0" sz="1000" spc="-40">
                <a:latin typeface="Times New Roman"/>
                <a:cs typeface="Times New Roman"/>
              </a:rPr>
              <a:t> </a:t>
            </a:r>
            <a:r>
              <a:rPr dirty="0" sz="1000" spc="-15">
                <a:latin typeface="Times New Roman"/>
                <a:cs typeface="Times New Roman"/>
              </a:rPr>
              <a:t>M</a:t>
            </a:r>
            <a:r>
              <a:rPr dirty="0" sz="1000" spc="30">
                <a:latin typeface="Times New Roman"/>
                <a:cs typeface="Times New Roman"/>
              </a:rPr>
              <a:t>i</a:t>
            </a:r>
            <a:r>
              <a:rPr dirty="0" sz="1000" spc="-20">
                <a:latin typeface="Times New Roman"/>
                <a:cs typeface="Times New Roman"/>
              </a:rPr>
              <a:t>c</a:t>
            </a:r>
            <a:r>
              <a:rPr dirty="0" sz="1000" spc="20">
                <a:latin typeface="Times New Roman"/>
                <a:cs typeface="Times New Roman"/>
              </a:rPr>
              <a:t>r</a:t>
            </a:r>
            <a:r>
              <a:rPr dirty="0" sz="1000" spc="-25">
                <a:latin typeface="Times New Roman"/>
                <a:cs typeface="Times New Roman"/>
              </a:rPr>
              <a:t>o</a:t>
            </a:r>
            <a:r>
              <a:rPr dirty="0" sz="1000" spc="5">
                <a:latin typeface="Times New Roman"/>
                <a:cs typeface="Times New Roman"/>
              </a:rPr>
              <a:t>gli</a:t>
            </a:r>
            <a:r>
              <a:rPr dirty="0" sz="1000">
                <a:latin typeface="Times New Roman"/>
                <a:cs typeface="Times New Roman"/>
              </a:rPr>
              <a:t>a</a:t>
            </a:r>
            <a:r>
              <a:rPr dirty="0" sz="1000" spc="-15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a</a:t>
            </a:r>
            <a:r>
              <a:rPr dirty="0" sz="1000" spc="45">
                <a:latin typeface="Times New Roman"/>
                <a:cs typeface="Times New Roman"/>
              </a:rPr>
              <a:t>r</a:t>
            </a:r>
            <a:r>
              <a:rPr dirty="0" sz="1000">
                <a:latin typeface="Times New Roman"/>
                <a:cs typeface="Times New Roman"/>
              </a:rPr>
              <a:t>e</a:t>
            </a:r>
            <a:r>
              <a:rPr dirty="0" sz="1000" spc="-75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ph</a:t>
            </a:r>
            <a:r>
              <a:rPr dirty="0" sz="1000" spc="35">
                <a:latin typeface="Times New Roman"/>
                <a:cs typeface="Times New Roman"/>
              </a:rPr>
              <a:t>a</a:t>
            </a:r>
            <a:r>
              <a:rPr dirty="0" sz="1000" spc="5">
                <a:latin typeface="Times New Roman"/>
                <a:cs typeface="Times New Roman"/>
              </a:rPr>
              <a:t>g</a:t>
            </a:r>
            <a:r>
              <a:rPr dirty="0" sz="1000" spc="-35">
                <a:latin typeface="Times New Roman"/>
                <a:cs typeface="Times New Roman"/>
              </a:rPr>
              <a:t>o</a:t>
            </a:r>
            <a:r>
              <a:rPr dirty="0" sz="1000" spc="-20">
                <a:latin typeface="Times New Roman"/>
                <a:cs typeface="Times New Roman"/>
              </a:rPr>
              <a:t>c</a:t>
            </a:r>
            <a:r>
              <a:rPr dirty="0" sz="1000" spc="-50">
                <a:latin typeface="Times New Roman"/>
                <a:cs typeface="Times New Roman"/>
              </a:rPr>
              <a:t>y</a:t>
            </a:r>
            <a:r>
              <a:rPr dirty="0" sz="1000" spc="30">
                <a:latin typeface="Times New Roman"/>
                <a:cs typeface="Times New Roman"/>
              </a:rPr>
              <a:t>t</a:t>
            </a:r>
            <a:r>
              <a:rPr dirty="0" sz="1000" spc="5">
                <a:latin typeface="Times New Roman"/>
                <a:cs typeface="Times New Roman"/>
              </a:rPr>
              <a:t>i</a:t>
            </a:r>
            <a:r>
              <a:rPr dirty="0" sz="1000">
                <a:latin typeface="Times New Roman"/>
                <a:cs typeface="Times New Roman"/>
              </a:rPr>
              <a:t>c</a:t>
            </a:r>
            <a:r>
              <a:rPr dirty="0" sz="1000" spc="-40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a</a:t>
            </a:r>
            <a:r>
              <a:rPr dirty="0" sz="1000">
                <a:latin typeface="Times New Roman"/>
                <a:cs typeface="Times New Roman"/>
              </a:rPr>
              <a:t>s</a:t>
            </a:r>
            <a:r>
              <a:rPr dirty="0" sz="1000" spc="-55">
                <a:latin typeface="Times New Roman"/>
                <a:cs typeface="Times New Roman"/>
              </a:rPr>
              <a:t> </a:t>
            </a:r>
            <a:r>
              <a:rPr dirty="0" sz="1000" spc="-30">
                <a:latin typeface="Times New Roman"/>
                <a:cs typeface="Times New Roman"/>
              </a:rPr>
              <a:t>w</a:t>
            </a:r>
            <a:r>
              <a:rPr dirty="0" sz="1000" spc="-20">
                <a:latin typeface="Times New Roman"/>
                <a:cs typeface="Times New Roman"/>
              </a:rPr>
              <a:t>e</a:t>
            </a:r>
            <a:r>
              <a:rPr dirty="0" sz="1000" spc="5">
                <a:latin typeface="Times New Roman"/>
                <a:cs typeface="Times New Roman"/>
              </a:rPr>
              <a:t>l</a:t>
            </a:r>
            <a:r>
              <a:rPr dirty="0" sz="1000">
                <a:latin typeface="Times New Roman"/>
                <a:cs typeface="Times New Roman"/>
              </a:rPr>
              <a:t>l</a:t>
            </a:r>
            <a:r>
              <a:rPr dirty="0" sz="1000" spc="-5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as  </a:t>
            </a:r>
            <a:r>
              <a:rPr dirty="0" sz="1000" spc="10">
                <a:latin typeface="Times New Roman"/>
                <a:cs typeface="Times New Roman"/>
              </a:rPr>
              <a:t>scavengers. </a:t>
            </a:r>
            <a:r>
              <a:rPr dirty="0" sz="1000" spc="25">
                <a:latin typeface="Times New Roman"/>
                <a:cs typeface="Times New Roman"/>
              </a:rPr>
              <a:t>They </a:t>
            </a:r>
            <a:r>
              <a:rPr dirty="0" sz="1000" spc="15">
                <a:latin typeface="Times New Roman"/>
                <a:cs typeface="Times New Roman"/>
              </a:rPr>
              <a:t>engulf </a:t>
            </a:r>
            <a:r>
              <a:rPr dirty="0" sz="1000" spc="10">
                <a:latin typeface="Times New Roman"/>
                <a:cs typeface="Times New Roman"/>
              </a:rPr>
              <a:t>microbes </a:t>
            </a:r>
            <a:r>
              <a:rPr dirty="0" sz="1000" spc="25">
                <a:latin typeface="Times New Roman"/>
                <a:cs typeface="Times New Roman"/>
              </a:rPr>
              <a:t>and </a:t>
            </a:r>
            <a:r>
              <a:rPr dirty="0" sz="1000" spc="30">
                <a:latin typeface="Times New Roman"/>
                <a:cs typeface="Times New Roman"/>
              </a:rPr>
              <a:t> </a:t>
            </a:r>
            <a:r>
              <a:rPr dirty="0" sz="1000" spc="-15">
                <a:latin typeface="Times New Roman"/>
                <a:cs typeface="Times New Roman"/>
              </a:rPr>
              <a:t>cellular</a:t>
            </a:r>
            <a:r>
              <a:rPr dirty="0" sz="1000" spc="-95">
                <a:latin typeface="Times New Roman"/>
                <a:cs typeface="Times New Roman"/>
              </a:rPr>
              <a:t> </a:t>
            </a:r>
            <a:r>
              <a:rPr dirty="0" sz="1000" spc="-20">
                <a:latin typeface="Times New Roman"/>
                <a:cs typeface="Times New Roman"/>
              </a:rPr>
              <a:t>debris.</a:t>
            </a:r>
            <a:r>
              <a:rPr dirty="0" sz="1000" spc="-55">
                <a:latin typeface="Times New Roman"/>
                <a:cs typeface="Times New Roman"/>
              </a:rPr>
              <a:t> </a:t>
            </a:r>
            <a:r>
              <a:rPr dirty="0" sz="1000" spc="-15">
                <a:latin typeface="Times New Roman"/>
                <a:cs typeface="Times New Roman"/>
              </a:rPr>
              <a:t>Nearly</a:t>
            </a:r>
            <a:r>
              <a:rPr dirty="0" sz="1000" spc="-155">
                <a:latin typeface="Times New Roman"/>
                <a:cs typeface="Times New Roman"/>
              </a:rPr>
              <a:t> </a:t>
            </a:r>
            <a:r>
              <a:rPr dirty="0" sz="1000" spc="-5">
                <a:latin typeface="Times New Roman"/>
                <a:cs typeface="Times New Roman"/>
              </a:rPr>
              <a:t>50%</a:t>
            </a:r>
            <a:r>
              <a:rPr dirty="0" sz="1000" spc="-114">
                <a:latin typeface="Times New Roman"/>
                <a:cs typeface="Times New Roman"/>
              </a:rPr>
              <a:t> </a:t>
            </a:r>
            <a:r>
              <a:rPr dirty="0" sz="1000" spc="-25">
                <a:latin typeface="Times New Roman"/>
                <a:cs typeface="Times New Roman"/>
              </a:rPr>
              <a:t>of</a:t>
            </a:r>
            <a:r>
              <a:rPr dirty="0" sz="1000" spc="-95">
                <a:latin typeface="Times New Roman"/>
                <a:cs typeface="Times New Roman"/>
              </a:rPr>
              <a:t> </a:t>
            </a:r>
            <a:r>
              <a:rPr dirty="0" sz="1000" spc="-15">
                <a:latin typeface="Times New Roman"/>
                <a:cs typeface="Times New Roman"/>
              </a:rPr>
              <a:t>all</a:t>
            </a:r>
            <a:r>
              <a:rPr dirty="0" sz="1000" spc="-60">
                <a:latin typeface="Times New Roman"/>
                <a:cs typeface="Times New Roman"/>
              </a:rPr>
              <a:t> </a:t>
            </a:r>
            <a:r>
              <a:rPr dirty="0" sz="1000" spc="-15">
                <a:latin typeface="Times New Roman"/>
                <a:cs typeface="Times New Roman"/>
              </a:rPr>
              <a:t>brain</a:t>
            </a:r>
            <a:r>
              <a:rPr dirty="0" sz="1000" spc="-95">
                <a:latin typeface="Times New Roman"/>
                <a:cs typeface="Times New Roman"/>
              </a:rPr>
              <a:t> </a:t>
            </a:r>
            <a:r>
              <a:rPr dirty="0" sz="1000" spc="-20">
                <a:latin typeface="Times New Roman"/>
                <a:cs typeface="Times New Roman"/>
              </a:rPr>
              <a:t>cells </a:t>
            </a:r>
            <a:r>
              <a:rPr dirty="0" sz="1000" spc="-240">
                <a:latin typeface="Times New Roman"/>
                <a:cs typeface="Times New Roman"/>
              </a:rPr>
              <a:t> </a:t>
            </a:r>
            <a:r>
              <a:rPr dirty="0" sz="1000" spc="35">
                <a:latin typeface="Times New Roman"/>
                <a:cs typeface="Times New Roman"/>
              </a:rPr>
              <a:t>are </a:t>
            </a:r>
            <a:r>
              <a:rPr dirty="0" sz="1000" spc="30">
                <a:latin typeface="Times New Roman"/>
                <a:cs typeface="Times New Roman"/>
              </a:rPr>
              <a:t>neuroglia. Schwann </a:t>
            </a:r>
            <a:r>
              <a:rPr dirty="0" sz="1000" spc="25">
                <a:latin typeface="Times New Roman"/>
                <a:cs typeface="Times New Roman"/>
              </a:rPr>
              <a:t>cells </a:t>
            </a:r>
            <a:r>
              <a:rPr dirty="0" sz="1000" spc="30">
                <a:latin typeface="Times New Roman"/>
                <a:cs typeface="Times New Roman"/>
              </a:rPr>
              <a:t>are </a:t>
            </a:r>
            <a:r>
              <a:rPr dirty="0" sz="1000" spc="45">
                <a:latin typeface="Times New Roman"/>
                <a:cs typeface="Times New Roman"/>
              </a:rPr>
              <a:t>the </a:t>
            </a:r>
            <a:r>
              <a:rPr dirty="0" sz="1000" spc="50">
                <a:latin typeface="Times New Roman"/>
                <a:cs typeface="Times New Roman"/>
              </a:rPr>
              <a:t> </a:t>
            </a:r>
            <a:r>
              <a:rPr dirty="0" sz="1000" spc="-5">
                <a:latin typeface="Times New Roman"/>
                <a:cs typeface="Times New Roman"/>
              </a:rPr>
              <a:t>neuroglial</a:t>
            </a:r>
            <a:r>
              <a:rPr dirty="0" sz="1000" spc="-50">
                <a:latin typeface="Times New Roman"/>
                <a:cs typeface="Times New Roman"/>
              </a:rPr>
              <a:t> </a:t>
            </a:r>
            <a:r>
              <a:rPr dirty="0" sz="1000" spc="-10">
                <a:latin typeface="Times New Roman"/>
                <a:cs typeface="Times New Roman"/>
              </a:rPr>
              <a:t>cell,</a:t>
            </a:r>
            <a:r>
              <a:rPr dirty="0" sz="1000" spc="-25">
                <a:latin typeface="Times New Roman"/>
                <a:cs typeface="Times New Roman"/>
              </a:rPr>
              <a:t> </a:t>
            </a:r>
            <a:r>
              <a:rPr dirty="0" sz="1000" spc="-10">
                <a:latin typeface="Times New Roman"/>
                <a:cs typeface="Times New Roman"/>
              </a:rPr>
              <a:t>which</a:t>
            </a:r>
            <a:r>
              <a:rPr dirty="0" sz="1000" spc="-50">
                <a:latin typeface="Times New Roman"/>
                <a:cs typeface="Times New Roman"/>
              </a:rPr>
              <a:t> </a:t>
            </a:r>
            <a:r>
              <a:rPr dirty="0" sz="1000" spc="15">
                <a:latin typeface="Times New Roman"/>
                <a:cs typeface="Times New Roman"/>
              </a:rPr>
              <a:t>are</a:t>
            </a:r>
            <a:r>
              <a:rPr dirty="0" sz="1000" spc="-95">
                <a:latin typeface="Times New Roman"/>
                <a:cs typeface="Times New Roman"/>
              </a:rPr>
              <a:t> </a:t>
            </a:r>
            <a:r>
              <a:rPr dirty="0" sz="1000" spc="-5">
                <a:latin typeface="Times New Roman"/>
                <a:cs typeface="Times New Roman"/>
              </a:rPr>
              <a:t>present</a:t>
            </a:r>
            <a:r>
              <a:rPr dirty="0" sz="1000" spc="-50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in</a:t>
            </a:r>
            <a:r>
              <a:rPr dirty="0" sz="1000" spc="-25">
                <a:latin typeface="Times New Roman"/>
                <a:cs typeface="Times New Roman"/>
              </a:rPr>
              <a:t> </a:t>
            </a:r>
            <a:r>
              <a:rPr dirty="0" sz="1000" spc="-10">
                <a:latin typeface="Times New Roman"/>
                <a:cs typeface="Times New Roman"/>
              </a:rPr>
              <a:t>PNS.</a:t>
            </a:r>
            <a:endParaRPr sz="1000">
              <a:latin typeface="Times New Roman"/>
              <a:cs typeface="Times New Roman"/>
            </a:endParaRPr>
          </a:p>
          <a:p>
            <a:pPr algn="just" marL="551815" marR="12700" indent="-539750">
              <a:lnSpc>
                <a:spcPts val="1150"/>
              </a:lnSpc>
              <a:spcBef>
                <a:spcPts val="30"/>
              </a:spcBef>
            </a:pPr>
            <a:r>
              <a:rPr dirty="0" sz="1000" b="1">
                <a:latin typeface="Times New Roman"/>
                <a:cs typeface="Times New Roman"/>
              </a:rPr>
              <a:t>28.</a:t>
            </a:r>
            <a:r>
              <a:rPr dirty="0" sz="1000" spc="229" b="1">
                <a:latin typeface="Times New Roman"/>
                <a:cs typeface="Times New Roman"/>
              </a:rPr>
              <a:t> </a:t>
            </a:r>
            <a:r>
              <a:rPr dirty="0" sz="1000" spc="-60" b="1">
                <a:latin typeface="Times New Roman"/>
                <a:cs typeface="Times New Roman"/>
              </a:rPr>
              <a:t>(d)</a:t>
            </a:r>
            <a:r>
              <a:rPr dirty="0" sz="1000" spc="-45" b="1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The</a:t>
            </a:r>
            <a:r>
              <a:rPr dirty="0" sz="1000" spc="-90">
                <a:latin typeface="Times New Roman"/>
                <a:cs typeface="Times New Roman"/>
              </a:rPr>
              <a:t> </a:t>
            </a:r>
            <a:r>
              <a:rPr dirty="0" sz="1000" spc="-20">
                <a:latin typeface="Times New Roman"/>
                <a:cs typeface="Times New Roman"/>
              </a:rPr>
              <a:t>layer</a:t>
            </a:r>
            <a:r>
              <a:rPr dirty="0" sz="1000" spc="-35">
                <a:latin typeface="Times New Roman"/>
                <a:cs typeface="Times New Roman"/>
              </a:rPr>
              <a:t> </a:t>
            </a:r>
            <a:r>
              <a:rPr dirty="0" sz="1000" spc="-10">
                <a:latin typeface="Times New Roman"/>
                <a:cs typeface="Times New Roman"/>
              </a:rPr>
              <a:t>of</a:t>
            </a:r>
            <a:r>
              <a:rPr dirty="0" sz="1000" spc="-114">
                <a:latin typeface="Times New Roman"/>
                <a:cs typeface="Times New Roman"/>
              </a:rPr>
              <a:t> </a:t>
            </a:r>
            <a:r>
              <a:rPr dirty="0" sz="1000" spc="-15">
                <a:latin typeface="Times New Roman"/>
                <a:cs typeface="Times New Roman"/>
              </a:rPr>
              <a:t>cells</a:t>
            </a:r>
            <a:r>
              <a:rPr dirty="0" sz="1000" spc="-90">
                <a:latin typeface="Times New Roman"/>
                <a:cs typeface="Times New Roman"/>
              </a:rPr>
              <a:t> </a:t>
            </a:r>
            <a:r>
              <a:rPr dirty="0" sz="1000" spc="-15">
                <a:latin typeface="Times New Roman"/>
                <a:cs typeface="Times New Roman"/>
              </a:rPr>
              <a:t>which</a:t>
            </a:r>
            <a:r>
              <a:rPr dirty="0" sz="1000" spc="-60">
                <a:latin typeface="Times New Roman"/>
                <a:cs typeface="Times New Roman"/>
              </a:rPr>
              <a:t> </a:t>
            </a:r>
            <a:r>
              <a:rPr dirty="0" sz="1000" spc="-20">
                <a:latin typeface="Times New Roman"/>
                <a:cs typeface="Times New Roman"/>
              </a:rPr>
              <a:t>covers</a:t>
            </a:r>
            <a:r>
              <a:rPr dirty="0" sz="1000" spc="-55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the</a:t>
            </a:r>
            <a:r>
              <a:rPr dirty="0" sz="1000" spc="-90">
                <a:latin typeface="Times New Roman"/>
                <a:cs typeface="Times New Roman"/>
              </a:rPr>
              <a:t> </a:t>
            </a:r>
            <a:r>
              <a:rPr dirty="0" sz="1000" spc="-15">
                <a:latin typeface="Times New Roman"/>
                <a:cs typeface="Times New Roman"/>
              </a:rPr>
              <a:t>cerebral </a:t>
            </a:r>
            <a:r>
              <a:rPr dirty="0" sz="1000" spc="-240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hemisphere</a:t>
            </a:r>
            <a:r>
              <a:rPr dirty="0" sz="1000" spc="-70">
                <a:latin typeface="Times New Roman"/>
                <a:cs typeface="Times New Roman"/>
              </a:rPr>
              <a:t> </a:t>
            </a:r>
            <a:r>
              <a:rPr dirty="0" sz="1000" spc="-10">
                <a:latin typeface="Times New Roman"/>
                <a:cs typeface="Times New Roman"/>
              </a:rPr>
              <a:t>is</a:t>
            </a:r>
            <a:r>
              <a:rPr dirty="0" sz="1000" spc="-50">
                <a:latin typeface="Times New Roman"/>
                <a:cs typeface="Times New Roman"/>
              </a:rPr>
              <a:t> </a:t>
            </a:r>
            <a:r>
              <a:rPr dirty="0" sz="1000" spc="-10">
                <a:latin typeface="Times New Roman"/>
                <a:cs typeface="Times New Roman"/>
              </a:rPr>
              <a:t>called</a:t>
            </a:r>
            <a:r>
              <a:rPr dirty="0" sz="1000" spc="-70">
                <a:latin typeface="Times New Roman"/>
                <a:cs typeface="Times New Roman"/>
              </a:rPr>
              <a:t> </a:t>
            </a:r>
            <a:r>
              <a:rPr dirty="0" sz="1000" spc="-10">
                <a:latin typeface="Times New Roman"/>
                <a:cs typeface="Times New Roman"/>
              </a:rPr>
              <a:t>cerebral</a:t>
            </a:r>
            <a:r>
              <a:rPr dirty="0" sz="1000" spc="-55">
                <a:latin typeface="Times New Roman"/>
                <a:cs typeface="Times New Roman"/>
              </a:rPr>
              <a:t> </a:t>
            </a:r>
            <a:r>
              <a:rPr dirty="0" sz="1000" spc="-15">
                <a:latin typeface="Times New Roman"/>
                <a:cs typeface="Times New Roman"/>
              </a:rPr>
              <a:t>cortex</a:t>
            </a:r>
            <a:r>
              <a:rPr dirty="0" sz="1000" spc="-40">
                <a:latin typeface="Times New Roman"/>
                <a:cs typeface="Times New Roman"/>
              </a:rPr>
              <a:t> </a:t>
            </a:r>
            <a:r>
              <a:rPr dirty="0" sz="1000" spc="10">
                <a:latin typeface="Times New Roman"/>
                <a:cs typeface="Times New Roman"/>
              </a:rPr>
              <a:t>and</a:t>
            </a:r>
            <a:r>
              <a:rPr dirty="0" sz="1000" spc="-70">
                <a:latin typeface="Times New Roman"/>
                <a:cs typeface="Times New Roman"/>
              </a:rPr>
              <a:t> </a:t>
            </a:r>
            <a:r>
              <a:rPr dirty="0" sz="1000" spc="-20">
                <a:latin typeface="Times New Roman"/>
                <a:cs typeface="Times New Roman"/>
              </a:rPr>
              <a:t>is </a:t>
            </a:r>
            <a:r>
              <a:rPr dirty="0" sz="1000" spc="-235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t</a:t>
            </a:r>
            <a:r>
              <a:rPr dirty="0" sz="1000" spc="20">
                <a:latin typeface="Times New Roman"/>
                <a:cs typeface="Times New Roman"/>
              </a:rPr>
              <a:t>hr</a:t>
            </a:r>
            <a:r>
              <a:rPr dirty="0" sz="1000" spc="-25">
                <a:latin typeface="Times New Roman"/>
                <a:cs typeface="Times New Roman"/>
              </a:rPr>
              <a:t>o</a:t>
            </a:r>
            <a:r>
              <a:rPr dirty="0" sz="1000" spc="-30">
                <a:latin typeface="Times New Roman"/>
                <a:cs typeface="Times New Roman"/>
              </a:rPr>
              <a:t>w</a:t>
            </a:r>
            <a:r>
              <a:rPr dirty="0" sz="1000">
                <a:latin typeface="Times New Roman"/>
                <a:cs typeface="Times New Roman"/>
              </a:rPr>
              <a:t>n</a:t>
            </a:r>
            <a:r>
              <a:rPr dirty="0" sz="1000" spc="-55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int</a:t>
            </a:r>
            <a:r>
              <a:rPr dirty="0" sz="1000">
                <a:latin typeface="Times New Roman"/>
                <a:cs typeface="Times New Roman"/>
              </a:rPr>
              <a:t>o</a:t>
            </a:r>
            <a:r>
              <a:rPr dirty="0" sz="1000" spc="-75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pr</a:t>
            </a:r>
            <a:r>
              <a:rPr dirty="0" sz="1000" spc="-20">
                <a:latin typeface="Times New Roman"/>
                <a:cs typeface="Times New Roman"/>
              </a:rPr>
              <a:t>o</a:t>
            </a:r>
            <a:r>
              <a:rPr dirty="0" sz="1000" spc="5">
                <a:latin typeface="Times New Roman"/>
                <a:cs typeface="Times New Roman"/>
              </a:rPr>
              <a:t>mi</a:t>
            </a:r>
            <a:r>
              <a:rPr dirty="0" sz="1000" spc="20">
                <a:latin typeface="Times New Roman"/>
                <a:cs typeface="Times New Roman"/>
              </a:rPr>
              <a:t>n</a:t>
            </a:r>
            <a:r>
              <a:rPr dirty="0" sz="1000" spc="-20">
                <a:latin typeface="Times New Roman"/>
                <a:cs typeface="Times New Roman"/>
              </a:rPr>
              <a:t>e</a:t>
            </a:r>
            <a:r>
              <a:rPr dirty="0" sz="1000" spc="5">
                <a:latin typeface="Times New Roman"/>
                <a:cs typeface="Times New Roman"/>
              </a:rPr>
              <a:t>n</a:t>
            </a:r>
            <a:r>
              <a:rPr dirty="0" sz="1000">
                <a:latin typeface="Times New Roman"/>
                <a:cs typeface="Times New Roman"/>
              </a:rPr>
              <a:t>t</a:t>
            </a:r>
            <a:r>
              <a:rPr dirty="0" sz="1000" spc="-40">
                <a:latin typeface="Times New Roman"/>
                <a:cs typeface="Times New Roman"/>
              </a:rPr>
              <a:t> </a:t>
            </a:r>
            <a:r>
              <a:rPr dirty="0" sz="1000" spc="-25">
                <a:latin typeface="Times New Roman"/>
                <a:cs typeface="Times New Roman"/>
              </a:rPr>
              <a:t>fo</a:t>
            </a:r>
            <a:r>
              <a:rPr dirty="0" sz="1000" spc="5">
                <a:latin typeface="Times New Roman"/>
                <a:cs typeface="Times New Roman"/>
              </a:rPr>
              <a:t>ld</a:t>
            </a:r>
            <a:r>
              <a:rPr dirty="0" sz="1000" spc="-20">
                <a:latin typeface="Times New Roman"/>
                <a:cs typeface="Times New Roman"/>
              </a:rPr>
              <a:t>s</a:t>
            </a:r>
            <a:r>
              <a:rPr dirty="0" sz="1000">
                <a:latin typeface="Times New Roman"/>
                <a:cs typeface="Times New Roman"/>
              </a:rPr>
              <a:t>.</a:t>
            </a:r>
            <a:r>
              <a:rPr dirty="0" sz="1000" spc="-55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T</a:t>
            </a:r>
            <a:r>
              <a:rPr dirty="0" sz="1000" spc="25">
                <a:latin typeface="Times New Roman"/>
                <a:cs typeface="Times New Roman"/>
              </a:rPr>
              <a:t>h</a:t>
            </a:r>
            <a:r>
              <a:rPr dirty="0" sz="1000">
                <a:latin typeface="Times New Roman"/>
                <a:cs typeface="Times New Roman"/>
              </a:rPr>
              <a:t>e</a:t>
            </a:r>
            <a:r>
              <a:rPr dirty="0" sz="1000" spc="-75">
                <a:latin typeface="Times New Roman"/>
                <a:cs typeface="Times New Roman"/>
              </a:rPr>
              <a:t> </a:t>
            </a:r>
            <a:r>
              <a:rPr dirty="0" sz="1000" spc="-40">
                <a:latin typeface="Times New Roman"/>
                <a:cs typeface="Times New Roman"/>
              </a:rPr>
              <a:t>c</a:t>
            </a:r>
            <a:r>
              <a:rPr dirty="0" sz="1000" spc="-20">
                <a:latin typeface="Times New Roman"/>
                <a:cs typeface="Times New Roman"/>
              </a:rPr>
              <a:t>e</a:t>
            </a:r>
            <a:r>
              <a:rPr dirty="0" sz="1000" spc="20">
                <a:latin typeface="Times New Roman"/>
                <a:cs typeface="Times New Roman"/>
              </a:rPr>
              <a:t>r</a:t>
            </a:r>
            <a:r>
              <a:rPr dirty="0" sz="1000" spc="-20">
                <a:latin typeface="Times New Roman"/>
                <a:cs typeface="Times New Roman"/>
              </a:rPr>
              <a:t>e</a:t>
            </a:r>
            <a:r>
              <a:rPr dirty="0" sz="1000" spc="-25">
                <a:latin typeface="Times New Roman"/>
                <a:cs typeface="Times New Roman"/>
              </a:rPr>
              <a:t>b</a:t>
            </a:r>
            <a:r>
              <a:rPr dirty="0" sz="1000" spc="20">
                <a:latin typeface="Times New Roman"/>
                <a:cs typeface="Times New Roman"/>
              </a:rPr>
              <a:t>r</a:t>
            </a:r>
            <a:r>
              <a:rPr dirty="0" sz="1000" spc="5">
                <a:latin typeface="Times New Roman"/>
                <a:cs typeface="Times New Roman"/>
              </a:rPr>
              <a:t>al  </a:t>
            </a:r>
            <a:r>
              <a:rPr dirty="0" sz="1000" spc="-20">
                <a:latin typeface="Times New Roman"/>
                <a:cs typeface="Times New Roman"/>
              </a:rPr>
              <a:t>co</a:t>
            </a:r>
            <a:r>
              <a:rPr dirty="0" sz="1000" spc="10">
                <a:latin typeface="Times New Roman"/>
                <a:cs typeface="Times New Roman"/>
              </a:rPr>
              <a:t>r</a:t>
            </a:r>
            <a:r>
              <a:rPr dirty="0" sz="1000" spc="5">
                <a:latin typeface="Times New Roman"/>
                <a:cs typeface="Times New Roman"/>
              </a:rPr>
              <a:t>t</a:t>
            </a:r>
            <a:r>
              <a:rPr dirty="0" sz="1000" spc="-20">
                <a:latin typeface="Times New Roman"/>
                <a:cs typeface="Times New Roman"/>
              </a:rPr>
              <a:t>e</a:t>
            </a:r>
            <a:r>
              <a:rPr dirty="0" sz="1000">
                <a:latin typeface="Times New Roman"/>
                <a:cs typeface="Times New Roman"/>
              </a:rPr>
              <a:t>x</a:t>
            </a:r>
            <a:r>
              <a:rPr dirty="0" sz="1000" spc="-65">
                <a:latin typeface="Times New Roman"/>
                <a:cs typeface="Times New Roman"/>
              </a:rPr>
              <a:t> </a:t>
            </a:r>
            <a:r>
              <a:rPr dirty="0" sz="1000" spc="10">
                <a:latin typeface="Times New Roman"/>
                <a:cs typeface="Times New Roman"/>
              </a:rPr>
              <a:t>i</a:t>
            </a:r>
            <a:r>
              <a:rPr dirty="0" sz="1000">
                <a:latin typeface="Times New Roman"/>
                <a:cs typeface="Times New Roman"/>
              </a:rPr>
              <a:t>s</a:t>
            </a:r>
            <a:r>
              <a:rPr dirty="0" sz="1000" spc="-45">
                <a:latin typeface="Times New Roman"/>
                <a:cs typeface="Times New Roman"/>
              </a:rPr>
              <a:t> </a:t>
            </a:r>
            <a:r>
              <a:rPr dirty="0" sz="1000" spc="20">
                <a:latin typeface="Times New Roman"/>
                <a:cs typeface="Times New Roman"/>
              </a:rPr>
              <a:t>r</a:t>
            </a:r>
            <a:r>
              <a:rPr dirty="0" sz="1000" spc="-20">
                <a:latin typeface="Times New Roman"/>
                <a:cs typeface="Times New Roman"/>
              </a:rPr>
              <a:t>efe</a:t>
            </a:r>
            <a:r>
              <a:rPr dirty="0" sz="1000" spc="15">
                <a:latin typeface="Times New Roman"/>
                <a:cs typeface="Times New Roman"/>
              </a:rPr>
              <a:t>r</a:t>
            </a:r>
            <a:r>
              <a:rPr dirty="0" sz="1000" spc="20">
                <a:latin typeface="Times New Roman"/>
                <a:cs typeface="Times New Roman"/>
              </a:rPr>
              <a:t>r</a:t>
            </a:r>
            <a:r>
              <a:rPr dirty="0" sz="1000" spc="-20">
                <a:latin typeface="Times New Roman"/>
                <a:cs typeface="Times New Roman"/>
              </a:rPr>
              <a:t>e</a:t>
            </a:r>
            <a:r>
              <a:rPr dirty="0" sz="1000">
                <a:latin typeface="Times New Roman"/>
                <a:cs typeface="Times New Roman"/>
              </a:rPr>
              <a:t>d</a:t>
            </a:r>
            <a:r>
              <a:rPr dirty="0" sz="1000" spc="-65">
                <a:latin typeface="Times New Roman"/>
                <a:cs typeface="Times New Roman"/>
              </a:rPr>
              <a:t> </a:t>
            </a:r>
            <a:r>
              <a:rPr dirty="0" sz="1000" spc="10">
                <a:latin typeface="Times New Roman"/>
                <a:cs typeface="Times New Roman"/>
              </a:rPr>
              <a:t>t</a:t>
            </a:r>
            <a:r>
              <a:rPr dirty="0" sz="1000">
                <a:latin typeface="Times New Roman"/>
                <a:cs typeface="Times New Roman"/>
              </a:rPr>
              <a:t>o</a:t>
            </a:r>
            <a:r>
              <a:rPr dirty="0" sz="1000" spc="-85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a</a:t>
            </a:r>
            <a:r>
              <a:rPr dirty="0" sz="1000">
                <a:latin typeface="Times New Roman"/>
                <a:cs typeface="Times New Roman"/>
              </a:rPr>
              <a:t>s</a:t>
            </a:r>
            <a:r>
              <a:rPr dirty="0" sz="1000" spc="-45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t</a:t>
            </a:r>
            <a:r>
              <a:rPr dirty="0" sz="1000" spc="20">
                <a:latin typeface="Times New Roman"/>
                <a:cs typeface="Times New Roman"/>
              </a:rPr>
              <a:t>h</a:t>
            </a:r>
            <a:r>
              <a:rPr dirty="0" sz="1000">
                <a:latin typeface="Times New Roman"/>
                <a:cs typeface="Times New Roman"/>
              </a:rPr>
              <a:t>e</a:t>
            </a:r>
            <a:r>
              <a:rPr dirty="0" sz="1000" spc="-65">
                <a:latin typeface="Times New Roman"/>
                <a:cs typeface="Times New Roman"/>
              </a:rPr>
              <a:t> </a:t>
            </a:r>
            <a:r>
              <a:rPr dirty="0" sz="1000" spc="-20">
                <a:latin typeface="Times New Roman"/>
                <a:cs typeface="Times New Roman"/>
              </a:rPr>
              <a:t>g</a:t>
            </a:r>
            <a:r>
              <a:rPr dirty="0" sz="1000" spc="25">
                <a:latin typeface="Times New Roman"/>
                <a:cs typeface="Times New Roman"/>
              </a:rPr>
              <a:t>r</a:t>
            </a:r>
            <a:r>
              <a:rPr dirty="0" sz="1000" spc="-20">
                <a:latin typeface="Times New Roman"/>
                <a:cs typeface="Times New Roman"/>
              </a:rPr>
              <a:t>e</a:t>
            </a:r>
            <a:r>
              <a:rPr dirty="0" sz="1000">
                <a:latin typeface="Times New Roman"/>
                <a:cs typeface="Times New Roman"/>
              </a:rPr>
              <a:t>y</a:t>
            </a:r>
            <a:r>
              <a:rPr dirty="0" sz="1000" spc="-85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matt</a:t>
            </a:r>
            <a:r>
              <a:rPr dirty="0" sz="1000" spc="-20">
                <a:latin typeface="Times New Roman"/>
                <a:cs typeface="Times New Roman"/>
              </a:rPr>
              <a:t>e</a:t>
            </a:r>
            <a:r>
              <a:rPr dirty="0" sz="1000">
                <a:latin typeface="Times New Roman"/>
                <a:cs typeface="Times New Roman"/>
              </a:rPr>
              <a:t>r</a:t>
            </a:r>
            <a:r>
              <a:rPr dirty="0" sz="1000" spc="-35">
                <a:latin typeface="Times New Roman"/>
                <a:cs typeface="Times New Roman"/>
              </a:rPr>
              <a:t> </a:t>
            </a:r>
            <a:r>
              <a:rPr dirty="0" sz="1000" spc="-5">
                <a:latin typeface="Times New Roman"/>
                <a:cs typeface="Times New Roman"/>
              </a:rPr>
              <a:t>du</a:t>
            </a:r>
            <a:r>
              <a:rPr dirty="0" sz="1000">
                <a:latin typeface="Times New Roman"/>
                <a:cs typeface="Times New Roman"/>
              </a:rPr>
              <a:t>e  </a:t>
            </a:r>
            <a:r>
              <a:rPr dirty="0" sz="1000" spc="5">
                <a:latin typeface="Times New Roman"/>
                <a:cs typeface="Times New Roman"/>
              </a:rPr>
              <a:t>to</a:t>
            </a:r>
            <a:r>
              <a:rPr dirty="0" sz="1000" spc="-60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its</a:t>
            </a:r>
            <a:r>
              <a:rPr dirty="0" sz="1000" spc="-55">
                <a:latin typeface="Times New Roman"/>
                <a:cs typeface="Times New Roman"/>
              </a:rPr>
              <a:t> </a:t>
            </a:r>
            <a:r>
              <a:rPr dirty="0" sz="1000" spc="-5">
                <a:latin typeface="Times New Roman"/>
                <a:cs typeface="Times New Roman"/>
              </a:rPr>
              <a:t>greyish</a:t>
            </a:r>
            <a:r>
              <a:rPr dirty="0" sz="1000" spc="-35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appearance.</a:t>
            </a:r>
            <a:r>
              <a:rPr dirty="0" sz="1000" spc="-25">
                <a:latin typeface="Times New Roman"/>
                <a:cs typeface="Times New Roman"/>
              </a:rPr>
              <a:t> </a:t>
            </a:r>
            <a:r>
              <a:rPr dirty="0" sz="1000" spc="10">
                <a:latin typeface="Times New Roman"/>
                <a:cs typeface="Times New Roman"/>
              </a:rPr>
              <a:t>The</a:t>
            </a:r>
            <a:r>
              <a:rPr dirty="0" sz="1000" spc="-55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neuron</a:t>
            </a:r>
            <a:r>
              <a:rPr dirty="0" sz="1000" spc="-25">
                <a:latin typeface="Times New Roman"/>
                <a:cs typeface="Times New Roman"/>
              </a:rPr>
              <a:t> </a:t>
            </a:r>
            <a:r>
              <a:rPr dirty="0" sz="1000" spc="-10">
                <a:latin typeface="Times New Roman"/>
                <a:cs typeface="Times New Roman"/>
              </a:rPr>
              <a:t>cell </a:t>
            </a:r>
            <a:r>
              <a:rPr dirty="0" sz="1000" spc="-240">
                <a:latin typeface="Times New Roman"/>
                <a:cs typeface="Times New Roman"/>
              </a:rPr>
              <a:t> </a:t>
            </a:r>
            <a:r>
              <a:rPr dirty="0" sz="1000" spc="-10">
                <a:latin typeface="Times New Roman"/>
                <a:cs typeface="Times New Roman"/>
              </a:rPr>
              <a:t>bodies </a:t>
            </a:r>
            <a:r>
              <a:rPr dirty="0" sz="1000" spc="10">
                <a:latin typeface="Times New Roman"/>
                <a:cs typeface="Times New Roman"/>
              </a:rPr>
              <a:t>are </a:t>
            </a:r>
            <a:r>
              <a:rPr dirty="0" sz="1000">
                <a:latin typeface="Times New Roman"/>
                <a:cs typeface="Times New Roman"/>
              </a:rPr>
              <a:t>concentrated </a:t>
            </a:r>
            <a:r>
              <a:rPr dirty="0" sz="1000" spc="5">
                <a:latin typeface="Times New Roman"/>
                <a:cs typeface="Times New Roman"/>
              </a:rPr>
              <a:t>here giving </a:t>
            </a:r>
            <a:r>
              <a:rPr dirty="0" sz="1000" spc="10">
                <a:latin typeface="Times New Roman"/>
                <a:cs typeface="Times New Roman"/>
              </a:rPr>
              <a:t>the </a:t>
            </a:r>
            <a:r>
              <a:rPr dirty="0" sz="1000" spc="15">
                <a:latin typeface="Times New Roman"/>
                <a:cs typeface="Times New Roman"/>
              </a:rPr>
              <a:t> </a:t>
            </a:r>
            <a:r>
              <a:rPr dirty="0" sz="1000" spc="-20">
                <a:latin typeface="Times New Roman"/>
                <a:cs typeface="Times New Roman"/>
              </a:rPr>
              <a:t>colour.</a:t>
            </a:r>
            <a:endParaRPr sz="1000">
              <a:latin typeface="Times New Roman"/>
              <a:cs typeface="Times New Roman"/>
            </a:endParaRPr>
          </a:p>
          <a:p>
            <a:pPr algn="just" marL="551815" marR="10795">
              <a:lnSpc>
                <a:spcPts val="1150"/>
              </a:lnSpc>
              <a:spcBef>
                <a:spcPts val="15"/>
              </a:spcBef>
            </a:pPr>
            <a:r>
              <a:rPr dirty="0" sz="1000" spc="10">
                <a:latin typeface="Times New Roman"/>
                <a:cs typeface="Times New Roman"/>
              </a:rPr>
              <a:t>The </a:t>
            </a:r>
            <a:r>
              <a:rPr dirty="0" sz="1000" spc="-5">
                <a:latin typeface="Times New Roman"/>
                <a:cs typeface="Times New Roman"/>
              </a:rPr>
              <a:t>cerebral cortex </a:t>
            </a:r>
            <a:r>
              <a:rPr dirty="0" sz="1000">
                <a:latin typeface="Times New Roman"/>
                <a:cs typeface="Times New Roman"/>
              </a:rPr>
              <a:t>contains </a:t>
            </a:r>
            <a:r>
              <a:rPr dirty="0" sz="1000" spc="-10">
                <a:latin typeface="Times New Roman"/>
                <a:cs typeface="Times New Roman"/>
              </a:rPr>
              <a:t>motor </a:t>
            </a:r>
            <a:r>
              <a:rPr dirty="0" sz="1000" spc="-5">
                <a:latin typeface="Times New Roman"/>
                <a:cs typeface="Times New Roman"/>
              </a:rPr>
              <a:t>areas, </a:t>
            </a:r>
            <a:r>
              <a:rPr dirty="0" sz="1000" spc="-235">
                <a:latin typeface="Times New Roman"/>
                <a:cs typeface="Times New Roman"/>
              </a:rPr>
              <a:t> </a:t>
            </a:r>
            <a:r>
              <a:rPr dirty="0" sz="1000" spc="-5">
                <a:latin typeface="Times New Roman"/>
                <a:cs typeface="Times New Roman"/>
              </a:rPr>
              <a:t>sensory</a:t>
            </a:r>
            <a:r>
              <a:rPr dirty="0" sz="1000" spc="55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areas</a:t>
            </a:r>
            <a:r>
              <a:rPr dirty="0" sz="1000" spc="120">
                <a:latin typeface="Times New Roman"/>
                <a:cs typeface="Times New Roman"/>
              </a:rPr>
              <a:t> </a:t>
            </a:r>
            <a:r>
              <a:rPr dirty="0" sz="1000" spc="10">
                <a:latin typeface="Times New Roman"/>
                <a:cs typeface="Times New Roman"/>
              </a:rPr>
              <a:t>and</a:t>
            </a:r>
            <a:r>
              <a:rPr dirty="0" sz="1000" spc="105">
                <a:latin typeface="Times New Roman"/>
                <a:cs typeface="Times New Roman"/>
              </a:rPr>
              <a:t> </a:t>
            </a:r>
            <a:r>
              <a:rPr dirty="0" sz="1000" spc="10">
                <a:latin typeface="Times New Roman"/>
                <a:cs typeface="Times New Roman"/>
              </a:rPr>
              <a:t>large</a:t>
            </a:r>
            <a:r>
              <a:rPr dirty="0" sz="1000" spc="85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regions</a:t>
            </a:r>
            <a:r>
              <a:rPr dirty="0" sz="1000" spc="120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that</a:t>
            </a:r>
            <a:r>
              <a:rPr dirty="0" sz="1000" spc="120">
                <a:latin typeface="Times New Roman"/>
                <a:cs typeface="Times New Roman"/>
              </a:rPr>
              <a:t> </a:t>
            </a:r>
            <a:r>
              <a:rPr dirty="0" sz="1000" spc="10">
                <a:latin typeface="Times New Roman"/>
                <a:cs typeface="Times New Roman"/>
              </a:rPr>
              <a:t>are</a:t>
            </a:r>
            <a:endParaRPr sz="1000">
              <a:latin typeface="Times New Roman"/>
              <a:cs typeface="Times New Roman"/>
            </a:endParaRPr>
          </a:p>
          <a:p>
            <a:pPr algn="just" marL="551815" marR="12700">
              <a:lnSpc>
                <a:spcPts val="1130"/>
              </a:lnSpc>
              <a:spcBef>
                <a:spcPts val="20"/>
              </a:spcBef>
            </a:pPr>
            <a:r>
              <a:rPr dirty="0" sz="1000" spc="40">
                <a:latin typeface="Times New Roman"/>
                <a:cs typeface="Times New Roman"/>
              </a:rPr>
              <a:t>neither clearly </a:t>
            </a:r>
            <a:r>
              <a:rPr dirty="0" sz="1000" spc="30">
                <a:latin typeface="Times New Roman"/>
                <a:cs typeface="Times New Roman"/>
              </a:rPr>
              <a:t>sensory </a:t>
            </a:r>
            <a:r>
              <a:rPr dirty="0" sz="1000" spc="25">
                <a:latin typeface="Times New Roman"/>
                <a:cs typeface="Times New Roman"/>
              </a:rPr>
              <a:t>nor motor in </a:t>
            </a:r>
            <a:r>
              <a:rPr dirty="0" sz="1000" spc="30">
                <a:latin typeface="Times New Roman"/>
                <a:cs typeface="Times New Roman"/>
              </a:rPr>
              <a:t> </a:t>
            </a:r>
            <a:r>
              <a:rPr dirty="0" sz="1000" spc="-5">
                <a:latin typeface="Times New Roman"/>
                <a:cs typeface="Times New Roman"/>
              </a:rPr>
              <a:t>function.</a:t>
            </a:r>
            <a:r>
              <a:rPr dirty="0" sz="1000" spc="70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These</a:t>
            </a:r>
            <a:r>
              <a:rPr dirty="0" sz="1000" spc="50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regions</a:t>
            </a:r>
            <a:r>
              <a:rPr dirty="0" sz="1000" spc="55">
                <a:latin typeface="Times New Roman"/>
                <a:cs typeface="Times New Roman"/>
              </a:rPr>
              <a:t> </a:t>
            </a:r>
            <a:r>
              <a:rPr dirty="0" sz="1000" spc="10">
                <a:latin typeface="Times New Roman"/>
                <a:cs typeface="Times New Roman"/>
              </a:rPr>
              <a:t>are</a:t>
            </a:r>
            <a:r>
              <a:rPr dirty="0" sz="1000" spc="65">
                <a:latin typeface="Times New Roman"/>
                <a:cs typeface="Times New Roman"/>
              </a:rPr>
              <a:t> </a:t>
            </a:r>
            <a:r>
              <a:rPr dirty="0" sz="1000" spc="-5">
                <a:latin typeface="Times New Roman"/>
                <a:cs typeface="Times New Roman"/>
              </a:rPr>
              <a:t>called</a:t>
            </a:r>
            <a:r>
              <a:rPr dirty="0" sz="1000" spc="55">
                <a:latin typeface="Times New Roman"/>
                <a:cs typeface="Times New Roman"/>
              </a:rPr>
              <a:t> </a:t>
            </a:r>
            <a:r>
              <a:rPr dirty="0" sz="1000" spc="10">
                <a:latin typeface="Times New Roman"/>
                <a:cs typeface="Times New Roman"/>
              </a:rPr>
              <a:t>as</a:t>
            </a:r>
            <a:r>
              <a:rPr dirty="0" sz="1000" spc="50">
                <a:latin typeface="Times New Roman"/>
                <a:cs typeface="Times New Roman"/>
              </a:rPr>
              <a:t> </a:t>
            </a:r>
            <a:r>
              <a:rPr dirty="0" sz="1000" spc="10">
                <a:latin typeface="Times New Roman"/>
                <a:cs typeface="Times New Roman"/>
              </a:rPr>
              <a:t>the</a:t>
            </a:r>
            <a:endParaRPr sz="1000">
              <a:latin typeface="Times New Roman"/>
              <a:cs typeface="Times New Roman"/>
            </a:endParaRPr>
          </a:p>
          <a:p>
            <a:pPr algn="just" marL="551815" marR="8255">
              <a:lnSpc>
                <a:spcPts val="1150"/>
              </a:lnSpc>
              <a:spcBef>
                <a:spcPts val="5"/>
              </a:spcBef>
            </a:pPr>
            <a:r>
              <a:rPr dirty="0" sz="1000" spc="5">
                <a:latin typeface="Times New Roman"/>
                <a:cs typeface="Times New Roman"/>
              </a:rPr>
              <a:t>a</a:t>
            </a:r>
            <a:r>
              <a:rPr dirty="0" sz="1000" spc="-25">
                <a:latin typeface="Times New Roman"/>
                <a:cs typeface="Times New Roman"/>
              </a:rPr>
              <a:t>ssoc</a:t>
            </a:r>
            <a:r>
              <a:rPr dirty="0" sz="1000" spc="-5">
                <a:latin typeface="Times New Roman"/>
                <a:cs typeface="Times New Roman"/>
              </a:rPr>
              <a:t>i</a:t>
            </a:r>
            <a:r>
              <a:rPr dirty="0" sz="1000" spc="5">
                <a:latin typeface="Times New Roman"/>
                <a:cs typeface="Times New Roman"/>
              </a:rPr>
              <a:t>a</a:t>
            </a:r>
            <a:r>
              <a:rPr dirty="0" sz="1000" spc="-25">
                <a:latin typeface="Times New Roman"/>
                <a:cs typeface="Times New Roman"/>
              </a:rPr>
              <a:t>t</a:t>
            </a:r>
            <a:r>
              <a:rPr dirty="0" sz="1000" spc="10">
                <a:latin typeface="Times New Roman"/>
                <a:cs typeface="Times New Roman"/>
              </a:rPr>
              <a:t>i</a:t>
            </a:r>
            <a:r>
              <a:rPr dirty="0" sz="1000" spc="-25">
                <a:latin typeface="Times New Roman"/>
                <a:cs typeface="Times New Roman"/>
              </a:rPr>
              <a:t>o</a:t>
            </a:r>
            <a:r>
              <a:rPr dirty="0" sz="1000">
                <a:latin typeface="Times New Roman"/>
                <a:cs typeface="Times New Roman"/>
              </a:rPr>
              <a:t>n</a:t>
            </a:r>
            <a:r>
              <a:rPr dirty="0" sz="1000" spc="-60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a</a:t>
            </a:r>
            <a:r>
              <a:rPr dirty="0" sz="1000" spc="-5">
                <a:latin typeface="Times New Roman"/>
                <a:cs typeface="Times New Roman"/>
              </a:rPr>
              <a:t>r</a:t>
            </a:r>
            <a:r>
              <a:rPr dirty="0" sz="1000" spc="-25">
                <a:latin typeface="Times New Roman"/>
                <a:cs typeface="Times New Roman"/>
              </a:rPr>
              <a:t>e</a:t>
            </a:r>
            <a:r>
              <a:rPr dirty="0" sz="1000" spc="15">
                <a:latin typeface="Times New Roman"/>
                <a:cs typeface="Times New Roman"/>
              </a:rPr>
              <a:t>a</a:t>
            </a:r>
            <a:r>
              <a:rPr dirty="0" sz="1000">
                <a:latin typeface="Times New Roman"/>
                <a:cs typeface="Times New Roman"/>
              </a:rPr>
              <a:t>s</a:t>
            </a:r>
            <a:r>
              <a:rPr dirty="0" sz="1000" spc="-80">
                <a:latin typeface="Times New Roman"/>
                <a:cs typeface="Times New Roman"/>
              </a:rPr>
              <a:t> </a:t>
            </a:r>
            <a:r>
              <a:rPr dirty="0" sz="1000" spc="-45">
                <a:latin typeface="Times New Roman"/>
                <a:cs typeface="Times New Roman"/>
              </a:rPr>
              <a:t>w</a:t>
            </a:r>
            <a:r>
              <a:rPr dirty="0" sz="1000" spc="-5">
                <a:latin typeface="Times New Roman"/>
                <a:cs typeface="Times New Roman"/>
              </a:rPr>
              <a:t>h</a:t>
            </a:r>
            <a:r>
              <a:rPr dirty="0" sz="1000" spc="5">
                <a:latin typeface="Times New Roman"/>
                <a:cs typeface="Times New Roman"/>
              </a:rPr>
              <a:t>i</a:t>
            </a:r>
            <a:r>
              <a:rPr dirty="0" sz="1000" spc="-25">
                <a:latin typeface="Times New Roman"/>
                <a:cs typeface="Times New Roman"/>
              </a:rPr>
              <a:t>c</a:t>
            </a:r>
            <a:r>
              <a:rPr dirty="0" sz="1000">
                <a:latin typeface="Times New Roman"/>
                <a:cs typeface="Times New Roman"/>
              </a:rPr>
              <a:t>h</a:t>
            </a:r>
            <a:r>
              <a:rPr dirty="0" sz="1000" spc="-30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a</a:t>
            </a:r>
            <a:r>
              <a:rPr dirty="0" sz="1000" spc="-5">
                <a:latin typeface="Times New Roman"/>
                <a:cs typeface="Times New Roman"/>
              </a:rPr>
              <a:t>r</a:t>
            </a:r>
            <a:r>
              <a:rPr dirty="0" sz="1000">
                <a:latin typeface="Times New Roman"/>
                <a:cs typeface="Times New Roman"/>
              </a:rPr>
              <a:t>e</a:t>
            </a:r>
            <a:r>
              <a:rPr dirty="0" sz="1000" spc="-80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r</a:t>
            </a:r>
            <a:r>
              <a:rPr dirty="0" sz="1000" spc="-25">
                <a:latin typeface="Times New Roman"/>
                <a:cs typeface="Times New Roman"/>
              </a:rPr>
              <a:t>e</a:t>
            </a:r>
            <a:r>
              <a:rPr dirty="0" sz="1000" spc="-5">
                <a:latin typeface="Times New Roman"/>
                <a:cs typeface="Times New Roman"/>
              </a:rPr>
              <a:t>s</a:t>
            </a:r>
            <a:r>
              <a:rPr dirty="0" sz="1000" spc="-25">
                <a:latin typeface="Times New Roman"/>
                <a:cs typeface="Times New Roman"/>
              </a:rPr>
              <a:t>po</a:t>
            </a:r>
            <a:r>
              <a:rPr dirty="0" sz="1000" spc="20">
                <a:latin typeface="Times New Roman"/>
                <a:cs typeface="Times New Roman"/>
              </a:rPr>
              <a:t>n</a:t>
            </a:r>
            <a:r>
              <a:rPr dirty="0" sz="1000" spc="-25">
                <a:latin typeface="Times New Roman"/>
                <a:cs typeface="Times New Roman"/>
              </a:rPr>
              <a:t>s</a:t>
            </a:r>
            <a:r>
              <a:rPr dirty="0" sz="1000" spc="-5">
                <a:latin typeface="Times New Roman"/>
                <a:cs typeface="Times New Roman"/>
              </a:rPr>
              <a:t>i</a:t>
            </a:r>
            <a:r>
              <a:rPr dirty="0" sz="1000" spc="-25">
                <a:latin typeface="Times New Roman"/>
                <a:cs typeface="Times New Roman"/>
              </a:rPr>
              <a:t>bl</a:t>
            </a:r>
            <a:r>
              <a:rPr dirty="0" sz="1000">
                <a:latin typeface="Times New Roman"/>
                <a:cs typeface="Times New Roman"/>
              </a:rPr>
              <a:t>e</a:t>
            </a:r>
            <a:r>
              <a:rPr dirty="0" sz="1000" spc="-80">
                <a:latin typeface="Times New Roman"/>
                <a:cs typeface="Times New Roman"/>
              </a:rPr>
              <a:t> </a:t>
            </a:r>
            <a:r>
              <a:rPr dirty="0" sz="1000" spc="-25">
                <a:latin typeface="Times New Roman"/>
                <a:cs typeface="Times New Roman"/>
              </a:rPr>
              <a:t>for  </a:t>
            </a:r>
            <a:r>
              <a:rPr dirty="0" sz="1000" spc="40">
                <a:latin typeface="Times New Roman"/>
                <a:cs typeface="Times New Roman"/>
              </a:rPr>
              <a:t>complex </a:t>
            </a:r>
            <a:r>
              <a:rPr dirty="0" sz="1000" spc="45">
                <a:latin typeface="Times New Roman"/>
                <a:cs typeface="Times New Roman"/>
              </a:rPr>
              <a:t>functions </a:t>
            </a:r>
            <a:r>
              <a:rPr dirty="0" sz="1000" spc="40">
                <a:latin typeface="Times New Roman"/>
                <a:cs typeface="Times New Roman"/>
              </a:rPr>
              <a:t>like </a:t>
            </a:r>
            <a:r>
              <a:rPr dirty="0" sz="1000" spc="50">
                <a:latin typeface="Times New Roman"/>
                <a:cs typeface="Times New Roman"/>
              </a:rPr>
              <a:t>intersensory </a:t>
            </a:r>
            <a:r>
              <a:rPr dirty="0" sz="1000" spc="55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a</a:t>
            </a:r>
            <a:r>
              <a:rPr dirty="0" sz="1000" spc="-35">
                <a:latin typeface="Times New Roman"/>
                <a:cs typeface="Times New Roman"/>
              </a:rPr>
              <a:t>s</a:t>
            </a:r>
            <a:r>
              <a:rPr dirty="0" sz="1000" spc="-10">
                <a:latin typeface="Times New Roman"/>
                <a:cs typeface="Times New Roman"/>
              </a:rPr>
              <a:t>s</a:t>
            </a:r>
            <a:r>
              <a:rPr dirty="0" sz="1000" spc="-50">
                <a:latin typeface="Times New Roman"/>
                <a:cs typeface="Times New Roman"/>
              </a:rPr>
              <a:t>o</a:t>
            </a:r>
            <a:r>
              <a:rPr dirty="0" sz="1000" spc="-20">
                <a:latin typeface="Times New Roman"/>
                <a:cs typeface="Times New Roman"/>
              </a:rPr>
              <a:t>ci</a:t>
            </a:r>
            <a:r>
              <a:rPr dirty="0" sz="1000" spc="5">
                <a:latin typeface="Times New Roman"/>
                <a:cs typeface="Times New Roman"/>
              </a:rPr>
              <a:t>a</a:t>
            </a:r>
            <a:r>
              <a:rPr dirty="0" sz="1000" spc="-20">
                <a:latin typeface="Times New Roman"/>
                <a:cs typeface="Times New Roman"/>
              </a:rPr>
              <a:t>t</a:t>
            </a:r>
            <a:r>
              <a:rPr dirty="0" sz="1000" spc="5">
                <a:latin typeface="Times New Roman"/>
                <a:cs typeface="Times New Roman"/>
              </a:rPr>
              <a:t>i</a:t>
            </a:r>
            <a:r>
              <a:rPr dirty="0" sz="1000" spc="-50">
                <a:latin typeface="Times New Roman"/>
                <a:cs typeface="Times New Roman"/>
              </a:rPr>
              <a:t>o</a:t>
            </a:r>
            <a:r>
              <a:rPr dirty="0" sz="1000" spc="20">
                <a:latin typeface="Times New Roman"/>
                <a:cs typeface="Times New Roman"/>
              </a:rPr>
              <a:t>n</a:t>
            </a:r>
            <a:r>
              <a:rPr dirty="0" sz="1000" spc="-35">
                <a:latin typeface="Times New Roman"/>
                <a:cs typeface="Times New Roman"/>
              </a:rPr>
              <a:t>s</a:t>
            </a:r>
            <a:r>
              <a:rPr dirty="0" sz="1000">
                <a:latin typeface="Times New Roman"/>
                <a:cs typeface="Times New Roman"/>
              </a:rPr>
              <a:t>,</a:t>
            </a:r>
            <a:r>
              <a:rPr dirty="0" sz="1000" spc="-75">
                <a:latin typeface="Times New Roman"/>
                <a:cs typeface="Times New Roman"/>
              </a:rPr>
              <a:t> </a:t>
            </a:r>
            <a:r>
              <a:rPr dirty="0" sz="1000" spc="10">
                <a:latin typeface="Times New Roman"/>
                <a:cs typeface="Times New Roman"/>
              </a:rPr>
              <a:t>m</a:t>
            </a:r>
            <a:r>
              <a:rPr dirty="0" sz="1000" spc="-50">
                <a:latin typeface="Times New Roman"/>
                <a:cs typeface="Times New Roman"/>
              </a:rPr>
              <a:t>e</a:t>
            </a:r>
            <a:r>
              <a:rPr dirty="0" sz="1000" spc="20">
                <a:latin typeface="Times New Roman"/>
                <a:cs typeface="Times New Roman"/>
              </a:rPr>
              <a:t>m</a:t>
            </a:r>
            <a:r>
              <a:rPr dirty="0" sz="1000" spc="-50">
                <a:latin typeface="Times New Roman"/>
                <a:cs typeface="Times New Roman"/>
              </a:rPr>
              <a:t>o</a:t>
            </a:r>
            <a:r>
              <a:rPr dirty="0" sz="1000" spc="20">
                <a:latin typeface="Times New Roman"/>
                <a:cs typeface="Times New Roman"/>
              </a:rPr>
              <a:t>r</a:t>
            </a:r>
            <a:r>
              <a:rPr dirty="0" sz="1000">
                <a:latin typeface="Times New Roman"/>
                <a:cs typeface="Times New Roman"/>
              </a:rPr>
              <a:t>y</a:t>
            </a:r>
            <a:r>
              <a:rPr dirty="0" sz="1000" spc="-110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a</a:t>
            </a:r>
            <a:r>
              <a:rPr dirty="0" sz="1000" spc="-5">
                <a:latin typeface="Times New Roman"/>
                <a:cs typeface="Times New Roman"/>
              </a:rPr>
              <a:t>n</a:t>
            </a:r>
            <a:r>
              <a:rPr dirty="0" sz="1000">
                <a:latin typeface="Times New Roman"/>
                <a:cs typeface="Times New Roman"/>
              </a:rPr>
              <a:t>d</a:t>
            </a:r>
            <a:r>
              <a:rPr dirty="0" sz="1000" spc="-85">
                <a:latin typeface="Times New Roman"/>
                <a:cs typeface="Times New Roman"/>
              </a:rPr>
              <a:t> </a:t>
            </a:r>
            <a:r>
              <a:rPr dirty="0" sz="1000" spc="-20">
                <a:latin typeface="Times New Roman"/>
                <a:cs typeface="Times New Roman"/>
              </a:rPr>
              <a:t>c</a:t>
            </a:r>
            <a:r>
              <a:rPr dirty="0" sz="1000" spc="-50">
                <a:latin typeface="Times New Roman"/>
                <a:cs typeface="Times New Roman"/>
              </a:rPr>
              <a:t>o</a:t>
            </a:r>
            <a:r>
              <a:rPr dirty="0" sz="1000" spc="10">
                <a:latin typeface="Times New Roman"/>
                <a:cs typeface="Times New Roman"/>
              </a:rPr>
              <a:t>m</a:t>
            </a:r>
            <a:r>
              <a:rPr dirty="0" sz="1000" spc="-15">
                <a:latin typeface="Times New Roman"/>
                <a:cs typeface="Times New Roman"/>
              </a:rPr>
              <a:t>m</a:t>
            </a:r>
            <a:r>
              <a:rPr dirty="0" sz="1000" spc="-5">
                <a:latin typeface="Times New Roman"/>
                <a:cs typeface="Times New Roman"/>
              </a:rPr>
              <a:t>un</a:t>
            </a:r>
            <a:r>
              <a:rPr dirty="0" sz="1000" spc="5">
                <a:latin typeface="Times New Roman"/>
                <a:cs typeface="Times New Roman"/>
              </a:rPr>
              <a:t>i</a:t>
            </a:r>
            <a:r>
              <a:rPr dirty="0" sz="1000" spc="-50">
                <a:latin typeface="Times New Roman"/>
                <a:cs typeface="Times New Roman"/>
              </a:rPr>
              <a:t>c</a:t>
            </a:r>
            <a:r>
              <a:rPr dirty="0" sz="1000" spc="15">
                <a:latin typeface="Times New Roman"/>
                <a:cs typeface="Times New Roman"/>
              </a:rPr>
              <a:t>a</a:t>
            </a:r>
            <a:r>
              <a:rPr dirty="0" sz="1000" spc="-20">
                <a:latin typeface="Times New Roman"/>
                <a:cs typeface="Times New Roman"/>
              </a:rPr>
              <a:t>t</a:t>
            </a:r>
            <a:r>
              <a:rPr dirty="0" sz="1000" spc="5">
                <a:latin typeface="Times New Roman"/>
                <a:cs typeface="Times New Roman"/>
              </a:rPr>
              <a:t>i</a:t>
            </a:r>
            <a:r>
              <a:rPr dirty="0" sz="1000" spc="-50">
                <a:latin typeface="Times New Roman"/>
                <a:cs typeface="Times New Roman"/>
              </a:rPr>
              <a:t>o</a:t>
            </a:r>
            <a:r>
              <a:rPr dirty="0" sz="1000" spc="20">
                <a:latin typeface="Times New Roman"/>
                <a:cs typeface="Times New Roman"/>
              </a:rPr>
              <a:t>n</a:t>
            </a:r>
            <a:r>
              <a:rPr dirty="0" sz="1000">
                <a:latin typeface="Times New Roman"/>
                <a:cs typeface="Times New Roman"/>
              </a:rPr>
              <a:t>.  </a:t>
            </a:r>
            <a:r>
              <a:rPr dirty="0" sz="1000">
                <a:latin typeface="Times New Roman"/>
                <a:cs typeface="Times New Roman"/>
              </a:rPr>
              <a:t>Association </a:t>
            </a:r>
            <a:r>
              <a:rPr dirty="0" sz="1000" spc="10">
                <a:latin typeface="Times New Roman"/>
                <a:cs typeface="Times New Roman"/>
              </a:rPr>
              <a:t>area </a:t>
            </a:r>
            <a:r>
              <a:rPr dirty="0" sz="1000" spc="5">
                <a:latin typeface="Times New Roman"/>
                <a:cs typeface="Times New Roman"/>
              </a:rPr>
              <a:t>is concerned </a:t>
            </a:r>
            <a:r>
              <a:rPr dirty="0" sz="1000">
                <a:latin typeface="Times New Roman"/>
                <a:cs typeface="Times New Roman"/>
              </a:rPr>
              <a:t>with </a:t>
            </a:r>
            <a:r>
              <a:rPr dirty="0" sz="1000" spc="20">
                <a:latin typeface="Times New Roman"/>
                <a:cs typeface="Times New Roman"/>
              </a:rPr>
              <a:t>the </a:t>
            </a:r>
            <a:r>
              <a:rPr dirty="0" sz="1000" spc="25">
                <a:latin typeface="Times New Roman"/>
                <a:cs typeface="Times New Roman"/>
              </a:rPr>
              <a:t> </a:t>
            </a:r>
            <a:r>
              <a:rPr dirty="0" sz="1000" spc="20">
                <a:latin typeface="Times New Roman"/>
                <a:cs typeface="Times New Roman"/>
              </a:rPr>
              <a:t>r</a:t>
            </a:r>
            <a:r>
              <a:rPr dirty="0" sz="1000" spc="-20">
                <a:latin typeface="Times New Roman"/>
                <a:cs typeface="Times New Roman"/>
              </a:rPr>
              <a:t>ece</a:t>
            </a:r>
            <a:r>
              <a:rPr dirty="0" sz="1000" spc="5">
                <a:latin typeface="Times New Roman"/>
                <a:cs typeface="Times New Roman"/>
              </a:rPr>
              <a:t>pti</a:t>
            </a:r>
            <a:r>
              <a:rPr dirty="0" sz="1000" spc="-35">
                <a:latin typeface="Times New Roman"/>
                <a:cs typeface="Times New Roman"/>
              </a:rPr>
              <a:t>o</a:t>
            </a:r>
            <a:r>
              <a:rPr dirty="0" sz="1000">
                <a:latin typeface="Times New Roman"/>
                <a:cs typeface="Times New Roman"/>
              </a:rPr>
              <a:t>n</a:t>
            </a:r>
            <a:r>
              <a:rPr dirty="0" sz="1000" spc="10">
                <a:latin typeface="Times New Roman"/>
                <a:cs typeface="Times New Roman"/>
              </a:rPr>
              <a:t> </a:t>
            </a:r>
            <a:r>
              <a:rPr dirty="0" sz="1000" spc="-25">
                <a:latin typeface="Times New Roman"/>
                <a:cs typeface="Times New Roman"/>
              </a:rPr>
              <a:t>o</a:t>
            </a:r>
            <a:r>
              <a:rPr dirty="0" sz="1000">
                <a:latin typeface="Times New Roman"/>
                <a:cs typeface="Times New Roman"/>
              </a:rPr>
              <a:t>f</a:t>
            </a:r>
            <a:r>
              <a:rPr dirty="0" sz="1000" spc="-35">
                <a:latin typeface="Times New Roman"/>
                <a:cs typeface="Times New Roman"/>
              </a:rPr>
              <a:t> </a:t>
            </a:r>
            <a:r>
              <a:rPr dirty="0" sz="1000" spc="-10">
                <a:latin typeface="Times New Roman"/>
                <a:cs typeface="Times New Roman"/>
              </a:rPr>
              <a:t>s</a:t>
            </a:r>
            <a:r>
              <a:rPr dirty="0" sz="1000" spc="-20">
                <a:latin typeface="Times New Roman"/>
                <a:cs typeface="Times New Roman"/>
              </a:rPr>
              <a:t>e</a:t>
            </a:r>
            <a:r>
              <a:rPr dirty="0" sz="1000" spc="20">
                <a:latin typeface="Times New Roman"/>
                <a:cs typeface="Times New Roman"/>
              </a:rPr>
              <a:t>n</a:t>
            </a:r>
            <a:r>
              <a:rPr dirty="0" sz="1000" spc="-10">
                <a:latin typeface="Times New Roman"/>
                <a:cs typeface="Times New Roman"/>
              </a:rPr>
              <a:t>s</a:t>
            </a:r>
            <a:r>
              <a:rPr dirty="0" sz="1000" spc="-25">
                <a:latin typeface="Times New Roman"/>
                <a:cs typeface="Times New Roman"/>
              </a:rPr>
              <a:t>o</a:t>
            </a:r>
            <a:r>
              <a:rPr dirty="0" sz="1000" spc="20">
                <a:latin typeface="Times New Roman"/>
                <a:cs typeface="Times New Roman"/>
              </a:rPr>
              <a:t>r</a:t>
            </a:r>
            <a:r>
              <a:rPr dirty="0" sz="1000">
                <a:latin typeface="Times New Roman"/>
                <a:cs typeface="Times New Roman"/>
              </a:rPr>
              <a:t>y</a:t>
            </a:r>
            <a:r>
              <a:rPr dirty="0" sz="1000" spc="-60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imp</a:t>
            </a:r>
            <a:r>
              <a:rPr dirty="0" sz="1000" spc="-10">
                <a:latin typeface="Times New Roman"/>
                <a:cs typeface="Times New Roman"/>
              </a:rPr>
              <a:t>u</a:t>
            </a:r>
            <a:r>
              <a:rPr dirty="0" sz="1000" spc="5">
                <a:latin typeface="Times New Roman"/>
                <a:cs typeface="Times New Roman"/>
              </a:rPr>
              <a:t>l</a:t>
            </a:r>
            <a:r>
              <a:rPr dirty="0" sz="1000" spc="-10">
                <a:latin typeface="Times New Roman"/>
                <a:cs typeface="Times New Roman"/>
              </a:rPr>
              <a:t>s</a:t>
            </a:r>
            <a:r>
              <a:rPr dirty="0" sz="1000" spc="-20">
                <a:latin typeface="Times New Roman"/>
                <a:cs typeface="Times New Roman"/>
              </a:rPr>
              <a:t>e</a:t>
            </a:r>
            <a:r>
              <a:rPr dirty="0" sz="1000">
                <a:latin typeface="Times New Roman"/>
                <a:cs typeface="Times New Roman"/>
              </a:rPr>
              <a:t>s</a:t>
            </a:r>
            <a:r>
              <a:rPr dirty="0" sz="1000" spc="-20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a</a:t>
            </a:r>
            <a:r>
              <a:rPr dirty="0" sz="1000" spc="20">
                <a:latin typeface="Times New Roman"/>
                <a:cs typeface="Times New Roman"/>
              </a:rPr>
              <a:t>n</a:t>
            </a:r>
            <a:r>
              <a:rPr dirty="0" sz="1000">
                <a:latin typeface="Times New Roman"/>
                <a:cs typeface="Times New Roman"/>
              </a:rPr>
              <a:t>d</a:t>
            </a:r>
            <a:r>
              <a:rPr dirty="0" sz="1000" spc="-5">
                <a:latin typeface="Times New Roman"/>
                <a:cs typeface="Times New Roman"/>
              </a:rPr>
              <a:t> </a:t>
            </a:r>
            <a:r>
              <a:rPr dirty="0" sz="1000" spc="-20">
                <a:latin typeface="Times New Roman"/>
                <a:cs typeface="Times New Roman"/>
              </a:rPr>
              <a:t>s</a:t>
            </a:r>
            <a:r>
              <a:rPr dirty="0" sz="1000" spc="5">
                <a:latin typeface="Times New Roman"/>
                <a:cs typeface="Times New Roman"/>
              </a:rPr>
              <a:t>ta</a:t>
            </a:r>
            <a:r>
              <a:rPr dirty="0" sz="1000" spc="20">
                <a:latin typeface="Times New Roman"/>
                <a:cs typeface="Times New Roman"/>
              </a:rPr>
              <a:t>r</a:t>
            </a:r>
            <a:r>
              <a:rPr dirty="0" sz="1000">
                <a:latin typeface="Times New Roman"/>
                <a:cs typeface="Times New Roman"/>
              </a:rPr>
              <a:t>t</a:t>
            </a:r>
            <a:r>
              <a:rPr dirty="0" sz="1000" spc="-5">
                <a:latin typeface="Times New Roman"/>
                <a:cs typeface="Times New Roman"/>
              </a:rPr>
              <a:t> </a:t>
            </a:r>
            <a:r>
              <a:rPr dirty="0" sz="1000" spc="-25">
                <a:latin typeface="Times New Roman"/>
                <a:cs typeface="Times New Roman"/>
              </a:rPr>
              <a:t>o</a:t>
            </a:r>
            <a:r>
              <a:rPr dirty="0" sz="1000">
                <a:latin typeface="Times New Roman"/>
                <a:cs typeface="Times New Roman"/>
              </a:rPr>
              <a:t>f  </a:t>
            </a:r>
            <a:r>
              <a:rPr dirty="0" sz="1000" spc="10">
                <a:latin typeface="Times New Roman"/>
                <a:cs typeface="Times New Roman"/>
              </a:rPr>
              <a:t>m</a:t>
            </a:r>
            <a:r>
              <a:rPr dirty="0" sz="1000" spc="-50">
                <a:latin typeface="Times New Roman"/>
                <a:cs typeface="Times New Roman"/>
              </a:rPr>
              <a:t>o</a:t>
            </a:r>
            <a:r>
              <a:rPr dirty="0" sz="1000" spc="5">
                <a:latin typeface="Times New Roman"/>
                <a:cs typeface="Times New Roman"/>
              </a:rPr>
              <a:t>t</a:t>
            </a:r>
            <a:r>
              <a:rPr dirty="0" sz="1000" spc="-25">
                <a:latin typeface="Times New Roman"/>
                <a:cs typeface="Times New Roman"/>
              </a:rPr>
              <a:t>o</a:t>
            </a:r>
            <a:r>
              <a:rPr dirty="0" sz="1000">
                <a:latin typeface="Times New Roman"/>
                <a:cs typeface="Times New Roman"/>
              </a:rPr>
              <a:t>r</a:t>
            </a:r>
            <a:r>
              <a:rPr dirty="0" sz="1000" spc="-55">
                <a:latin typeface="Times New Roman"/>
                <a:cs typeface="Times New Roman"/>
              </a:rPr>
              <a:t> </a:t>
            </a:r>
            <a:r>
              <a:rPr dirty="0" sz="1000" spc="-25">
                <a:latin typeface="Times New Roman"/>
                <a:cs typeface="Times New Roman"/>
              </a:rPr>
              <a:t>i</a:t>
            </a:r>
            <a:r>
              <a:rPr dirty="0" sz="1000" spc="10">
                <a:latin typeface="Times New Roman"/>
                <a:cs typeface="Times New Roman"/>
              </a:rPr>
              <a:t>mp</a:t>
            </a:r>
            <a:r>
              <a:rPr dirty="0" sz="1000" spc="-35">
                <a:latin typeface="Times New Roman"/>
                <a:cs typeface="Times New Roman"/>
              </a:rPr>
              <a:t>u</a:t>
            </a:r>
            <a:r>
              <a:rPr dirty="0" sz="1000" spc="5">
                <a:latin typeface="Times New Roman"/>
                <a:cs typeface="Times New Roman"/>
              </a:rPr>
              <a:t>l</a:t>
            </a:r>
            <a:r>
              <a:rPr dirty="0" sz="1000" spc="-10">
                <a:latin typeface="Times New Roman"/>
                <a:cs typeface="Times New Roman"/>
              </a:rPr>
              <a:t>s</a:t>
            </a:r>
            <a:r>
              <a:rPr dirty="0" sz="1000" spc="-40">
                <a:latin typeface="Times New Roman"/>
                <a:cs typeface="Times New Roman"/>
              </a:rPr>
              <a:t>e</a:t>
            </a:r>
            <a:r>
              <a:rPr dirty="0" sz="1000" spc="-10">
                <a:latin typeface="Times New Roman"/>
                <a:cs typeface="Times New Roman"/>
              </a:rPr>
              <a:t>s</a:t>
            </a:r>
            <a:r>
              <a:rPr dirty="0" sz="1000">
                <a:latin typeface="Times New Roman"/>
                <a:cs typeface="Times New Roman"/>
              </a:rPr>
              <a:t>.</a:t>
            </a:r>
            <a:endParaRPr sz="1000">
              <a:latin typeface="Times New Roman"/>
              <a:cs typeface="Times New Roman"/>
            </a:endParaRPr>
          </a:p>
          <a:p>
            <a:pPr algn="just" marL="551815" marR="5715">
              <a:lnSpc>
                <a:spcPts val="1150"/>
              </a:lnSpc>
              <a:spcBef>
                <a:spcPts val="10"/>
              </a:spcBef>
            </a:pPr>
            <a:r>
              <a:rPr dirty="0" sz="1000" spc="10">
                <a:latin typeface="Times New Roman"/>
                <a:cs typeface="Times New Roman"/>
              </a:rPr>
              <a:t>The</a:t>
            </a:r>
            <a:r>
              <a:rPr dirty="0" sz="1000" spc="-50">
                <a:latin typeface="Times New Roman"/>
                <a:cs typeface="Times New Roman"/>
              </a:rPr>
              <a:t> </a:t>
            </a:r>
            <a:r>
              <a:rPr dirty="0" sz="1000" spc="-5">
                <a:latin typeface="Times New Roman"/>
                <a:cs typeface="Times New Roman"/>
              </a:rPr>
              <a:t>reflex</a:t>
            </a:r>
            <a:r>
              <a:rPr dirty="0" sz="1000" spc="-60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pathway</a:t>
            </a:r>
            <a:r>
              <a:rPr dirty="0" sz="1000" spc="-85">
                <a:latin typeface="Times New Roman"/>
                <a:cs typeface="Times New Roman"/>
              </a:rPr>
              <a:t> </a:t>
            </a:r>
            <a:r>
              <a:rPr dirty="0" sz="1000" spc="-5">
                <a:latin typeface="Times New Roman"/>
                <a:cs typeface="Times New Roman"/>
              </a:rPr>
              <a:t>comprises</a:t>
            </a:r>
            <a:r>
              <a:rPr dirty="0" sz="1000" spc="-35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at</a:t>
            </a:r>
            <a:r>
              <a:rPr dirty="0" sz="1000" spc="-55">
                <a:latin typeface="Times New Roman"/>
                <a:cs typeface="Times New Roman"/>
              </a:rPr>
              <a:t> </a:t>
            </a:r>
            <a:r>
              <a:rPr dirty="0" sz="1000" spc="-5">
                <a:latin typeface="Times New Roman"/>
                <a:cs typeface="Times New Roman"/>
              </a:rPr>
              <a:t>least</a:t>
            </a:r>
            <a:r>
              <a:rPr dirty="0" sz="1000" spc="-35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one </a:t>
            </a:r>
            <a:r>
              <a:rPr dirty="0" sz="1000" spc="-240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a</a:t>
            </a:r>
            <a:r>
              <a:rPr dirty="0" sz="1000" spc="-50">
                <a:latin typeface="Times New Roman"/>
                <a:cs typeface="Times New Roman"/>
              </a:rPr>
              <a:t>f</a:t>
            </a:r>
            <a:r>
              <a:rPr dirty="0" sz="1000" spc="-25">
                <a:latin typeface="Times New Roman"/>
                <a:cs typeface="Times New Roman"/>
              </a:rPr>
              <a:t>f</a:t>
            </a:r>
            <a:r>
              <a:rPr dirty="0" sz="1000" spc="-20">
                <a:latin typeface="Times New Roman"/>
                <a:cs typeface="Times New Roman"/>
              </a:rPr>
              <a:t>e</a:t>
            </a:r>
            <a:r>
              <a:rPr dirty="0" sz="1000" spc="20">
                <a:latin typeface="Times New Roman"/>
                <a:cs typeface="Times New Roman"/>
              </a:rPr>
              <a:t>r</a:t>
            </a:r>
            <a:r>
              <a:rPr dirty="0" sz="1000" spc="-40">
                <a:latin typeface="Times New Roman"/>
                <a:cs typeface="Times New Roman"/>
              </a:rPr>
              <a:t>e</a:t>
            </a:r>
            <a:r>
              <a:rPr dirty="0" sz="1000" spc="20">
                <a:latin typeface="Times New Roman"/>
                <a:cs typeface="Times New Roman"/>
              </a:rPr>
              <a:t>n</a:t>
            </a:r>
            <a:r>
              <a:rPr dirty="0" sz="1000">
                <a:latin typeface="Times New Roman"/>
                <a:cs typeface="Times New Roman"/>
              </a:rPr>
              <a:t>t</a:t>
            </a:r>
            <a:r>
              <a:rPr dirty="0" sz="1000" spc="-75">
                <a:latin typeface="Times New Roman"/>
                <a:cs typeface="Times New Roman"/>
              </a:rPr>
              <a:t> </a:t>
            </a:r>
            <a:r>
              <a:rPr dirty="0" sz="1000" spc="20">
                <a:latin typeface="Times New Roman"/>
                <a:cs typeface="Times New Roman"/>
              </a:rPr>
              <a:t>n</a:t>
            </a:r>
            <a:r>
              <a:rPr dirty="0" sz="1000" spc="-20">
                <a:latin typeface="Times New Roman"/>
                <a:cs typeface="Times New Roman"/>
              </a:rPr>
              <a:t>e</a:t>
            </a:r>
            <a:r>
              <a:rPr dirty="0" sz="1000" spc="-5">
                <a:latin typeface="Times New Roman"/>
                <a:cs typeface="Times New Roman"/>
              </a:rPr>
              <a:t>u</a:t>
            </a:r>
            <a:r>
              <a:rPr dirty="0" sz="1000">
                <a:latin typeface="Times New Roman"/>
                <a:cs typeface="Times New Roman"/>
              </a:rPr>
              <a:t>r</a:t>
            </a:r>
            <a:r>
              <a:rPr dirty="0" sz="1000" spc="-25">
                <a:latin typeface="Times New Roman"/>
                <a:cs typeface="Times New Roman"/>
              </a:rPr>
              <a:t>o</a:t>
            </a:r>
            <a:r>
              <a:rPr dirty="0" sz="1000">
                <a:latin typeface="Times New Roman"/>
                <a:cs typeface="Times New Roman"/>
              </a:rPr>
              <a:t>n</a:t>
            </a:r>
            <a:r>
              <a:rPr dirty="0" sz="1000" spc="-45">
                <a:latin typeface="Times New Roman"/>
                <a:cs typeface="Times New Roman"/>
              </a:rPr>
              <a:t> </a:t>
            </a:r>
            <a:r>
              <a:rPr dirty="0" sz="1000" spc="-15">
                <a:latin typeface="Times New Roman"/>
                <a:cs typeface="Times New Roman"/>
              </a:rPr>
              <a:t>(</a:t>
            </a:r>
            <a:r>
              <a:rPr dirty="0" sz="1000" spc="20">
                <a:latin typeface="Times New Roman"/>
                <a:cs typeface="Times New Roman"/>
              </a:rPr>
              <a:t>r</a:t>
            </a:r>
            <a:r>
              <a:rPr dirty="0" sz="1000" spc="-20">
                <a:latin typeface="Times New Roman"/>
                <a:cs typeface="Times New Roman"/>
              </a:rPr>
              <a:t>e</a:t>
            </a:r>
            <a:r>
              <a:rPr dirty="0" sz="1000" spc="-40">
                <a:latin typeface="Times New Roman"/>
                <a:cs typeface="Times New Roman"/>
              </a:rPr>
              <a:t>c</a:t>
            </a:r>
            <a:r>
              <a:rPr dirty="0" sz="1000" spc="-20">
                <a:latin typeface="Times New Roman"/>
                <a:cs typeface="Times New Roman"/>
              </a:rPr>
              <a:t>e</a:t>
            </a:r>
            <a:r>
              <a:rPr dirty="0" sz="1000" spc="-5">
                <a:latin typeface="Times New Roman"/>
                <a:cs typeface="Times New Roman"/>
              </a:rPr>
              <a:t>p</a:t>
            </a:r>
            <a:r>
              <a:rPr dirty="0" sz="1000" spc="-20">
                <a:latin typeface="Times New Roman"/>
                <a:cs typeface="Times New Roman"/>
              </a:rPr>
              <a:t>t</a:t>
            </a:r>
            <a:r>
              <a:rPr dirty="0" sz="1000" spc="-25">
                <a:latin typeface="Times New Roman"/>
                <a:cs typeface="Times New Roman"/>
              </a:rPr>
              <a:t>o</a:t>
            </a:r>
            <a:r>
              <a:rPr dirty="0" sz="1000" spc="20">
                <a:latin typeface="Times New Roman"/>
                <a:cs typeface="Times New Roman"/>
              </a:rPr>
              <a:t>r</a:t>
            </a:r>
            <a:r>
              <a:rPr dirty="0" sz="1000">
                <a:latin typeface="Times New Roman"/>
                <a:cs typeface="Times New Roman"/>
              </a:rPr>
              <a:t>)</a:t>
            </a:r>
            <a:r>
              <a:rPr dirty="0" sz="1000" spc="-45">
                <a:latin typeface="Times New Roman"/>
                <a:cs typeface="Times New Roman"/>
              </a:rPr>
              <a:t> </a:t>
            </a:r>
            <a:r>
              <a:rPr dirty="0" sz="1000" spc="-10">
                <a:latin typeface="Times New Roman"/>
                <a:cs typeface="Times New Roman"/>
              </a:rPr>
              <a:t>a</a:t>
            </a:r>
            <a:r>
              <a:rPr dirty="0" sz="1000" spc="20">
                <a:latin typeface="Times New Roman"/>
                <a:cs typeface="Times New Roman"/>
              </a:rPr>
              <a:t>n</a:t>
            </a:r>
            <a:r>
              <a:rPr dirty="0" sz="1000">
                <a:latin typeface="Times New Roman"/>
                <a:cs typeface="Times New Roman"/>
              </a:rPr>
              <a:t>d</a:t>
            </a:r>
            <a:r>
              <a:rPr dirty="0" sz="1000" spc="-85">
                <a:latin typeface="Times New Roman"/>
                <a:cs typeface="Times New Roman"/>
              </a:rPr>
              <a:t> </a:t>
            </a:r>
            <a:r>
              <a:rPr dirty="0" sz="1000" spc="-25">
                <a:latin typeface="Times New Roman"/>
                <a:cs typeface="Times New Roman"/>
              </a:rPr>
              <a:t>o</a:t>
            </a:r>
            <a:r>
              <a:rPr dirty="0" sz="1000" spc="20">
                <a:latin typeface="Times New Roman"/>
                <a:cs typeface="Times New Roman"/>
              </a:rPr>
              <a:t>n</a:t>
            </a:r>
            <a:r>
              <a:rPr dirty="0" sz="1000">
                <a:latin typeface="Times New Roman"/>
                <a:cs typeface="Times New Roman"/>
              </a:rPr>
              <a:t>e</a:t>
            </a:r>
            <a:r>
              <a:rPr dirty="0" sz="1000" spc="-100">
                <a:latin typeface="Times New Roman"/>
                <a:cs typeface="Times New Roman"/>
              </a:rPr>
              <a:t> </a:t>
            </a:r>
            <a:r>
              <a:rPr dirty="0" sz="1000" spc="-20">
                <a:latin typeface="Times New Roman"/>
                <a:cs typeface="Times New Roman"/>
              </a:rPr>
              <a:t>e</a:t>
            </a:r>
            <a:r>
              <a:rPr dirty="0" sz="1000" spc="-50">
                <a:latin typeface="Times New Roman"/>
                <a:cs typeface="Times New Roman"/>
              </a:rPr>
              <a:t>f</a:t>
            </a:r>
            <a:r>
              <a:rPr dirty="0" sz="1000" spc="-25">
                <a:latin typeface="Times New Roman"/>
                <a:cs typeface="Times New Roman"/>
              </a:rPr>
              <a:t>f</a:t>
            </a:r>
            <a:r>
              <a:rPr dirty="0" sz="1000" spc="-20">
                <a:latin typeface="Times New Roman"/>
                <a:cs typeface="Times New Roman"/>
              </a:rPr>
              <a:t>e</a:t>
            </a:r>
            <a:r>
              <a:rPr dirty="0" sz="1000" spc="20">
                <a:latin typeface="Times New Roman"/>
                <a:cs typeface="Times New Roman"/>
              </a:rPr>
              <a:t>r</a:t>
            </a:r>
            <a:r>
              <a:rPr dirty="0" sz="1000" spc="-40">
                <a:latin typeface="Times New Roman"/>
                <a:cs typeface="Times New Roman"/>
              </a:rPr>
              <a:t>e</a:t>
            </a:r>
            <a:r>
              <a:rPr dirty="0" sz="1000" spc="20">
                <a:latin typeface="Times New Roman"/>
                <a:cs typeface="Times New Roman"/>
              </a:rPr>
              <a:t>nt  </a:t>
            </a:r>
            <a:r>
              <a:rPr dirty="0" sz="1000" spc="-15">
                <a:latin typeface="Times New Roman"/>
                <a:cs typeface="Times New Roman"/>
              </a:rPr>
              <a:t>(effector </a:t>
            </a:r>
            <a:r>
              <a:rPr dirty="0" sz="1000" spc="-10">
                <a:latin typeface="Times New Roman"/>
                <a:cs typeface="Times New Roman"/>
              </a:rPr>
              <a:t>or </a:t>
            </a:r>
            <a:r>
              <a:rPr dirty="0" sz="1000" spc="-5">
                <a:latin typeface="Times New Roman"/>
                <a:cs typeface="Times New Roman"/>
              </a:rPr>
              <a:t>excitor) </a:t>
            </a:r>
            <a:r>
              <a:rPr dirty="0" sz="1000">
                <a:latin typeface="Times New Roman"/>
                <a:cs typeface="Times New Roman"/>
              </a:rPr>
              <a:t>neuron appropriately </a:t>
            </a:r>
            <a:r>
              <a:rPr dirty="0" sz="1000" spc="5">
                <a:latin typeface="Times New Roman"/>
                <a:cs typeface="Times New Roman"/>
              </a:rPr>
              <a:t> arranged</a:t>
            </a:r>
            <a:r>
              <a:rPr dirty="0" sz="1000" spc="30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in</a:t>
            </a:r>
            <a:r>
              <a:rPr dirty="0" sz="1000" spc="35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a</a:t>
            </a:r>
            <a:r>
              <a:rPr dirty="0" sz="1000" spc="45">
                <a:latin typeface="Times New Roman"/>
                <a:cs typeface="Times New Roman"/>
              </a:rPr>
              <a:t> </a:t>
            </a:r>
            <a:r>
              <a:rPr dirty="0" sz="1000" spc="-5">
                <a:latin typeface="Times New Roman"/>
                <a:cs typeface="Times New Roman"/>
              </a:rPr>
              <a:t>series.</a:t>
            </a:r>
            <a:r>
              <a:rPr dirty="0" sz="1000" spc="55">
                <a:latin typeface="Times New Roman"/>
                <a:cs typeface="Times New Roman"/>
              </a:rPr>
              <a:t> </a:t>
            </a:r>
            <a:r>
              <a:rPr dirty="0" sz="1000" spc="10">
                <a:latin typeface="Times New Roman"/>
                <a:cs typeface="Times New Roman"/>
              </a:rPr>
              <a:t>The</a:t>
            </a:r>
            <a:r>
              <a:rPr dirty="0" sz="1000" spc="-5">
                <a:latin typeface="Times New Roman"/>
                <a:cs typeface="Times New Roman"/>
              </a:rPr>
              <a:t> afferent</a:t>
            </a:r>
            <a:r>
              <a:rPr dirty="0" sz="1000" spc="45">
                <a:latin typeface="Times New Roman"/>
                <a:cs typeface="Times New Roman"/>
              </a:rPr>
              <a:t> </a:t>
            </a:r>
            <a:r>
              <a:rPr dirty="0" sz="1000" spc="-5">
                <a:latin typeface="Times New Roman"/>
                <a:cs typeface="Times New Roman"/>
              </a:rPr>
              <a:t>neuron</a:t>
            </a:r>
            <a:endParaRPr sz="1000">
              <a:latin typeface="Times New Roman"/>
              <a:cs typeface="Times New Roman"/>
            </a:endParaRPr>
          </a:p>
          <a:p>
            <a:pPr algn="just" marL="551815" marR="5715">
              <a:lnSpc>
                <a:spcPts val="1130"/>
              </a:lnSpc>
              <a:spcBef>
                <a:spcPts val="25"/>
              </a:spcBef>
            </a:pPr>
            <a:r>
              <a:rPr dirty="0" sz="1000" spc="-10">
                <a:latin typeface="Times New Roman"/>
                <a:cs typeface="Times New Roman"/>
              </a:rPr>
              <a:t>receives </a:t>
            </a:r>
            <a:r>
              <a:rPr dirty="0" sz="1000" spc="5">
                <a:latin typeface="Times New Roman"/>
                <a:cs typeface="Times New Roman"/>
              </a:rPr>
              <a:t>signal </a:t>
            </a:r>
            <a:r>
              <a:rPr dirty="0" sz="1000" spc="-5">
                <a:latin typeface="Times New Roman"/>
                <a:cs typeface="Times New Roman"/>
              </a:rPr>
              <a:t>from </a:t>
            </a:r>
            <a:r>
              <a:rPr dirty="0" sz="1000">
                <a:latin typeface="Times New Roman"/>
                <a:cs typeface="Times New Roman"/>
              </a:rPr>
              <a:t>a sensory organ </a:t>
            </a:r>
            <a:r>
              <a:rPr dirty="0" sz="1000" spc="25">
                <a:latin typeface="Times New Roman"/>
                <a:cs typeface="Times New Roman"/>
              </a:rPr>
              <a:t>and </a:t>
            </a:r>
            <a:r>
              <a:rPr dirty="0" sz="1000" spc="30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transmits</a:t>
            </a:r>
            <a:r>
              <a:rPr dirty="0" sz="1000" spc="75">
                <a:latin typeface="Times New Roman"/>
                <a:cs typeface="Times New Roman"/>
              </a:rPr>
              <a:t> </a:t>
            </a:r>
            <a:r>
              <a:rPr dirty="0" sz="1000" spc="10">
                <a:latin typeface="Times New Roman"/>
                <a:cs typeface="Times New Roman"/>
              </a:rPr>
              <a:t>the</a:t>
            </a:r>
            <a:r>
              <a:rPr dirty="0" sz="1000" spc="75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impulse</a:t>
            </a:r>
            <a:r>
              <a:rPr dirty="0" sz="1000" spc="75">
                <a:latin typeface="Times New Roman"/>
                <a:cs typeface="Times New Roman"/>
              </a:rPr>
              <a:t> </a:t>
            </a:r>
            <a:r>
              <a:rPr dirty="0" sz="1000" spc="-5">
                <a:latin typeface="Times New Roman"/>
                <a:cs typeface="Times New Roman"/>
              </a:rPr>
              <a:t>via</a:t>
            </a:r>
            <a:r>
              <a:rPr dirty="0" sz="1000" spc="114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a</a:t>
            </a:r>
            <a:r>
              <a:rPr dirty="0" sz="1000" spc="100">
                <a:latin typeface="Times New Roman"/>
                <a:cs typeface="Times New Roman"/>
              </a:rPr>
              <a:t> </a:t>
            </a:r>
            <a:r>
              <a:rPr dirty="0" sz="1000" spc="-5">
                <a:latin typeface="Times New Roman"/>
                <a:cs typeface="Times New Roman"/>
              </a:rPr>
              <a:t>dorsal</a:t>
            </a:r>
            <a:r>
              <a:rPr dirty="0" sz="1000" spc="100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nerve</a:t>
            </a:r>
            <a:endParaRPr sz="1000">
              <a:latin typeface="Times New Roman"/>
              <a:cs typeface="Times New Roman"/>
            </a:endParaRPr>
          </a:p>
          <a:p>
            <a:pPr algn="just" marL="551815" marR="10795">
              <a:lnSpc>
                <a:spcPts val="1150"/>
              </a:lnSpc>
            </a:pPr>
            <a:r>
              <a:rPr dirty="0" sz="1000" spc="-5">
                <a:latin typeface="Times New Roman"/>
                <a:cs typeface="Times New Roman"/>
              </a:rPr>
              <a:t>root </a:t>
            </a:r>
            <a:r>
              <a:rPr dirty="0" sz="1000" spc="5">
                <a:latin typeface="Times New Roman"/>
                <a:cs typeface="Times New Roman"/>
              </a:rPr>
              <a:t>into the </a:t>
            </a:r>
            <a:r>
              <a:rPr dirty="0" sz="1000">
                <a:latin typeface="Times New Roman"/>
                <a:cs typeface="Times New Roman"/>
              </a:rPr>
              <a:t>CNS </a:t>
            </a:r>
            <a:r>
              <a:rPr dirty="0" sz="1000" spc="5">
                <a:latin typeface="Times New Roman"/>
                <a:cs typeface="Times New Roman"/>
              </a:rPr>
              <a:t>(at </a:t>
            </a:r>
            <a:r>
              <a:rPr dirty="0" sz="1000" spc="10">
                <a:latin typeface="Times New Roman"/>
                <a:cs typeface="Times New Roman"/>
              </a:rPr>
              <a:t>the </a:t>
            </a:r>
            <a:r>
              <a:rPr dirty="0" sz="1000" spc="-10">
                <a:latin typeface="Times New Roman"/>
                <a:cs typeface="Times New Roman"/>
              </a:rPr>
              <a:t>level </a:t>
            </a:r>
            <a:r>
              <a:rPr dirty="0" sz="1000" spc="-5">
                <a:latin typeface="Times New Roman"/>
                <a:cs typeface="Times New Roman"/>
              </a:rPr>
              <a:t>of </a:t>
            </a:r>
            <a:r>
              <a:rPr dirty="0" sz="1000" spc="5">
                <a:latin typeface="Times New Roman"/>
                <a:cs typeface="Times New Roman"/>
              </a:rPr>
              <a:t>spinal </a:t>
            </a:r>
            <a:r>
              <a:rPr dirty="0" sz="1000" spc="10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cord). </a:t>
            </a:r>
            <a:r>
              <a:rPr dirty="0" sz="1000" spc="20">
                <a:latin typeface="Times New Roman"/>
                <a:cs typeface="Times New Roman"/>
              </a:rPr>
              <a:t>The </a:t>
            </a:r>
            <a:r>
              <a:rPr dirty="0" sz="1000" spc="-5">
                <a:latin typeface="Times New Roman"/>
                <a:cs typeface="Times New Roman"/>
              </a:rPr>
              <a:t>efferent </a:t>
            </a:r>
            <a:r>
              <a:rPr dirty="0" sz="1000" spc="5">
                <a:latin typeface="Times New Roman"/>
                <a:cs typeface="Times New Roman"/>
              </a:rPr>
              <a:t>neuron </a:t>
            </a:r>
            <a:r>
              <a:rPr dirty="0" sz="1000" spc="10">
                <a:latin typeface="Times New Roman"/>
                <a:cs typeface="Times New Roman"/>
              </a:rPr>
              <a:t>then </a:t>
            </a:r>
            <a:r>
              <a:rPr dirty="0" sz="1000" spc="5">
                <a:latin typeface="Times New Roman"/>
                <a:cs typeface="Times New Roman"/>
              </a:rPr>
              <a:t>carries </a:t>
            </a:r>
            <a:r>
              <a:rPr dirty="0" sz="1000" spc="10">
                <a:latin typeface="Times New Roman"/>
                <a:cs typeface="Times New Roman"/>
              </a:rPr>
              <a:t> </a:t>
            </a:r>
            <a:r>
              <a:rPr dirty="0" sz="1000" spc="20">
                <a:latin typeface="Times New Roman"/>
                <a:cs typeface="Times New Roman"/>
              </a:rPr>
              <a:t>signals </a:t>
            </a:r>
            <a:r>
              <a:rPr dirty="0" sz="1000" spc="5">
                <a:latin typeface="Times New Roman"/>
                <a:cs typeface="Times New Roman"/>
              </a:rPr>
              <a:t>from CNS </a:t>
            </a:r>
            <a:r>
              <a:rPr dirty="0" sz="1000" spc="15">
                <a:latin typeface="Times New Roman"/>
                <a:cs typeface="Times New Roman"/>
              </a:rPr>
              <a:t>to the </a:t>
            </a:r>
            <a:r>
              <a:rPr dirty="0" sz="1000">
                <a:latin typeface="Times New Roman"/>
                <a:cs typeface="Times New Roman"/>
              </a:rPr>
              <a:t>effector. </a:t>
            </a:r>
            <a:r>
              <a:rPr dirty="0" sz="1000" spc="25">
                <a:latin typeface="Times New Roman"/>
                <a:cs typeface="Times New Roman"/>
              </a:rPr>
              <a:t>The </a:t>
            </a:r>
            <a:r>
              <a:rPr dirty="0" sz="1000" spc="30">
                <a:latin typeface="Times New Roman"/>
                <a:cs typeface="Times New Roman"/>
              </a:rPr>
              <a:t> </a:t>
            </a:r>
            <a:r>
              <a:rPr dirty="0" sz="1000" spc="-10">
                <a:latin typeface="Times New Roman"/>
                <a:cs typeface="Times New Roman"/>
              </a:rPr>
              <a:t>s</a:t>
            </a:r>
            <a:r>
              <a:rPr dirty="0" sz="1000" spc="5">
                <a:latin typeface="Times New Roman"/>
                <a:cs typeface="Times New Roman"/>
              </a:rPr>
              <a:t>timul</a:t>
            </a:r>
            <a:r>
              <a:rPr dirty="0" sz="1000" spc="-35">
                <a:latin typeface="Times New Roman"/>
                <a:cs typeface="Times New Roman"/>
              </a:rPr>
              <a:t>u</a:t>
            </a:r>
            <a:r>
              <a:rPr dirty="0" sz="1000">
                <a:latin typeface="Times New Roman"/>
                <a:cs typeface="Times New Roman"/>
              </a:rPr>
              <a:t>s</a:t>
            </a:r>
            <a:r>
              <a:rPr dirty="0" sz="1000" spc="-70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a</a:t>
            </a:r>
            <a:r>
              <a:rPr dirty="0" sz="1000" spc="20">
                <a:latin typeface="Times New Roman"/>
                <a:cs typeface="Times New Roman"/>
              </a:rPr>
              <a:t>n</a:t>
            </a:r>
            <a:r>
              <a:rPr dirty="0" sz="1000">
                <a:latin typeface="Times New Roman"/>
                <a:cs typeface="Times New Roman"/>
              </a:rPr>
              <a:t>d</a:t>
            </a:r>
            <a:r>
              <a:rPr dirty="0" sz="1000" spc="-45">
                <a:latin typeface="Times New Roman"/>
                <a:cs typeface="Times New Roman"/>
              </a:rPr>
              <a:t> </a:t>
            </a:r>
            <a:r>
              <a:rPr dirty="0" sz="1000" spc="30">
                <a:latin typeface="Times New Roman"/>
                <a:cs typeface="Times New Roman"/>
              </a:rPr>
              <a:t>r</a:t>
            </a:r>
            <a:r>
              <a:rPr dirty="0" sz="1000" spc="-20">
                <a:latin typeface="Times New Roman"/>
                <a:cs typeface="Times New Roman"/>
              </a:rPr>
              <a:t>e</a:t>
            </a:r>
            <a:r>
              <a:rPr dirty="0" sz="1000" spc="-10">
                <a:latin typeface="Times New Roman"/>
                <a:cs typeface="Times New Roman"/>
              </a:rPr>
              <a:t>s</a:t>
            </a:r>
            <a:r>
              <a:rPr dirty="0" sz="1000" spc="5">
                <a:latin typeface="Times New Roman"/>
                <a:cs typeface="Times New Roman"/>
              </a:rPr>
              <a:t>p</a:t>
            </a:r>
            <a:r>
              <a:rPr dirty="0" sz="1000" spc="-35">
                <a:latin typeface="Times New Roman"/>
                <a:cs typeface="Times New Roman"/>
              </a:rPr>
              <a:t>o</a:t>
            </a:r>
            <a:r>
              <a:rPr dirty="0" sz="1000" spc="20">
                <a:latin typeface="Times New Roman"/>
                <a:cs typeface="Times New Roman"/>
              </a:rPr>
              <a:t>n</a:t>
            </a:r>
            <a:r>
              <a:rPr dirty="0" sz="1000" spc="-10">
                <a:latin typeface="Times New Roman"/>
                <a:cs typeface="Times New Roman"/>
              </a:rPr>
              <a:t>s</a:t>
            </a:r>
            <a:r>
              <a:rPr dirty="0" sz="1000">
                <a:latin typeface="Times New Roman"/>
                <a:cs typeface="Times New Roman"/>
              </a:rPr>
              <a:t>e</a:t>
            </a:r>
            <a:r>
              <a:rPr dirty="0" sz="1000" spc="-100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t</a:t>
            </a:r>
            <a:r>
              <a:rPr dirty="0" sz="1000" spc="20">
                <a:latin typeface="Times New Roman"/>
                <a:cs typeface="Times New Roman"/>
              </a:rPr>
              <a:t>h</a:t>
            </a:r>
            <a:r>
              <a:rPr dirty="0" sz="1000" spc="5">
                <a:latin typeface="Times New Roman"/>
                <a:cs typeface="Times New Roman"/>
              </a:rPr>
              <a:t>u</a:t>
            </a:r>
            <a:r>
              <a:rPr dirty="0" sz="1000" spc="-20">
                <a:latin typeface="Times New Roman"/>
                <a:cs typeface="Times New Roman"/>
              </a:rPr>
              <a:t>s</a:t>
            </a:r>
            <a:r>
              <a:rPr dirty="0" sz="1000">
                <a:latin typeface="Times New Roman"/>
                <a:cs typeface="Times New Roman"/>
              </a:rPr>
              <a:t>,</a:t>
            </a:r>
            <a:r>
              <a:rPr dirty="0" sz="1000" spc="-45">
                <a:latin typeface="Times New Roman"/>
                <a:cs typeface="Times New Roman"/>
              </a:rPr>
              <a:t> </a:t>
            </a:r>
            <a:r>
              <a:rPr dirty="0" sz="1000" spc="-30">
                <a:latin typeface="Times New Roman"/>
                <a:cs typeface="Times New Roman"/>
              </a:rPr>
              <a:t>f</a:t>
            </a:r>
            <a:r>
              <a:rPr dirty="0" sz="1000" spc="-25">
                <a:latin typeface="Times New Roman"/>
                <a:cs typeface="Times New Roman"/>
              </a:rPr>
              <a:t>o</a:t>
            </a:r>
            <a:r>
              <a:rPr dirty="0" sz="1000" spc="20">
                <a:latin typeface="Times New Roman"/>
                <a:cs typeface="Times New Roman"/>
              </a:rPr>
              <a:t>r</a:t>
            </a:r>
            <a:r>
              <a:rPr dirty="0" sz="1000" spc="10">
                <a:latin typeface="Times New Roman"/>
                <a:cs typeface="Times New Roman"/>
              </a:rPr>
              <a:t>m</a:t>
            </a:r>
            <a:r>
              <a:rPr dirty="0" sz="1000">
                <a:latin typeface="Times New Roman"/>
                <a:cs typeface="Times New Roman"/>
              </a:rPr>
              <a:t>s</a:t>
            </a:r>
            <a:r>
              <a:rPr dirty="0" sz="1000" spc="-45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a</a:t>
            </a:r>
            <a:r>
              <a:rPr dirty="0" sz="1000" spc="-75">
                <a:latin typeface="Times New Roman"/>
                <a:cs typeface="Times New Roman"/>
              </a:rPr>
              <a:t> </a:t>
            </a:r>
            <a:r>
              <a:rPr dirty="0" sz="1000" spc="20">
                <a:latin typeface="Times New Roman"/>
                <a:cs typeface="Times New Roman"/>
              </a:rPr>
              <a:t>r</a:t>
            </a:r>
            <a:r>
              <a:rPr dirty="0" sz="1000" spc="-20">
                <a:latin typeface="Times New Roman"/>
                <a:cs typeface="Times New Roman"/>
              </a:rPr>
              <a:t>e</a:t>
            </a:r>
            <a:r>
              <a:rPr dirty="0" sz="1000" spc="-25">
                <a:latin typeface="Times New Roman"/>
                <a:cs typeface="Times New Roman"/>
              </a:rPr>
              <a:t>f</a:t>
            </a:r>
            <a:r>
              <a:rPr dirty="0" sz="1000" spc="5">
                <a:latin typeface="Times New Roman"/>
                <a:cs typeface="Times New Roman"/>
              </a:rPr>
              <a:t>l</a:t>
            </a:r>
            <a:r>
              <a:rPr dirty="0" sz="1000" spc="-20">
                <a:latin typeface="Times New Roman"/>
                <a:cs typeface="Times New Roman"/>
              </a:rPr>
              <a:t>e</a:t>
            </a:r>
            <a:r>
              <a:rPr dirty="0" sz="1000">
                <a:latin typeface="Times New Roman"/>
                <a:cs typeface="Times New Roman"/>
              </a:rPr>
              <a:t>x  </a:t>
            </a:r>
            <a:r>
              <a:rPr dirty="0" sz="1000" spc="-30">
                <a:latin typeface="Times New Roman"/>
                <a:cs typeface="Times New Roman"/>
              </a:rPr>
              <a:t>arc.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964927" y="6426682"/>
            <a:ext cx="2677160" cy="1790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1158240" algn="l"/>
                <a:tab pos="1475105" algn="l"/>
                <a:tab pos="1835150" algn="l"/>
              </a:tabLst>
            </a:pPr>
            <a:r>
              <a:rPr dirty="0" sz="1000" b="1">
                <a:latin typeface="Times New Roman"/>
                <a:cs typeface="Times New Roman"/>
              </a:rPr>
              <a:t>31.</a:t>
            </a:r>
            <a:r>
              <a:rPr dirty="0" sz="1000" b="1">
                <a:latin typeface="Times New Roman"/>
                <a:cs typeface="Times New Roman"/>
              </a:rPr>
              <a:t>   </a:t>
            </a:r>
            <a:r>
              <a:rPr dirty="0" sz="1000" spc="-30" b="1">
                <a:latin typeface="Times New Roman"/>
                <a:cs typeface="Times New Roman"/>
              </a:rPr>
              <a:t> </a:t>
            </a:r>
            <a:r>
              <a:rPr dirty="0" sz="1000" spc="-50" b="1">
                <a:latin typeface="Times New Roman"/>
                <a:cs typeface="Times New Roman"/>
              </a:rPr>
              <a:t>(</a:t>
            </a:r>
            <a:r>
              <a:rPr dirty="0" sz="1000" spc="-15" b="1">
                <a:latin typeface="Times New Roman"/>
                <a:cs typeface="Times New Roman"/>
              </a:rPr>
              <a:t>c</a:t>
            </a:r>
            <a:r>
              <a:rPr dirty="0" sz="1000" b="1">
                <a:latin typeface="Times New Roman"/>
                <a:cs typeface="Times New Roman"/>
              </a:rPr>
              <a:t>)</a:t>
            </a:r>
            <a:r>
              <a:rPr dirty="0" sz="1000" b="1">
                <a:latin typeface="Times New Roman"/>
                <a:cs typeface="Times New Roman"/>
              </a:rPr>
              <a:t>   </a:t>
            </a:r>
            <a:r>
              <a:rPr dirty="0" sz="1000" spc="-40" b="1">
                <a:latin typeface="Times New Roman"/>
                <a:cs typeface="Times New Roman"/>
              </a:rPr>
              <a:t> </a:t>
            </a:r>
            <a:r>
              <a:rPr dirty="0" sz="1000" spc="50">
                <a:latin typeface="Times New Roman"/>
                <a:cs typeface="Times New Roman"/>
              </a:rPr>
              <a:t>R</a:t>
            </a:r>
            <a:r>
              <a:rPr dirty="0" sz="1000" spc="55">
                <a:latin typeface="Times New Roman"/>
                <a:cs typeface="Times New Roman"/>
              </a:rPr>
              <a:t>a</a:t>
            </a:r>
            <a:r>
              <a:rPr dirty="0" sz="1000" spc="45">
                <a:latin typeface="Times New Roman"/>
                <a:cs typeface="Times New Roman"/>
              </a:rPr>
              <a:t>b</a:t>
            </a:r>
            <a:r>
              <a:rPr dirty="0" sz="1000" spc="80">
                <a:latin typeface="Times New Roman"/>
                <a:cs typeface="Times New Roman"/>
              </a:rPr>
              <a:t>i</a:t>
            </a:r>
            <a:r>
              <a:rPr dirty="0" sz="1000" spc="55">
                <a:latin typeface="Times New Roman"/>
                <a:cs typeface="Times New Roman"/>
              </a:rPr>
              <a:t>e</a:t>
            </a:r>
            <a:r>
              <a:rPr dirty="0" sz="1000">
                <a:latin typeface="Times New Roman"/>
                <a:cs typeface="Times New Roman"/>
              </a:rPr>
              <a:t>s</a:t>
            </a:r>
            <a:r>
              <a:rPr dirty="0" sz="1000">
                <a:latin typeface="Times New Roman"/>
                <a:cs typeface="Times New Roman"/>
              </a:rPr>
              <a:t>	</a:t>
            </a:r>
            <a:r>
              <a:rPr dirty="0" sz="1000" spc="80">
                <a:latin typeface="Times New Roman"/>
                <a:cs typeface="Times New Roman"/>
              </a:rPr>
              <a:t>i</a:t>
            </a:r>
            <a:r>
              <a:rPr dirty="0" sz="1000">
                <a:latin typeface="Times New Roman"/>
                <a:cs typeface="Times New Roman"/>
              </a:rPr>
              <a:t>s</a:t>
            </a:r>
            <a:r>
              <a:rPr dirty="0" sz="1000">
                <a:latin typeface="Times New Roman"/>
                <a:cs typeface="Times New Roman"/>
              </a:rPr>
              <a:t>	</a:t>
            </a:r>
            <a:r>
              <a:rPr dirty="0" sz="1000" spc="80">
                <a:latin typeface="Times New Roman"/>
                <a:cs typeface="Times New Roman"/>
              </a:rPr>
              <a:t>a</a:t>
            </a:r>
            <a:r>
              <a:rPr dirty="0" sz="1000">
                <a:latin typeface="Times New Roman"/>
                <a:cs typeface="Times New Roman"/>
              </a:rPr>
              <a:t>n</a:t>
            </a:r>
            <a:r>
              <a:rPr dirty="0" sz="1000">
                <a:latin typeface="Times New Roman"/>
                <a:cs typeface="Times New Roman"/>
              </a:rPr>
              <a:t>	</a:t>
            </a:r>
            <a:r>
              <a:rPr dirty="0" sz="1000" spc="20">
                <a:latin typeface="Times New Roman"/>
                <a:cs typeface="Times New Roman"/>
              </a:rPr>
              <a:t>o</a:t>
            </a:r>
            <a:r>
              <a:rPr dirty="0" sz="1000" spc="45">
                <a:latin typeface="Times New Roman"/>
                <a:cs typeface="Times New Roman"/>
              </a:rPr>
              <a:t>v</a:t>
            </a:r>
            <a:r>
              <a:rPr dirty="0" sz="1000" spc="55">
                <a:latin typeface="Times New Roman"/>
                <a:cs typeface="Times New Roman"/>
              </a:rPr>
              <a:t>e</a:t>
            </a:r>
            <a:r>
              <a:rPr dirty="0" sz="1000" spc="95">
                <a:latin typeface="Times New Roman"/>
                <a:cs typeface="Times New Roman"/>
              </a:rPr>
              <a:t>r</a:t>
            </a:r>
            <a:r>
              <a:rPr dirty="0" sz="1000" spc="20">
                <a:latin typeface="Times New Roman"/>
                <a:cs typeface="Times New Roman"/>
              </a:rPr>
              <a:t>w</a:t>
            </a:r>
            <a:r>
              <a:rPr dirty="0" sz="1000" spc="95">
                <a:latin typeface="Times New Roman"/>
                <a:cs typeface="Times New Roman"/>
              </a:rPr>
              <a:t>h</a:t>
            </a:r>
            <a:r>
              <a:rPr dirty="0" sz="1000" spc="55">
                <a:latin typeface="Times New Roman"/>
                <a:cs typeface="Times New Roman"/>
              </a:rPr>
              <a:t>e</a:t>
            </a:r>
            <a:r>
              <a:rPr dirty="0" sz="1000" spc="80">
                <a:latin typeface="Times New Roman"/>
                <a:cs typeface="Times New Roman"/>
              </a:rPr>
              <a:t>l</a:t>
            </a:r>
            <a:r>
              <a:rPr dirty="0" sz="1000" spc="60">
                <a:latin typeface="Times New Roman"/>
                <a:cs typeface="Times New Roman"/>
              </a:rPr>
              <a:t>m</a:t>
            </a:r>
            <a:r>
              <a:rPr dirty="0" sz="1000" spc="80">
                <a:latin typeface="Times New Roman"/>
                <a:cs typeface="Times New Roman"/>
              </a:rPr>
              <a:t>i</a:t>
            </a:r>
            <a:r>
              <a:rPr dirty="0" sz="1000" spc="95">
                <a:latin typeface="Times New Roman"/>
                <a:cs typeface="Times New Roman"/>
              </a:rPr>
              <a:t>n</a:t>
            </a:r>
            <a:r>
              <a:rPr dirty="0" sz="1000">
                <a:latin typeface="Times New Roman"/>
                <a:cs typeface="Times New Roman"/>
              </a:rPr>
              <a:t>g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504410" y="6572973"/>
            <a:ext cx="2137410" cy="618490"/>
          </a:xfrm>
          <a:prstGeom prst="rect">
            <a:avLst/>
          </a:prstGeom>
        </p:spPr>
        <p:txBody>
          <a:bodyPr wrap="square" lIns="0" tIns="23495" rIns="0" bIns="0" rtlCol="0" vert="horz">
            <a:spAutoFit/>
          </a:bodyPr>
          <a:lstStyle/>
          <a:p>
            <a:pPr algn="just" marL="12700" marR="5080">
              <a:lnSpc>
                <a:spcPts val="1150"/>
              </a:lnSpc>
              <a:spcBef>
                <a:spcPts val="185"/>
              </a:spcBef>
            </a:pPr>
            <a:r>
              <a:rPr dirty="0" sz="1000" spc="15">
                <a:latin typeface="Times New Roman"/>
                <a:cs typeface="Times New Roman"/>
              </a:rPr>
              <a:t>encephalomyelitis </a:t>
            </a:r>
            <a:r>
              <a:rPr dirty="0" sz="1000" spc="25">
                <a:latin typeface="Times New Roman"/>
                <a:cs typeface="Times New Roman"/>
              </a:rPr>
              <a:t>and </a:t>
            </a:r>
            <a:r>
              <a:rPr dirty="0" sz="1000" spc="15">
                <a:latin typeface="Times New Roman"/>
                <a:cs typeface="Times New Roman"/>
              </a:rPr>
              <a:t>includes </a:t>
            </a:r>
            <a:r>
              <a:rPr dirty="0" sz="1000" spc="10">
                <a:latin typeface="Times New Roman"/>
                <a:cs typeface="Times New Roman"/>
              </a:rPr>
              <a:t>severe </a:t>
            </a:r>
            <a:r>
              <a:rPr dirty="0" sz="1000" spc="15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headache </a:t>
            </a:r>
            <a:r>
              <a:rPr dirty="0" sz="1000" spc="10">
                <a:latin typeface="Times New Roman"/>
                <a:cs typeface="Times New Roman"/>
              </a:rPr>
              <a:t>and </a:t>
            </a:r>
            <a:r>
              <a:rPr dirty="0" sz="1000" spc="5">
                <a:latin typeface="Times New Roman"/>
                <a:cs typeface="Times New Roman"/>
              </a:rPr>
              <a:t>high </a:t>
            </a:r>
            <a:r>
              <a:rPr dirty="0" sz="1000" spc="-20">
                <a:latin typeface="Times New Roman"/>
                <a:cs typeface="Times New Roman"/>
              </a:rPr>
              <a:t>fever </a:t>
            </a:r>
            <a:r>
              <a:rPr dirty="0" sz="1000" spc="-5">
                <a:latin typeface="Times New Roman"/>
                <a:cs typeface="Times New Roman"/>
              </a:rPr>
              <a:t>with excitement </a:t>
            </a:r>
            <a:r>
              <a:rPr dirty="0" sz="1000">
                <a:latin typeface="Times New Roman"/>
                <a:cs typeface="Times New Roman"/>
              </a:rPr>
              <a:t> </a:t>
            </a:r>
            <a:r>
              <a:rPr dirty="0" sz="1000" spc="10">
                <a:latin typeface="Times New Roman"/>
                <a:cs typeface="Times New Roman"/>
              </a:rPr>
              <a:t>and </a:t>
            </a:r>
            <a:r>
              <a:rPr dirty="0" sz="1000">
                <a:latin typeface="Times New Roman"/>
                <a:cs typeface="Times New Roman"/>
              </a:rPr>
              <a:t>depression. </a:t>
            </a:r>
            <a:r>
              <a:rPr dirty="0" sz="1000" spc="10">
                <a:latin typeface="Times New Roman"/>
                <a:cs typeface="Times New Roman"/>
              </a:rPr>
              <a:t>This </a:t>
            </a:r>
            <a:r>
              <a:rPr dirty="0" sz="1000" spc="-5">
                <a:latin typeface="Times New Roman"/>
                <a:cs typeface="Times New Roman"/>
              </a:rPr>
              <a:t>disease occurs </a:t>
            </a:r>
            <a:r>
              <a:rPr dirty="0" sz="1000" spc="-15">
                <a:latin typeface="Times New Roman"/>
                <a:cs typeface="Times New Roman"/>
              </a:rPr>
              <a:t>by </a:t>
            </a:r>
            <a:r>
              <a:rPr dirty="0" sz="1000">
                <a:latin typeface="Times New Roman"/>
                <a:cs typeface="Times New Roman"/>
              </a:rPr>
              <a:t>a </a:t>
            </a:r>
            <a:r>
              <a:rPr dirty="0" sz="1000" spc="5">
                <a:latin typeface="Times New Roman"/>
                <a:cs typeface="Times New Roman"/>
              </a:rPr>
              <a:t> </a:t>
            </a:r>
            <a:r>
              <a:rPr dirty="0" sz="1000" spc="-25">
                <a:latin typeface="Times New Roman"/>
                <a:cs typeface="Times New Roman"/>
              </a:rPr>
              <a:t>v</a:t>
            </a:r>
            <a:r>
              <a:rPr dirty="0" sz="1000">
                <a:latin typeface="Times New Roman"/>
                <a:cs typeface="Times New Roman"/>
              </a:rPr>
              <a:t>i</a:t>
            </a:r>
            <a:r>
              <a:rPr dirty="0" sz="1000" spc="30">
                <a:latin typeface="Times New Roman"/>
                <a:cs typeface="Times New Roman"/>
              </a:rPr>
              <a:t>r</a:t>
            </a:r>
            <a:r>
              <a:rPr dirty="0" sz="1000">
                <a:latin typeface="Times New Roman"/>
                <a:cs typeface="Times New Roman"/>
              </a:rPr>
              <a:t>us</a:t>
            </a:r>
            <a:r>
              <a:rPr dirty="0" sz="1000" spc="-70">
                <a:latin typeface="Times New Roman"/>
                <a:cs typeface="Times New Roman"/>
              </a:rPr>
              <a:t> </a:t>
            </a:r>
            <a:r>
              <a:rPr dirty="0" sz="1000" spc="-15">
                <a:latin typeface="Times New Roman"/>
                <a:cs typeface="Times New Roman"/>
              </a:rPr>
              <a:t>c</a:t>
            </a:r>
            <a:r>
              <a:rPr dirty="0" sz="1000">
                <a:latin typeface="Times New Roman"/>
                <a:cs typeface="Times New Roman"/>
              </a:rPr>
              <a:t>a</a:t>
            </a:r>
            <a:r>
              <a:rPr dirty="0" sz="1000" spc="15">
                <a:latin typeface="Times New Roman"/>
                <a:cs typeface="Times New Roman"/>
              </a:rPr>
              <a:t>l</a:t>
            </a:r>
            <a:r>
              <a:rPr dirty="0" sz="1000">
                <a:latin typeface="Times New Roman"/>
                <a:cs typeface="Times New Roman"/>
              </a:rPr>
              <a:t>led</a:t>
            </a:r>
            <a:r>
              <a:rPr dirty="0" sz="1000" spc="-50">
                <a:latin typeface="Times New Roman"/>
                <a:cs typeface="Times New Roman"/>
              </a:rPr>
              <a:t> </a:t>
            </a:r>
            <a:r>
              <a:rPr dirty="0" sz="1000" spc="25">
                <a:latin typeface="Times New Roman"/>
                <a:cs typeface="Times New Roman"/>
              </a:rPr>
              <a:t>r</a:t>
            </a:r>
            <a:r>
              <a:rPr dirty="0" sz="1000" spc="20">
                <a:latin typeface="Times New Roman"/>
                <a:cs typeface="Times New Roman"/>
              </a:rPr>
              <a:t>h</a:t>
            </a:r>
            <a:r>
              <a:rPr dirty="0" sz="1000">
                <a:latin typeface="Times New Roman"/>
                <a:cs typeface="Times New Roman"/>
              </a:rPr>
              <a:t>a</a:t>
            </a:r>
            <a:r>
              <a:rPr dirty="0" sz="1000" spc="-15">
                <a:latin typeface="Times New Roman"/>
                <a:cs typeface="Times New Roman"/>
              </a:rPr>
              <a:t>b</a:t>
            </a:r>
            <a:r>
              <a:rPr dirty="0" sz="1000">
                <a:latin typeface="Times New Roman"/>
                <a:cs typeface="Times New Roman"/>
              </a:rPr>
              <a:t>d</a:t>
            </a:r>
            <a:r>
              <a:rPr dirty="0" sz="1000" spc="-25">
                <a:latin typeface="Times New Roman"/>
                <a:cs typeface="Times New Roman"/>
              </a:rPr>
              <a:t>ov</a:t>
            </a:r>
            <a:r>
              <a:rPr dirty="0" sz="1000">
                <a:latin typeface="Times New Roman"/>
                <a:cs typeface="Times New Roman"/>
              </a:rPr>
              <a:t>i</a:t>
            </a:r>
            <a:r>
              <a:rPr dirty="0" sz="1000" spc="30">
                <a:latin typeface="Times New Roman"/>
                <a:cs typeface="Times New Roman"/>
              </a:rPr>
              <a:t>r</a:t>
            </a:r>
            <a:r>
              <a:rPr dirty="0" sz="1000">
                <a:latin typeface="Times New Roman"/>
                <a:cs typeface="Times New Roman"/>
              </a:rPr>
              <a:t>us.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964927" y="7158139"/>
            <a:ext cx="443230" cy="1790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00" b="1">
                <a:latin typeface="Times New Roman"/>
                <a:cs typeface="Times New Roman"/>
              </a:rPr>
              <a:t>32.  </a:t>
            </a:r>
            <a:r>
              <a:rPr dirty="0" sz="1000" spc="140" b="1">
                <a:latin typeface="Times New Roman"/>
                <a:cs typeface="Times New Roman"/>
              </a:rPr>
              <a:t> </a:t>
            </a:r>
            <a:r>
              <a:rPr dirty="0" sz="1000" spc="-40" b="1">
                <a:latin typeface="Times New Roman"/>
                <a:cs typeface="Times New Roman"/>
              </a:rPr>
              <a:t>(a)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964927" y="8764295"/>
            <a:ext cx="443230" cy="1790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00" b="1">
                <a:latin typeface="Times New Roman"/>
                <a:cs typeface="Times New Roman"/>
              </a:rPr>
              <a:t>34.  </a:t>
            </a:r>
            <a:r>
              <a:rPr dirty="0" sz="1000" spc="140" b="1">
                <a:latin typeface="Times New Roman"/>
                <a:cs typeface="Times New Roman"/>
              </a:rPr>
              <a:t> </a:t>
            </a:r>
            <a:r>
              <a:rPr dirty="0" sz="1000" spc="-40" b="1">
                <a:latin typeface="Times New Roman"/>
                <a:cs typeface="Times New Roman"/>
              </a:rPr>
              <a:t>(a)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964927" y="7158139"/>
            <a:ext cx="2683510" cy="1785620"/>
          </a:xfrm>
          <a:prstGeom prst="rect">
            <a:avLst/>
          </a:prstGeom>
        </p:spPr>
        <p:txBody>
          <a:bodyPr wrap="square" lIns="0" tIns="20320" rIns="0" bIns="0" rtlCol="0" vert="horz">
            <a:spAutoFit/>
          </a:bodyPr>
          <a:lstStyle/>
          <a:p>
            <a:pPr algn="just" marL="551815" marR="5080">
              <a:lnSpc>
                <a:spcPct val="95700"/>
              </a:lnSpc>
              <a:spcBef>
                <a:spcPts val="160"/>
              </a:spcBef>
            </a:pPr>
            <a:r>
              <a:rPr dirty="0" sz="1000" spc="25">
                <a:latin typeface="Times New Roman"/>
                <a:cs typeface="Times New Roman"/>
              </a:rPr>
              <a:t>The </a:t>
            </a:r>
            <a:r>
              <a:rPr dirty="0" sz="1000" spc="15">
                <a:latin typeface="Times New Roman"/>
                <a:cs typeface="Times New Roman"/>
              </a:rPr>
              <a:t>sensory </a:t>
            </a:r>
            <a:r>
              <a:rPr dirty="0" sz="1000" spc="20">
                <a:latin typeface="Times New Roman"/>
                <a:cs typeface="Times New Roman"/>
              </a:rPr>
              <a:t>organs </a:t>
            </a:r>
            <a:r>
              <a:rPr dirty="0" sz="1000" spc="5">
                <a:latin typeface="Times New Roman"/>
                <a:cs typeface="Times New Roman"/>
              </a:rPr>
              <a:t>detect </a:t>
            </a:r>
            <a:r>
              <a:rPr dirty="0" sz="1000" spc="10">
                <a:latin typeface="Times New Roman"/>
                <a:cs typeface="Times New Roman"/>
              </a:rPr>
              <a:t>all </a:t>
            </a:r>
            <a:r>
              <a:rPr dirty="0" sz="1000">
                <a:latin typeface="Times New Roman"/>
                <a:cs typeface="Times New Roman"/>
              </a:rPr>
              <a:t>types </a:t>
            </a:r>
            <a:r>
              <a:rPr dirty="0" sz="1000" spc="5">
                <a:latin typeface="Times New Roman"/>
                <a:cs typeface="Times New Roman"/>
              </a:rPr>
              <a:t>of </a:t>
            </a:r>
            <a:r>
              <a:rPr dirty="0" sz="1000" spc="10">
                <a:latin typeface="Times New Roman"/>
                <a:cs typeface="Times New Roman"/>
              </a:rPr>
              <a:t> </a:t>
            </a:r>
            <a:r>
              <a:rPr dirty="0" sz="1000" spc="25">
                <a:latin typeface="Times New Roman"/>
                <a:cs typeface="Times New Roman"/>
              </a:rPr>
              <a:t>changes </a:t>
            </a:r>
            <a:r>
              <a:rPr dirty="0" sz="1000" spc="15">
                <a:latin typeface="Times New Roman"/>
                <a:cs typeface="Times New Roman"/>
              </a:rPr>
              <a:t>in </a:t>
            </a:r>
            <a:r>
              <a:rPr dirty="0" sz="1000" spc="20">
                <a:latin typeface="Times New Roman"/>
                <a:cs typeface="Times New Roman"/>
              </a:rPr>
              <a:t>the </a:t>
            </a:r>
            <a:r>
              <a:rPr dirty="0" sz="1000" spc="25">
                <a:latin typeface="Times New Roman"/>
                <a:cs typeface="Times New Roman"/>
              </a:rPr>
              <a:t>environment and send </a:t>
            </a:r>
            <a:r>
              <a:rPr dirty="0" sz="1000" spc="30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app</a:t>
            </a:r>
            <a:r>
              <a:rPr dirty="0" sz="1000" spc="30">
                <a:latin typeface="Times New Roman"/>
                <a:cs typeface="Times New Roman"/>
              </a:rPr>
              <a:t>r</a:t>
            </a:r>
            <a:r>
              <a:rPr dirty="0" sz="1000" spc="-25">
                <a:latin typeface="Times New Roman"/>
                <a:cs typeface="Times New Roman"/>
              </a:rPr>
              <a:t>o</a:t>
            </a:r>
            <a:r>
              <a:rPr dirty="0" sz="1000" spc="5">
                <a:latin typeface="Times New Roman"/>
                <a:cs typeface="Times New Roman"/>
              </a:rPr>
              <a:t>pr</a:t>
            </a:r>
            <a:r>
              <a:rPr dirty="0" sz="1000" spc="35">
                <a:latin typeface="Times New Roman"/>
                <a:cs typeface="Times New Roman"/>
              </a:rPr>
              <a:t>i</a:t>
            </a:r>
            <a:r>
              <a:rPr dirty="0" sz="1000" spc="5">
                <a:latin typeface="Times New Roman"/>
                <a:cs typeface="Times New Roman"/>
              </a:rPr>
              <a:t>at</a:t>
            </a:r>
            <a:r>
              <a:rPr dirty="0" sz="1000">
                <a:latin typeface="Times New Roman"/>
                <a:cs typeface="Times New Roman"/>
              </a:rPr>
              <a:t>e</a:t>
            </a:r>
            <a:r>
              <a:rPr dirty="0" sz="1000" spc="-50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sig</a:t>
            </a:r>
            <a:r>
              <a:rPr dirty="0" sz="1000" spc="20">
                <a:latin typeface="Times New Roman"/>
                <a:cs typeface="Times New Roman"/>
              </a:rPr>
              <a:t>n</a:t>
            </a:r>
            <a:r>
              <a:rPr dirty="0" sz="1000" spc="5">
                <a:latin typeface="Times New Roman"/>
                <a:cs typeface="Times New Roman"/>
              </a:rPr>
              <a:t>a</a:t>
            </a:r>
            <a:r>
              <a:rPr dirty="0" sz="1000" spc="30">
                <a:latin typeface="Times New Roman"/>
                <a:cs typeface="Times New Roman"/>
              </a:rPr>
              <a:t>l</a:t>
            </a:r>
            <a:r>
              <a:rPr dirty="0" sz="1000">
                <a:latin typeface="Times New Roman"/>
                <a:cs typeface="Times New Roman"/>
              </a:rPr>
              <a:t>s</a:t>
            </a:r>
            <a:r>
              <a:rPr dirty="0" sz="1000" spc="-45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t</a:t>
            </a:r>
            <a:r>
              <a:rPr dirty="0" sz="1000">
                <a:latin typeface="Times New Roman"/>
                <a:cs typeface="Times New Roman"/>
              </a:rPr>
              <a:t>o</a:t>
            </a:r>
            <a:r>
              <a:rPr dirty="0" sz="1000" spc="-60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t</a:t>
            </a:r>
            <a:r>
              <a:rPr dirty="0" sz="1000" spc="20">
                <a:latin typeface="Times New Roman"/>
                <a:cs typeface="Times New Roman"/>
              </a:rPr>
              <a:t>h</a:t>
            </a:r>
            <a:r>
              <a:rPr dirty="0" sz="1000">
                <a:latin typeface="Times New Roman"/>
                <a:cs typeface="Times New Roman"/>
              </a:rPr>
              <a:t>e</a:t>
            </a:r>
            <a:r>
              <a:rPr dirty="0" sz="1000" spc="-50">
                <a:latin typeface="Times New Roman"/>
                <a:cs typeface="Times New Roman"/>
              </a:rPr>
              <a:t> </a:t>
            </a:r>
            <a:r>
              <a:rPr dirty="0" sz="1000" spc="25">
                <a:latin typeface="Times New Roman"/>
                <a:cs typeface="Times New Roman"/>
              </a:rPr>
              <a:t>C</a:t>
            </a:r>
            <a:r>
              <a:rPr dirty="0" sz="1000" spc="-5">
                <a:latin typeface="Times New Roman"/>
                <a:cs typeface="Times New Roman"/>
              </a:rPr>
              <a:t>NS</a:t>
            </a:r>
            <a:r>
              <a:rPr dirty="0" sz="1000">
                <a:latin typeface="Times New Roman"/>
                <a:cs typeface="Times New Roman"/>
              </a:rPr>
              <a:t>,</a:t>
            </a:r>
            <a:r>
              <a:rPr dirty="0" sz="1000" spc="-25">
                <a:latin typeface="Times New Roman"/>
                <a:cs typeface="Times New Roman"/>
              </a:rPr>
              <a:t> </a:t>
            </a:r>
            <a:r>
              <a:rPr dirty="0" sz="1000" spc="-5">
                <a:latin typeface="Times New Roman"/>
                <a:cs typeface="Times New Roman"/>
              </a:rPr>
              <a:t>w</a:t>
            </a:r>
            <a:r>
              <a:rPr dirty="0" sz="1000" spc="20">
                <a:latin typeface="Times New Roman"/>
                <a:cs typeface="Times New Roman"/>
              </a:rPr>
              <a:t>h</a:t>
            </a:r>
            <a:r>
              <a:rPr dirty="0" sz="1000" spc="-20">
                <a:latin typeface="Times New Roman"/>
                <a:cs typeface="Times New Roman"/>
              </a:rPr>
              <a:t>e</a:t>
            </a:r>
            <a:r>
              <a:rPr dirty="0" sz="1000" spc="20">
                <a:latin typeface="Times New Roman"/>
                <a:cs typeface="Times New Roman"/>
              </a:rPr>
              <a:t>r</a:t>
            </a:r>
            <a:r>
              <a:rPr dirty="0" sz="1000">
                <a:latin typeface="Times New Roman"/>
                <a:cs typeface="Times New Roman"/>
              </a:rPr>
              <a:t>e</a:t>
            </a:r>
            <a:r>
              <a:rPr dirty="0" sz="1000" spc="-25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all  </a:t>
            </a:r>
            <a:r>
              <a:rPr dirty="0" sz="1000" spc="15">
                <a:latin typeface="Times New Roman"/>
                <a:cs typeface="Times New Roman"/>
              </a:rPr>
              <a:t>the inputs are </a:t>
            </a:r>
            <a:r>
              <a:rPr dirty="0" sz="1000">
                <a:latin typeface="Times New Roman"/>
                <a:cs typeface="Times New Roman"/>
              </a:rPr>
              <a:t>processed </a:t>
            </a:r>
            <a:r>
              <a:rPr dirty="0" sz="1000" spc="20">
                <a:latin typeface="Times New Roman"/>
                <a:cs typeface="Times New Roman"/>
              </a:rPr>
              <a:t>and </a:t>
            </a:r>
            <a:r>
              <a:rPr dirty="0" sz="1000" spc="10">
                <a:latin typeface="Times New Roman"/>
                <a:cs typeface="Times New Roman"/>
              </a:rPr>
              <a:t>analysed. </a:t>
            </a:r>
            <a:r>
              <a:rPr dirty="0" sz="1000" spc="15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Signals </a:t>
            </a:r>
            <a:r>
              <a:rPr dirty="0" sz="1000" spc="10">
                <a:latin typeface="Times New Roman"/>
                <a:cs typeface="Times New Roman"/>
              </a:rPr>
              <a:t>are </a:t>
            </a:r>
            <a:r>
              <a:rPr dirty="0" sz="1000">
                <a:latin typeface="Times New Roman"/>
                <a:cs typeface="Times New Roman"/>
              </a:rPr>
              <a:t>then sent </a:t>
            </a:r>
            <a:r>
              <a:rPr dirty="0" sz="1000" spc="5">
                <a:latin typeface="Times New Roman"/>
                <a:cs typeface="Times New Roman"/>
              </a:rPr>
              <a:t>to </a:t>
            </a:r>
            <a:r>
              <a:rPr dirty="0" sz="1000">
                <a:latin typeface="Times New Roman"/>
                <a:cs typeface="Times New Roman"/>
              </a:rPr>
              <a:t>different </a:t>
            </a:r>
            <a:r>
              <a:rPr dirty="0" sz="1000" spc="10">
                <a:latin typeface="Times New Roman"/>
                <a:cs typeface="Times New Roman"/>
              </a:rPr>
              <a:t>parts </a:t>
            </a:r>
            <a:r>
              <a:rPr dirty="0" sz="1000" spc="-10">
                <a:latin typeface="Times New Roman"/>
                <a:cs typeface="Times New Roman"/>
              </a:rPr>
              <a:t>of </a:t>
            </a:r>
            <a:r>
              <a:rPr dirty="0" sz="1000" spc="-235">
                <a:latin typeface="Times New Roman"/>
                <a:cs typeface="Times New Roman"/>
              </a:rPr>
              <a:t> </a:t>
            </a:r>
            <a:r>
              <a:rPr dirty="0" sz="1000" spc="30">
                <a:latin typeface="Times New Roman"/>
                <a:cs typeface="Times New Roman"/>
              </a:rPr>
              <a:t>the </a:t>
            </a:r>
            <a:r>
              <a:rPr dirty="0" sz="1000" spc="40">
                <a:latin typeface="Times New Roman"/>
                <a:cs typeface="Times New Roman"/>
              </a:rPr>
              <a:t>brain. </a:t>
            </a:r>
            <a:r>
              <a:rPr dirty="0" sz="1000" spc="35">
                <a:latin typeface="Times New Roman"/>
                <a:cs typeface="Times New Roman"/>
              </a:rPr>
              <a:t>This </a:t>
            </a:r>
            <a:r>
              <a:rPr dirty="0" sz="1000" spc="15">
                <a:latin typeface="Times New Roman"/>
                <a:cs typeface="Times New Roman"/>
              </a:rPr>
              <a:t>is </a:t>
            </a:r>
            <a:r>
              <a:rPr dirty="0" sz="1000" spc="25">
                <a:latin typeface="Times New Roman"/>
                <a:cs typeface="Times New Roman"/>
              </a:rPr>
              <a:t>how </a:t>
            </a:r>
            <a:r>
              <a:rPr dirty="0" sz="1000" spc="10">
                <a:latin typeface="Times New Roman"/>
                <a:cs typeface="Times New Roman"/>
              </a:rPr>
              <a:t>we </a:t>
            </a:r>
            <a:r>
              <a:rPr dirty="0" sz="1000" spc="20">
                <a:latin typeface="Times New Roman"/>
                <a:cs typeface="Times New Roman"/>
              </a:rPr>
              <a:t>can</a:t>
            </a:r>
            <a:r>
              <a:rPr dirty="0" sz="1000" spc="25">
                <a:latin typeface="Times New Roman"/>
                <a:cs typeface="Times New Roman"/>
              </a:rPr>
              <a:t> </a:t>
            </a:r>
            <a:r>
              <a:rPr dirty="0" sz="1000" spc="30">
                <a:latin typeface="Times New Roman"/>
                <a:cs typeface="Times New Roman"/>
              </a:rPr>
              <a:t>sense </a:t>
            </a:r>
            <a:r>
              <a:rPr dirty="0" sz="1000" spc="35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changes</a:t>
            </a:r>
            <a:r>
              <a:rPr dirty="0" sz="1000" spc="-20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in</a:t>
            </a:r>
            <a:r>
              <a:rPr dirty="0" sz="1000" spc="-35">
                <a:latin typeface="Times New Roman"/>
                <a:cs typeface="Times New Roman"/>
              </a:rPr>
              <a:t> </a:t>
            </a:r>
            <a:r>
              <a:rPr dirty="0" sz="1000" spc="10">
                <a:latin typeface="Times New Roman"/>
                <a:cs typeface="Times New Roman"/>
              </a:rPr>
              <a:t>the</a:t>
            </a:r>
            <a:r>
              <a:rPr dirty="0" sz="1000" spc="-30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environment.</a:t>
            </a:r>
            <a:endParaRPr sz="1000">
              <a:latin typeface="Times New Roman"/>
              <a:cs typeface="Times New Roman"/>
            </a:endParaRPr>
          </a:p>
          <a:p>
            <a:pPr algn="just" marL="551815" marR="8255" indent="-539750">
              <a:lnSpc>
                <a:spcPts val="1150"/>
              </a:lnSpc>
              <a:spcBef>
                <a:spcPts val="30"/>
              </a:spcBef>
            </a:pPr>
            <a:r>
              <a:rPr dirty="0" sz="1000" b="1">
                <a:latin typeface="Times New Roman"/>
                <a:cs typeface="Times New Roman"/>
              </a:rPr>
              <a:t>33.</a:t>
            </a:r>
            <a:r>
              <a:rPr dirty="0" sz="1000" spc="254" b="1">
                <a:latin typeface="Times New Roman"/>
                <a:cs typeface="Times New Roman"/>
              </a:rPr>
              <a:t> </a:t>
            </a:r>
            <a:r>
              <a:rPr dirty="0" sz="1000" spc="-40" b="1">
                <a:latin typeface="Times New Roman"/>
                <a:cs typeface="Times New Roman"/>
              </a:rPr>
              <a:t>(a)</a:t>
            </a:r>
            <a:r>
              <a:rPr dirty="0" sz="1000" spc="385" b="1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Tongue </a:t>
            </a:r>
            <a:r>
              <a:rPr dirty="0" sz="1000" spc="5">
                <a:latin typeface="Times New Roman"/>
                <a:cs typeface="Times New Roman"/>
              </a:rPr>
              <a:t>is </a:t>
            </a:r>
            <a:r>
              <a:rPr dirty="0" sz="1000">
                <a:latin typeface="Times New Roman"/>
                <a:cs typeface="Times New Roman"/>
              </a:rPr>
              <a:t>also </a:t>
            </a:r>
            <a:r>
              <a:rPr dirty="0" sz="1000" spc="-5">
                <a:latin typeface="Times New Roman"/>
                <a:cs typeface="Times New Roman"/>
              </a:rPr>
              <a:t>called </a:t>
            </a:r>
            <a:r>
              <a:rPr dirty="0" sz="1000" spc="5">
                <a:latin typeface="Times New Roman"/>
                <a:cs typeface="Times New Roman"/>
              </a:rPr>
              <a:t>as </a:t>
            </a:r>
            <a:r>
              <a:rPr dirty="0" sz="1000" spc="-5">
                <a:latin typeface="Times New Roman"/>
                <a:cs typeface="Times New Roman"/>
              </a:rPr>
              <a:t>gustatoreceptor, </a:t>
            </a:r>
            <a:r>
              <a:rPr dirty="0" sz="1000">
                <a:latin typeface="Times New Roman"/>
                <a:cs typeface="Times New Roman"/>
              </a:rPr>
              <a:t> i.e., it </a:t>
            </a:r>
            <a:r>
              <a:rPr dirty="0" sz="1000" spc="5">
                <a:latin typeface="Times New Roman"/>
                <a:cs typeface="Times New Roman"/>
              </a:rPr>
              <a:t>is </a:t>
            </a:r>
            <a:r>
              <a:rPr dirty="0" sz="1000">
                <a:latin typeface="Times New Roman"/>
                <a:cs typeface="Times New Roman"/>
              </a:rPr>
              <a:t>a </a:t>
            </a:r>
            <a:r>
              <a:rPr dirty="0" sz="1000" spc="-5">
                <a:latin typeface="Times New Roman"/>
                <a:cs typeface="Times New Roman"/>
              </a:rPr>
              <a:t>receptor </a:t>
            </a:r>
            <a:r>
              <a:rPr dirty="0" sz="1000" spc="-20">
                <a:latin typeface="Times New Roman"/>
                <a:cs typeface="Times New Roman"/>
              </a:rPr>
              <a:t>for </a:t>
            </a:r>
            <a:r>
              <a:rPr dirty="0" sz="1000" spc="-5">
                <a:latin typeface="Times New Roman"/>
                <a:cs typeface="Times New Roman"/>
              </a:rPr>
              <a:t>taste. </a:t>
            </a:r>
            <a:r>
              <a:rPr dirty="0" sz="1000" spc="10">
                <a:latin typeface="Times New Roman"/>
                <a:cs typeface="Times New Roman"/>
              </a:rPr>
              <a:t>The </a:t>
            </a:r>
            <a:r>
              <a:rPr dirty="0" sz="1000" spc="-10">
                <a:latin typeface="Times New Roman"/>
                <a:cs typeface="Times New Roman"/>
              </a:rPr>
              <a:t>receptor </a:t>
            </a:r>
            <a:r>
              <a:rPr dirty="0" sz="1000" spc="-5">
                <a:latin typeface="Times New Roman"/>
                <a:cs typeface="Times New Roman"/>
              </a:rPr>
              <a:t> </a:t>
            </a:r>
            <a:r>
              <a:rPr dirty="0" sz="1000" spc="-25">
                <a:latin typeface="Times New Roman"/>
                <a:cs typeface="Times New Roman"/>
              </a:rPr>
              <a:t>fo</a:t>
            </a:r>
            <a:r>
              <a:rPr dirty="0" sz="1000">
                <a:latin typeface="Times New Roman"/>
                <a:cs typeface="Times New Roman"/>
              </a:rPr>
              <a:t>r</a:t>
            </a:r>
            <a:r>
              <a:rPr dirty="0" sz="1000" spc="-45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gu</a:t>
            </a:r>
            <a:r>
              <a:rPr dirty="0" sz="1000" spc="-20">
                <a:latin typeface="Times New Roman"/>
                <a:cs typeface="Times New Roman"/>
              </a:rPr>
              <a:t>s</a:t>
            </a:r>
            <a:r>
              <a:rPr dirty="0" sz="1000" spc="5">
                <a:latin typeface="Times New Roman"/>
                <a:cs typeface="Times New Roman"/>
              </a:rPr>
              <a:t>tat</a:t>
            </a:r>
            <a:r>
              <a:rPr dirty="0" sz="1000" spc="-25">
                <a:latin typeface="Times New Roman"/>
                <a:cs typeface="Times New Roman"/>
              </a:rPr>
              <a:t>o</a:t>
            </a:r>
            <a:r>
              <a:rPr dirty="0" sz="1000" spc="20">
                <a:latin typeface="Times New Roman"/>
                <a:cs typeface="Times New Roman"/>
              </a:rPr>
              <a:t>r</a:t>
            </a:r>
            <a:r>
              <a:rPr dirty="0" sz="1000">
                <a:latin typeface="Times New Roman"/>
                <a:cs typeface="Times New Roman"/>
              </a:rPr>
              <a:t>y</a:t>
            </a:r>
            <a:r>
              <a:rPr dirty="0" sz="1000" spc="-85">
                <a:latin typeface="Times New Roman"/>
                <a:cs typeface="Times New Roman"/>
              </a:rPr>
              <a:t> </a:t>
            </a:r>
            <a:r>
              <a:rPr dirty="0" sz="1000" spc="-10">
                <a:latin typeface="Times New Roman"/>
                <a:cs typeface="Times New Roman"/>
              </a:rPr>
              <a:t>s</a:t>
            </a:r>
            <a:r>
              <a:rPr dirty="0" sz="1000" spc="-15">
                <a:latin typeface="Times New Roman"/>
                <a:cs typeface="Times New Roman"/>
              </a:rPr>
              <a:t>e</a:t>
            </a:r>
            <a:r>
              <a:rPr dirty="0" sz="1000" spc="20">
                <a:latin typeface="Times New Roman"/>
                <a:cs typeface="Times New Roman"/>
              </a:rPr>
              <a:t>n</a:t>
            </a:r>
            <a:r>
              <a:rPr dirty="0" sz="1000" spc="-10">
                <a:latin typeface="Times New Roman"/>
                <a:cs typeface="Times New Roman"/>
              </a:rPr>
              <a:t>s</a:t>
            </a:r>
            <a:r>
              <a:rPr dirty="0" sz="1000" spc="5">
                <a:latin typeface="Times New Roman"/>
                <a:cs typeface="Times New Roman"/>
              </a:rPr>
              <a:t>ati</a:t>
            </a:r>
            <a:r>
              <a:rPr dirty="0" sz="1000" spc="-25">
                <a:latin typeface="Times New Roman"/>
                <a:cs typeface="Times New Roman"/>
              </a:rPr>
              <a:t>o</a:t>
            </a:r>
            <a:r>
              <a:rPr dirty="0" sz="1000">
                <a:latin typeface="Times New Roman"/>
                <a:cs typeface="Times New Roman"/>
              </a:rPr>
              <a:t>n</a:t>
            </a:r>
            <a:r>
              <a:rPr dirty="0" sz="1000" spc="-45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a</a:t>
            </a:r>
            <a:r>
              <a:rPr dirty="0" sz="1000" spc="30">
                <a:latin typeface="Times New Roman"/>
                <a:cs typeface="Times New Roman"/>
              </a:rPr>
              <a:t>r</a:t>
            </a:r>
            <a:r>
              <a:rPr dirty="0" sz="1000">
                <a:latin typeface="Times New Roman"/>
                <a:cs typeface="Times New Roman"/>
              </a:rPr>
              <a:t>e</a:t>
            </a:r>
            <a:r>
              <a:rPr dirty="0" sz="1000" spc="-75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l</a:t>
            </a:r>
            <a:r>
              <a:rPr dirty="0" sz="1000" spc="-25">
                <a:latin typeface="Times New Roman"/>
                <a:cs typeface="Times New Roman"/>
              </a:rPr>
              <a:t>o</a:t>
            </a:r>
            <a:r>
              <a:rPr dirty="0" sz="1000" spc="-15">
                <a:latin typeface="Times New Roman"/>
                <a:cs typeface="Times New Roman"/>
              </a:rPr>
              <a:t>c</a:t>
            </a:r>
            <a:r>
              <a:rPr dirty="0" sz="1000" spc="5">
                <a:latin typeface="Times New Roman"/>
                <a:cs typeface="Times New Roman"/>
              </a:rPr>
              <a:t>at</a:t>
            </a:r>
            <a:r>
              <a:rPr dirty="0" sz="1000" spc="-15">
                <a:latin typeface="Times New Roman"/>
                <a:cs typeface="Times New Roman"/>
              </a:rPr>
              <a:t>e</a:t>
            </a:r>
            <a:r>
              <a:rPr dirty="0" sz="1000">
                <a:latin typeface="Times New Roman"/>
                <a:cs typeface="Times New Roman"/>
              </a:rPr>
              <a:t>d</a:t>
            </a:r>
            <a:r>
              <a:rPr dirty="0" sz="1000" spc="-45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i</a:t>
            </a:r>
            <a:r>
              <a:rPr dirty="0" sz="1000">
                <a:latin typeface="Times New Roman"/>
                <a:cs typeface="Times New Roman"/>
              </a:rPr>
              <a:t>n</a:t>
            </a:r>
            <a:r>
              <a:rPr dirty="0" sz="1000" spc="-30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ta</a:t>
            </a:r>
            <a:r>
              <a:rPr dirty="0" sz="1000" spc="-10">
                <a:latin typeface="Times New Roman"/>
                <a:cs typeface="Times New Roman"/>
              </a:rPr>
              <a:t>s</a:t>
            </a:r>
            <a:r>
              <a:rPr dirty="0" sz="1000" spc="5">
                <a:latin typeface="Times New Roman"/>
                <a:cs typeface="Times New Roman"/>
              </a:rPr>
              <a:t>te  </a:t>
            </a:r>
            <a:r>
              <a:rPr dirty="0" sz="1000" spc="-5">
                <a:latin typeface="Times New Roman"/>
                <a:cs typeface="Times New Roman"/>
              </a:rPr>
              <a:t>buds</a:t>
            </a:r>
            <a:r>
              <a:rPr dirty="0" sz="1000" spc="105">
                <a:latin typeface="Times New Roman"/>
                <a:cs typeface="Times New Roman"/>
              </a:rPr>
              <a:t> </a:t>
            </a:r>
            <a:r>
              <a:rPr dirty="0" sz="1000" spc="-15">
                <a:latin typeface="Times New Roman"/>
                <a:cs typeface="Times New Roman"/>
              </a:rPr>
              <a:t>on</a:t>
            </a:r>
            <a:r>
              <a:rPr dirty="0" sz="1000" spc="125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tongue.</a:t>
            </a:r>
            <a:endParaRPr sz="1000">
              <a:latin typeface="Times New Roman"/>
              <a:cs typeface="Times New Roman"/>
            </a:endParaRPr>
          </a:p>
          <a:p>
            <a:pPr algn="just" marL="551815">
              <a:lnSpc>
                <a:spcPts val="1130"/>
              </a:lnSpc>
            </a:pPr>
            <a:r>
              <a:rPr dirty="0" sz="1000" spc="10">
                <a:latin typeface="Times New Roman"/>
                <a:cs typeface="Times New Roman"/>
              </a:rPr>
              <a:t>The</a:t>
            </a:r>
            <a:r>
              <a:rPr dirty="0" sz="1000" spc="40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light</a:t>
            </a:r>
            <a:r>
              <a:rPr dirty="0" sz="1000" spc="65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sensitive</a:t>
            </a:r>
            <a:r>
              <a:rPr dirty="0" sz="1000" spc="40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inner</a:t>
            </a:r>
            <a:r>
              <a:rPr dirty="0" sz="1000" spc="100">
                <a:latin typeface="Times New Roman"/>
                <a:cs typeface="Times New Roman"/>
              </a:rPr>
              <a:t> </a:t>
            </a:r>
            <a:r>
              <a:rPr dirty="0" sz="1000" spc="-10">
                <a:latin typeface="Times New Roman"/>
                <a:cs typeface="Times New Roman"/>
              </a:rPr>
              <a:t>layer</a:t>
            </a:r>
            <a:r>
              <a:rPr dirty="0" sz="1000" spc="65">
                <a:latin typeface="Times New Roman"/>
                <a:cs typeface="Times New Roman"/>
              </a:rPr>
              <a:t> </a:t>
            </a:r>
            <a:r>
              <a:rPr dirty="0" sz="1000" spc="-5">
                <a:latin typeface="Times New Roman"/>
                <a:cs typeface="Times New Roman"/>
              </a:rPr>
              <a:t>of</a:t>
            </a:r>
            <a:r>
              <a:rPr dirty="0" sz="1000" spc="35">
                <a:latin typeface="Times New Roman"/>
                <a:cs typeface="Times New Roman"/>
              </a:rPr>
              <a:t> </a:t>
            </a:r>
            <a:r>
              <a:rPr dirty="0" sz="1000" spc="-15">
                <a:latin typeface="Times New Roman"/>
                <a:cs typeface="Times New Roman"/>
              </a:rPr>
              <a:t>eyeball</a:t>
            </a:r>
            <a:endParaRPr sz="1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146035" y="1139951"/>
            <a:ext cx="314325" cy="274320"/>
            <a:chOff x="1146035" y="1139951"/>
            <a:chExt cx="314325" cy="274320"/>
          </a:xfrm>
        </p:grpSpPr>
        <p:sp>
          <p:nvSpPr>
            <p:cNvPr id="3" name="object 3"/>
            <p:cNvSpPr/>
            <p:nvPr/>
          </p:nvSpPr>
          <p:spPr>
            <a:xfrm>
              <a:off x="1146022" y="1139951"/>
              <a:ext cx="295910" cy="253365"/>
            </a:xfrm>
            <a:custGeom>
              <a:avLst/>
              <a:gdLst/>
              <a:ahLst/>
              <a:cxnLst/>
              <a:rect l="l" t="t" r="r" b="b"/>
              <a:pathLst>
                <a:path w="295909" h="253365">
                  <a:moveTo>
                    <a:pt x="295656" y="0"/>
                  </a:moveTo>
                  <a:lnTo>
                    <a:pt x="0" y="0"/>
                  </a:lnTo>
                  <a:lnTo>
                    <a:pt x="0" y="252971"/>
                  </a:lnTo>
                  <a:lnTo>
                    <a:pt x="295656" y="252971"/>
                  </a:lnTo>
                  <a:lnTo>
                    <a:pt x="295656" y="228600"/>
                  </a:lnTo>
                  <a:lnTo>
                    <a:pt x="29565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182611" y="1179576"/>
              <a:ext cx="256540" cy="216535"/>
            </a:xfrm>
            <a:custGeom>
              <a:avLst/>
              <a:gdLst/>
              <a:ahLst/>
              <a:cxnLst/>
              <a:rect l="l" t="t" r="r" b="b"/>
              <a:pathLst>
                <a:path w="256540" h="216534">
                  <a:moveTo>
                    <a:pt x="256031" y="0"/>
                  </a:moveTo>
                  <a:lnTo>
                    <a:pt x="0" y="0"/>
                  </a:lnTo>
                  <a:lnTo>
                    <a:pt x="0" y="216395"/>
                  </a:lnTo>
                  <a:lnTo>
                    <a:pt x="256031" y="216395"/>
                  </a:lnTo>
                  <a:lnTo>
                    <a:pt x="256031" y="0"/>
                  </a:lnTo>
                  <a:close/>
                </a:path>
              </a:pathLst>
            </a:custGeom>
            <a:solidFill>
              <a:srgbClr val="4B4B4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164323" y="1161300"/>
              <a:ext cx="295910" cy="253365"/>
            </a:xfrm>
            <a:custGeom>
              <a:avLst/>
              <a:gdLst/>
              <a:ahLst/>
              <a:cxnLst/>
              <a:rect l="l" t="t" r="r" b="b"/>
              <a:pathLst>
                <a:path w="295909" h="253365">
                  <a:moveTo>
                    <a:pt x="295656" y="0"/>
                  </a:moveTo>
                  <a:lnTo>
                    <a:pt x="0" y="0"/>
                  </a:lnTo>
                  <a:lnTo>
                    <a:pt x="0" y="252971"/>
                  </a:lnTo>
                  <a:lnTo>
                    <a:pt x="295656" y="252971"/>
                  </a:lnTo>
                  <a:lnTo>
                    <a:pt x="295656" y="228600"/>
                  </a:lnTo>
                  <a:lnTo>
                    <a:pt x="24396" y="228600"/>
                  </a:lnTo>
                  <a:lnTo>
                    <a:pt x="24396" y="24371"/>
                  </a:lnTo>
                  <a:lnTo>
                    <a:pt x="292732" y="24371"/>
                  </a:lnTo>
                  <a:lnTo>
                    <a:pt x="295656" y="0"/>
                  </a:lnTo>
                  <a:close/>
                </a:path>
                <a:path w="295909" h="253365">
                  <a:moveTo>
                    <a:pt x="292732" y="24371"/>
                  </a:moveTo>
                  <a:lnTo>
                    <a:pt x="268236" y="24371"/>
                  </a:lnTo>
                  <a:lnTo>
                    <a:pt x="268236" y="228600"/>
                  </a:lnTo>
                  <a:lnTo>
                    <a:pt x="292732" y="24371"/>
                  </a:lnTo>
                  <a:close/>
                </a:path>
                <a:path w="295909" h="253365">
                  <a:moveTo>
                    <a:pt x="295656" y="0"/>
                  </a:moveTo>
                  <a:lnTo>
                    <a:pt x="268236" y="228600"/>
                  </a:lnTo>
                  <a:lnTo>
                    <a:pt x="295656" y="228600"/>
                  </a:lnTo>
                  <a:lnTo>
                    <a:pt x="29565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1182611" y="1179575"/>
            <a:ext cx="256540" cy="216535"/>
          </a:xfrm>
          <a:prstGeom prst="rect">
            <a:avLst/>
          </a:prstGeom>
        </p:spPr>
        <p:txBody>
          <a:bodyPr wrap="square" lIns="0" tIns="29209" rIns="0" bIns="0" rtlCol="0" vert="horz">
            <a:spAutoFit/>
          </a:bodyPr>
          <a:lstStyle/>
          <a:p>
            <a:pPr marL="39370">
              <a:lnSpc>
                <a:spcPct val="100000"/>
              </a:lnSpc>
              <a:spcBef>
                <a:spcPts val="229"/>
              </a:spcBef>
            </a:pPr>
            <a:r>
              <a:rPr dirty="0" sz="850" spc="50" b="1">
                <a:solidFill>
                  <a:srgbClr val="FFFFFF"/>
                </a:solidFill>
                <a:latin typeface="Palatino Linotype"/>
                <a:cs typeface="Palatino Linotype"/>
              </a:rPr>
              <a:t>148</a:t>
            </a:r>
            <a:endParaRPr sz="850">
              <a:latin typeface="Palatino Linotype"/>
              <a:cs typeface="Palatino Linotyp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733010" y="1191247"/>
            <a:ext cx="1910714" cy="1790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00" b="1" i="1">
                <a:latin typeface="Palatino Linotype"/>
                <a:cs typeface="Palatino Linotype"/>
              </a:rPr>
              <a:t>Assertion</a:t>
            </a:r>
            <a:r>
              <a:rPr dirty="0" sz="1000" spc="-40" b="1" i="1">
                <a:latin typeface="Palatino Linotype"/>
                <a:cs typeface="Palatino Linotype"/>
              </a:rPr>
              <a:t> </a:t>
            </a:r>
            <a:r>
              <a:rPr dirty="0" sz="1000" spc="5" b="1" i="1">
                <a:latin typeface="Palatino Linotype"/>
                <a:cs typeface="Palatino Linotype"/>
              </a:rPr>
              <a:t>Reason</a:t>
            </a:r>
            <a:r>
              <a:rPr dirty="0" sz="1000" spc="-50" b="1" i="1">
                <a:latin typeface="Palatino Linotype"/>
                <a:cs typeface="Palatino Linotype"/>
              </a:rPr>
              <a:t> </a:t>
            </a:r>
            <a:r>
              <a:rPr dirty="0" sz="1000" spc="5" b="1" i="1">
                <a:latin typeface="Palatino Linotype"/>
                <a:cs typeface="Palatino Linotype"/>
              </a:rPr>
              <a:t>Question</a:t>
            </a:r>
            <a:r>
              <a:rPr dirty="0" sz="1000" spc="-40" b="1" i="1">
                <a:latin typeface="Palatino Linotype"/>
                <a:cs typeface="Palatino Linotype"/>
              </a:rPr>
              <a:t> </a:t>
            </a:r>
            <a:r>
              <a:rPr dirty="0" sz="1000" b="1" i="1">
                <a:latin typeface="Palatino Linotype"/>
                <a:cs typeface="Palatino Linotype"/>
              </a:rPr>
              <a:t>Bank</a:t>
            </a:r>
            <a:endParaRPr sz="1000">
              <a:latin typeface="Palatino Linotype"/>
              <a:cs typeface="Palatino Linotype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438655" y="1289303"/>
            <a:ext cx="3267710" cy="24765"/>
          </a:xfrm>
          <a:custGeom>
            <a:avLst/>
            <a:gdLst/>
            <a:ahLst/>
            <a:cxnLst/>
            <a:rect l="l" t="t" r="r" b="b"/>
            <a:pathLst>
              <a:path w="3267710" h="24765">
                <a:moveTo>
                  <a:pt x="3267443" y="0"/>
                </a:moveTo>
                <a:lnTo>
                  <a:pt x="0" y="0"/>
                </a:lnTo>
                <a:lnTo>
                  <a:pt x="0" y="24383"/>
                </a:lnTo>
                <a:lnTo>
                  <a:pt x="3267443" y="24383"/>
                </a:lnTo>
                <a:lnTo>
                  <a:pt x="3267443" y="0"/>
                </a:lnTo>
                <a:close/>
              </a:path>
            </a:pathLst>
          </a:custGeom>
          <a:solidFill>
            <a:srgbClr val="4B4B4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1130287" y="5549557"/>
            <a:ext cx="443230" cy="1790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00" b="1">
                <a:latin typeface="Times New Roman"/>
                <a:cs typeface="Times New Roman"/>
              </a:rPr>
              <a:t>36.  </a:t>
            </a:r>
            <a:r>
              <a:rPr dirty="0" sz="1000" spc="140" b="1">
                <a:latin typeface="Times New Roman"/>
                <a:cs typeface="Times New Roman"/>
              </a:rPr>
              <a:t> </a:t>
            </a:r>
            <a:r>
              <a:rPr dirty="0" sz="1000" spc="-20" b="1">
                <a:latin typeface="Times New Roman"/>
                <a:cs typeface="Times New Roman"/>
              </a:rPr>
              <a:t>(c)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130287" y="6134722"/>
            <a:ext cx="443230" cy="1790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00" b="1">
                <a:latin typeface="Times New Roman"/>
                <a:cs typeface="Times New Roman"/>
              </a:rPr>
              <a:t>37.  </a:t>
            </a:r>
            <a:r>
              <a:rPr dirty="0" sz="1000" spc="140" b="1">
                <a:latin typeface="Times New Roman"/>
                <a:cs typeface="Times New Roman"/>
              </a:rPr>
              <a:t> </a:t>
            </a:r>
            <a:r>
              <a:rPr dirty="0" sz="1000" spc="-60" b="1">
                <a:latin typeface="Times New Roman"/>
                <a:cs typeface="Times New Roman"/>
              </a:rPr>
              <a:t>(b)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130287" y="7012470"/>
            <a:ext cx="443230" cy="1790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00" b="1">
                <a:latin typeface="Times New Roman"/>
                <a:cs typeface="Times New Roman"/>
              </a:rPr>
              <a:t>38.  </a:t>
            </a:r>
            <a:r>
              <a:rPr dirty="0" sz="1000" spc="140" b="1">
                <a:latin typeface="Times New Roman"/>
                <a:cs typeface="Times New Roman"/>
              </a:rPr>
              <a:t> </a:t>
            </a:r>
            <a:r>
              <a:rPr dirty="0" sz="1000" spc="-60" b="1">
                <a:latin typeface="Times New Roman"/>
                <a:cs typeface="Times New Roman"/>
              </a:rPr>
              <a:t>(d)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130287" y="7887169"/>
            <a:ext cx="443230" cy="1790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00" b="1">
                <a:latin typeface="Times New Roman"/>
                <a:cs typeface="Times New Roman"/>
              </a:rPr>
              <a:t>39.  </a:t>
            </a:r>
            <a:r>
              <a:rPr dirty="0" sz="1000" spc="140" b="1">
                <a:latin typeface="Times New Roman"/>
                <a:cs typeface="Times New Roman"/>
              </a:rPr>
              <a:t> </a:t>
            </a:r>
            <a:r>
              <a:rPr dirty="0" sz="1000" spc="-60" b="1">
                <a:latin typeface="Times New Roman"/>
                <a:cs typeface="Times New Roman"/>
              </a:rPr>
              <a:t>(d)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130287" y="1462545"/>
            <a:ext cx="2686685" cy="7481570"/>
          </a:xfrm>
          <a:prstGeom prst="rect">
            <a:avLst/>
          </a:prstGeom>
        </p:spPr>
        <p:txBody>
          <a:bodyPr wrap="square" lIns="0" tIns="19685" rIns="0" bIns="0" rtlCol="0" vert="horz">
            <a:spAutoFit/>
          </a:bodyPr>
          <a:lstStyle/>
          <a:p>
            <a:pPr algn="just" marL="551815" marR="5080">
              <a:lnSpc>
                <a:spcPct val="95800"/>
              </a:lnSpc>
              <a:spcBef>
                <a:spcPts val="155"/>
              </a:spcBef>
            </a:pPr>
            <a:r>
              <a:rPr dirty="0" sz="1000" spc="-5">
                <a:latin typeface="Times New Roman"/>
                <a:cs typeface="Times New Roman"/>
              </a:rPr>
              <a:t>called </a:t>
            </a:r>
            <a:r>
              <a:rPr dirty="0" sz="1000" spc="5">
                <a:latin typeface="Times New Roman"/>
                <a:cs typeface="Times New Roman"/>
              </a:rPr>
              <a:t>retina </a:t>
            </a:r>
            <a:r>
              <a:rPr dirty="0" sz="1000">
                <a:latin typeface="Times New Roman"/>
                <a:cs typeface="Times New Roman"/>
              </a:rPr>
              <a:t>contain </a:t>
            </a:r>
            <a:r>
              <a:rPr dirty="0" sz="1000" spc="-5">
                <a:latin typeface="Times New Roman"/>
                <a:cs typeface="Times New Roman"/>
              </a:rPr>
              <a:t>photoreceptors </a:t>
            </a:r>
            <a:r>
              <a:rPr dirty="0" sz="1000" i="1">
                <a:latin typeface="Times New Roman"/>
                <a:cs typeface="Times New Roman"/>
              </a:rPr>
              <a:t>viz</a:t>
            </a:r>
            <a:r>
              <a:rPr dirty="0" sz="1000">
                <a:latin typeface="Times New Roman"/>
                <a:cs typeface="Times New Roman"/>
              </a:rPr>
              <a:t>. </a:t>
            </a:r>
            <a:r>
              <a:rPr dirty="0" sz="1000" spc="5">
                <a:latin typeface="Times New Roman"/>
                <a:cs typeface="Times New Roman"/>
              </a:rPr>
              <a:t> </a:t>
            </a:r>
            <a:r>
              <a:rPr dirty="0" sz="1000" spc="15">
                <a:latin typeface="Times New Roman"/>
                <a:cs typeface="Times New Roman"/>
              </a:rPr>
              <a:t>rod </a:t>
            </a:r>
            <a:r>
              <a:rPr dirty="0" sz="1000" spc="25">
                <a:latin typeface="Times New Roman"/>
                <a:cs typeface="Times New Roman"/>
              </a:rPr>
              <a:t>and </a:t>
            </a:r>
            <a:r>
              <a:rPr dirty="0" sz="1000" spc="15">
                <a:latin typeface="Times New Roman"/>
                <a:cs typeface="Times New Roman"/>
              </a:rPr>
              <a:t>cone cells </a:t>
            </a:r>
            <a:r>
              <a:rPr dirty="0" sz="1000" spc="20">
                <a:latin typeface="Times New Roman"/>
                <a:cs typeface="Times New Roman"/>
              </a:rPr>
              <a:t>which </a:t>
            </a:r>
            <a:r>
              <a:rPr dirty="0" sz="1000" spc="15">
                <a:latin typeface="Times New Roman"/>
                <a:cs typeface="Times New Roman"/>
              </a:rPr>
              <a:t>convert </a:t>
            </a:r>
            <a:r>
              <a:rPr dirty="0" sz="1000" spc="45">
                <a:latin typeface="Times New Roman"/>
                <a:cs typeface="Times New Roman"/>
              </a:rPr>
              <a:t>the </a:t>
            </a:r>
            <a:r>
              <a:rPr dirty="0" sz="1000" spc="50">
                <a:latin typeface="Times New Roman"/>
                <a:cs typeface="Times New Roman"/>
              </a:rPr>
              <a:t> </a:t>
            </a:r>
            <a:r>
              <a:rPr dirty="0" sz="1000" spc="-15">
                <a:latin typeface="Times New Roman"/>
                <a:cs typeface="Times New Roman"/>
              </a:rPr>
              <a:t>e</a:t>
            </a:r>
            <a:r>
              <a:rPr dirty="0" sz="1000">
                <a:latin typeface="Times New Roman"/>
                <a:cs typeface="Times New Roman"/>
              </a:rPr>
              <a:t>n</a:t>
            </a:r>
            <a:r>
              <a:rPr dirty="0" sz="1000" spc="-20">
                <a:latin typeface="Times New Roman"/>
                <a:cs typeface="Times New Roman"/>
              </a:rPr>
              <a:t>e</a:t>
            </a:r>
            <a:r>
              <a:rPr dirty="0" sz="1000">
                <a:latin typeface="Times New Roman"/>
                <a:cs typeface="Times New Roman"/>
              </a:rPr>
              <a:t>rgy</a:t>
            </a:r>
            <a:r>
              <a:rPr dirty="0" sz="1000" spc="-130">
                <a:latin typeface="Times New Roman"/>
                <a:cs typeface="Times New Roman"/>
              </a:rPr>
              <a:t> </a:t>
            </a:r>
            <a:r>
              <a:rPr dirty="0" sz="1000" spc="-25">
                <a:latin typeface="Times New Roman"/>
                <a:cs typeface="Times New Roman"/>
              </a:rPr>
              <a:t>o</a:t>
            </a:r>
            <a:r>
              <a:rPr dirty="0" sz="1000">
                <a:latin typeface="Times New Roman"/>
                <a:cs typeface="Times New Roman"/>
              </a:rPr>
              <a:t>f</a:t>
            </a:r>
            <a:r>
              <a:rPr dirty="0" sz="1000" spc="-85">
                <a:latin typeface="Times New Roman"/>
                <a:cs typeface="Times New Roman"/>
              </a:rPr>
              <a:t> </a:t>
            </a:r>
            <a:r>
              <a:rPr dirty="0" sz="1000" spc="-35">
                <a:latin typeface="Times New Roman"/>
                <a:cs typeface="Times New Roman"/>
              </a:rPr>
              <a:t>s</a:t>
            </a:r>
            <a:r>
              <a:rPr dirty="0" sz="1000">
                <a:latin typeface="Times New Roman"/>
                <a:cs typeface="Times New Roman"/>
              </a:rPr>
              <a:t>p</a:t>
            </a:r>
            <a:r>
              <a:rPr dirty="0" sz="1000" spc="-20">
                <a:latin typeface="Times New Roman"/>
                <a:cs typeface="Times New Roman"/>
              </a:rPr>
              <a:t>e</a:t>
            </a:r>
            <a:r>
              <a:rPr dirty="0" sz="1000" spc="-40">
                <a:latin typeface="Times New Roman"/>
                <a:cs typeface="Times New Roman"/>
              </a:rPr>
              <a:t>c</a:t>
            </a:r>
            <a:r>
              <a:rPr dirty="0" sz="1000">
                <a:latin typeface="Times New Roman"/>
                <a:cs typeface="Times New Roman"/>
              </a:rPr>
              <a:t>i</a:t>
            </a:r>
            <a:r>
              <a:rPr dirty="0" sz="1000" spc="-45">
                <a:latin typeface="Times New Roman"/>
                <a:cs typeface="Times New Roman"/>
              </a:rPr>
              <a:t>f</a:t>
            </a:r>
            <a:r>
              <a:rPr dirty="0" sz="1000">
                <a:latin typeface="Times New Roman"/>
                <a:cs typeface="Times New Roman"/>
              </a:rPr>
              <a:t>ic</a:t>
            </a:r>
            <a:r>
              <a:rPr dirty="0" sz="1000" spc="-90">
                <a:latin typeface="Times New Roman"/>
                <a:cs typeface="Times New Roman"/>
              </a:rPr>
              <a:t> </a:t>
            </a:r>
            <a:r>
              <a:rPr dirty="0" sz="1000" spc="-30">
                <a:latin typeface="Times New Roman"/>
                <a:cs typeface="Times New Roman"/>
              </a:rPr>
              <a:t>w</a:t>
            </a:r>
            <a:r>
              <a:rPr dirty="0" sz="1000" spc="-15">
                <a:latin typeface="Times New Roman"/>
                <a:cs typeface="Times New Roman"/>
              </a:rPr>
              <a:t>a</a:t>
            </a:r>
            <a:r>
              <a:rPr dirty="0" sz="1000" spc="-25">
                <a:latin typeface="Times New Roman"/>
                <a:cs typeface="Times New Roman"/>
              </a:rPr>
              <a:t>v</a:t>
            </a:r>
            <a:r>
              <a:rPr dirty="0" sz="1000" spc="-40">
                <a:latin typeface="Times New Roman"/>
                <a:cs typeface="Times New Roman"/>
              </a:rPr>
              <a:t>e</a:t>
            </a:r>
            <a:r>
              <a:rPr dirty="0" sz="1000">
                <a:latin typeface="Times New Roman"/>
                <a:cs typeface="Times New Roman"/>
              </a:rPr>
              <a:t>leng</a:t>
            </a:r>
            <a:r>
              <a:rPr dirty="0" sz="1000" spc="-25">
                <a:latin typeface="Times New Roman"/>
                <a:cs typeface="Times New Roman"/>
              </a:rPr>
              <a:t>t</a:t>
            </a:r>
            <a:r>
              <a:rPr dirty="0" sz="1000" spc="20">
                <a:latin typeface="Times New Roman"/>
                <a:cs typeface="Times New Roman"/>
              </a:rPr>
              <a:t>h</a:t>
            </a:r>
            <a:r>
              <a:rPr dirty="0" sz="1000">
                <a:latin typeface="Times New Roman"/>
                <a:cs typeface="Times New Roman"/>
              </a:rPr>
              <a:t>s</a:t>
            </a:r>
            <a:r>
              <a:rPr dirty="0" sz="1000" spc="-95">
                <a:latin typeface="Times New Roman"/>
                <a:cs typeface="Times New Roman"/>
              </a:rPr>
              <a:t> </a:t>
            </a:r>
            <a:r>
              <a:rPr dirty="0" sz="1000" spc="-25">
                <a:latin typeface="Times New Roman"/>
                <a:cs typeface="Times New Roman"/>
              </a:rPr>
              <a:t>o</a:t>
            </a:r>
            <a:r>
              <a:rPr dirty="0" sz="1000">
                <a:latin typeface="Times New Roman"/>
                <a:cs typeface="Times New Roman"/>
              </a:rPr>
              <a:t>f</a:t>
            </a:r>
            <a:r>
              <a:rPr dirty="0" sz="1000" spc="-85">
                <a:latin typeface="Times New Roman"/>
                <a:cs typeface="Times New Roman"/>
              </a:rPr>
              <a:t> </a:t>
            </a:r>
            <a:r>
              <a:rPr dirty="0" sz="1000" spc="-20">
                <a:latin typeface="Times New Roman"/>
                <a:cs typeface="Times New Roman"/>
              </a:rPr>
              <a:t>l</a:t>
            </a:r>
            <a:r>
              <a:rPr dirty="0" sz="1000">
                <a:latin typeface="Times New Roman"/>
                <a:cs typeface="Times New Roman"/>
              </a:rPr>
              <a:t>ight</a:t>
            </a:r>
            <a:r>
              <a:rPr dirty="0" sz="1000" spc="-55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into  </a:t>
            </a:r>
            <a:r>
              <a:rPr dirty="0" sz="1000" spc="5">
                <a:latin typeface="Times New Roman"/>
                <a:cs typeface="Times New Roman"/>
              </a:rPr>
              <a:t>a</a:t>
            </a:r>
            <a:r>
              <a:rPr dirty="0" sz="1000" spc="-25">
                <a:latin typeface="Times New Roman"/>
                <a:cs typeface="Times New Roman"/>
              </a:rPr>
              <a:t>c</a:t>
            </a:r>
            <a:r>
              <a:rPr dirty="0" sz="1000" spc="15">
                <a:latin typeface="Times New Roman"/>
                <a:cs typeface="Times New Roman"/>
              </a:rPr>
              <a:t>t</a:t>
            </a:r>
            <a:r>
              <a:rPr dirty="0" sz="1000" spc="5">
                <a:latin typeface="Times New Roman"/>
                <a:cs typeface="Times New Roman"/>
              </a:rPr>
              <a:t>i</a:t>
            </a:r>
            <a:r>
              <a:rPr dirty="0" sz="1000" spc="-25">
                <a:latin typeface="Times New Roman"/>
                <a:cs typeface="Times New Roman"/>
              </a:rPr>
              <a:t>o</a:t>
            </a:r>
            <a:r>
              <a:rPr dirty="0" sz="1000">
                <a:latin typeface="Times New Roman"/>
                <a:cs typeface="Times New Roman"/>
              </a:rPr>
              <a:t>n</a:t>
            </a:r>
            <a:r>
              <a:rPr dirty="0" sz="1000" spc="10">
                <a:latin typeface="Times New Roman"/>
                <a:cs typeface="Times New Roman"/>
              </a:rPr>
              <a:t> </a:t>
            </a:r>
            <a:r>
              <a:rPr dirty="0" sz="1000" spc="-5">
                <a:latin typeface="Times New Roman"/>
                <a:cs typeface="Times New Roman"/>
              </a:rPr>
              <a:t>p</a:t>
            </a:r>
            <a:r>
              <a:rPr dirty="0" sz="1000" spc="-25">
                <a:latin typeface="Times New Roman"/>
                <a:cs typeface="Times New Roman"/>
              </a:rPr>
              <a:t>o</a:t>
            </a:r>
            <a:r>
              <a:rPr dirty="0" sz="1000" spc="5">
                <a:latin typeface="Times New Roman"/>
                <a:cs typeface="Times New Roman"/>
              </a:rPr>
              <a:t>t</a:t>
            </a:r>
            <a:r>
              <a:rPr dirty="0" sz="1000" spc="-25">
                <a:latin typeface="Times New Roman"/>
                <a:cs typeface="Times New Roman"/>
              </a:rPr>
              <a:t>e</a:t>
            </a:r>
            <a:r>
              <a:rPr dirty="0" sz="1000" spc="30">
                <a:latin typeface="Times New Roman"/>
                <a:cs typeface="Times New Roman"/>
              </a:rPr>
              <a:t>n</a:t>
            </a:r>
            <a:r>
              <a:rPr dirty="0" sz="1000" spc="5">
                <a:latin typeface="Times New Roman"/>
                <a:cs typeface="Times New Roman"/>
              </a:rPr>
              <a:t>tial</a:t>
            </a:r>
            <a:r>
              <a:rPr dirty="0" sz="1000">
                <a:latin typeface="Times New Roman"/>
                <a:cs typeface="Times New Roman"/>
              </a:rPr>
              <a:t>s</a:t>
            </a:r>
            <a:r>
              <a:rPr dirty="0" sz="1000" spc="-20">
                <a:latin typeface="Times New Roman"/>
                <a:cs typeface="Times New Roman"/>
              </a:rPr>
              <a:t> </a:t>
            </a:r>
            <a:r>
              <a:rPr dirty="0" sz="1000" spc="-25">
                <a:latin typeface="Times New Roman"/>
                <a:cs typeface="Times New Roman"/>
              </a:rPr>
              <a:t>o</a:t>
            </a:r>
            <a:r>
              <a:rPr dirty="0" sz="1000">
                <a:latin typeface="Times New Roman"/>
                <a:cs typeface="Times New Roman"/>
              </a:rPr>
              <a:t>f</a:t>
            </a:r>
            <a:r>
              <a:rPr dirty="0" sz="1000" spc="-60">
                <a:latin typeface="Times New Roman"/>
                <a:cs typeface="Times New Roman"/>
              </a:rPr>
              <a:t> </a:t>
            </a:r>
            <a:r>
              <a:rPr dirty="0" sz="1000" spc="20">
                <a:latin typeface="Times New Roman"/>
                <a:cs typeface="Times New Roman"/>
              </a:rPr>
              <a:t>n</a:t>
            </a:r>
            <a:r>
              <a:rPr dirty="0" sz="1000" spc="-25">
                <a:latin typeface="Times New Roman"/>
                <a:cs typeface="Times New Roman"/>
              </a:rPr>
              <a:t>e</a:t>
            </a:r>
            <a:r>
              <a:rPr dirty="0" sz="1000" spc="30">
                <a:latin typeface="Times New Roman"/>
                <a:cs typeface="Times New Roman"/>
              </a:rPr>
              <a:t>r</a:t>
            </a:r>
            <a:r>
              <a:rPr dirty="0" sz="1000" spc="-25">
                <a:latin typeface="Times New Roman"/>
                <a:cs typeface="Times New Roman"/>
              </a:rPr>
              <a:t>v</a:t>
            </a:r>
            <a:r>
              <a:rPr dirty="0" sz="1000">
                <a:latin typeface="Times New Roman"/>
                <a:cs typeface="Times New Roman"/>
              </a:rPr>
              <a:t>e</a:t>
            </a:r>
            <a:r>
              <a:rPr dirty="0" sz="1000" spc="-40">
                <a:latin typeface="Times New Roman"/>
                <a:cs typeface="Times New Roman"/>
              </a:rPr>
              <a:t> </a:t>
            </a:r>
            <a:r>
              <a:rPr dirty="0" sz="1000" spc="-25">
                <a:latin typeface="Times New Roman"/>
                <a:cs typeface="Times New Roman"/>
              </a:rPr>
              <a:t>f</a:t>
            </a:r>
            <a:r>
              <a:rPr dirty="0" sz="1000" spc="15">
                <a:latin typeface="Times New Roman"/>
                <a:cs typeface="Times New Roman"/>
              </a:rPr>
              <a:t>i</a:t>
            </a:r>
            <a:r>
              <a:rPr dirty="0" sz="1000" spc="-25">
                <a:latin typeface="Times New Roman"/>
                <a:cs typeface="Times New Roman"/>
              </a:rPr>
              <a:t>b</a:t>
            </a:r>
            <a:r>
              <a:rPr dirty="0" sz="1000" spc="20">
                <a:latin typeface="Times New Roman"/>
                <a:cs typeface="Times New Roman"/>
              </a:rPr>
              <a:t>r</a:t>
            </a:r>
            <a:r>
              <a:rPr dirty="0" sz="1000" spc="-25">
                <a:latin typeface="Times New Roman"/>
                <a:cs typeface="Times New Roman"/>
              </a:rPr>
              <a:t>e</a:t>
            </a:r>
            <a:r>
              <a:rPr dirty="0" sz="1000" spc="-5">
                <a:latin typeface="Times New Roman"/>
                <a:cs typeface="Times New Roman"/>
              </a:rPr>
              <a:t>s</a:t>
            </a:r>
            <a:r>
              <a:rPr dirty="0" sz="1000">
                <a:latin typeface="Times New Roman"/>
                <a:cs typeface="Times New Roman"/>
              </a:rPr>
              <a:t>.</a:t>
            </a:r>
            <a:r>
              <a:rPr dirty="0" sz="1000">
                <a:latin typeface="Times New Roman"/>
                <a:cs typeface="Times New Roman"/>
              </a:rPr>
              <a:t> </a:t>
            </a:r>
            <a:r>
              <a:rPr dirty="0" sz="1000" spc="-25">
                <a:latin typeface="Times New Roman"/>
                <a:cs typeface="Times New Roman"/>
              </a:rPr>
              <a:t>Ro</a:t>
            </a:r>
            <a:r>
              <a:rPr dirty="0" sz="1000" spc="-5">
                <a:latin typeface="Times New Roman"/>
                <a:cs typeface="Times New Roman"/>
              </a:rPr>
              <a:t>d</a:t>
            </a:r>
            <a:r>
              <a:rPr dirty="0" sz="1000">
                <a:latin typeface="Times New Roman"/>
                <a:cs typeface="Times New Roman"/>
              </a:rPr>
              <a:t>s</a:t>
            </a:r>
            <a:r>
              <a:rPr dirty="0" sz="1000" spc="-20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a</a:t>
            </a:r>
            <a:r>
              <a:rPr dirty="0" sz="1000" spc="20">
                <a:latin typeface="Times New Roman"/>
                <a:cs typeface="Times New Roman"/>
              </a:rPr>
              <a:t>r</a:t>
            </a:r>
            <a:r>
              <a:rPr dirty="0" sz="1000">
                <a:latin typeface="Times New Roman"/>
                <a:cs typeface="Times New Roman"/>
              </a:rPr>
              <a:t>e  </a:t>
            </a:r>
            <a:r>
              <a:rPr dirty="0" sz="1000" spc="55">
                <a:latin typeface="Times New Roman"/>
                <a:cs typeface="Times New Roman"/>
              </a:rPr>
              <a:t>sensitive</a:t>
            </a:r>
            <a:r>
              <a:rPr dirty="0" sz="1000" spc="60">
                <a:latin typeface="Times New Roman"/>
                <a:cs typeface="Times New Roman"/>
              </a:rPr>
              <a:t> </a:t>
            </a:r>
            <a:r>
              <a:rPr dirty="0" sz="1000" spc="35">
                <a:latin typeface="Times New Roman"/>
                <a:cs typeface="Times New Roman"/>
              </a:rPr>
              <a:t>even</a:t>
            </a:r>
            <a:r>
              <a:rPr dirty="0" sz="1000" spc="40">
                <a:latin typeface="Times New Roman"/>
                <a:cs typeface="Times New Roman"/>
              </a:rPr>
              <a:t> to</a:t>
            </a:r>
            <a:r>
              <a:rPr dirty="0" sz="1000" spc="45">
                <a:latin typeface="Times New Roman"/>
                <a:cs typeface="Times New Roman"/>
              </a:rPr>
              <a:t> </a:t>
            </a:r>
            <a:r>
              <a:rPr dirty="0" sz="1000" spc="40">
                <a:latin typeface="Times New Roman"/>
                <a:cs typeface="Times New Roman"/>
              </a:rPr>
              <a:t>dim</a:t>
            </a:r>
            <a:r>
              <a:rPr dirty="0" sz="1000" spc="45">
                <a:latin typeface="Times New Roman"/>
                <a:cs typeface="Times New Roman"/>
              </a:rPr>
              <a:t> </a:t>
            </a:r>
            <a:r>
              <a:rPr dirty="0" sz="1000" spc="55">
                <a:latin typeface="Times New Roman"/>
                <a:cs typeface="Times New Roman"/>
              </a:rPr>
              <a:t>light</a:t>
            </a:r>
            <a:r>
              <a:rPr dirty="0" sz="1000" spc="60">
                <a:latin typeface="Times New Roman"/>
                <a:cs typeface="Times New Roman"/>
              </a:rPr>
              <a:t> and </a:t>
            </a:r>
            <a:r>
              <a:rPr dirty="0" sz="1000" spc="65">
                <a:latin typeface="Times New Roman"/>
                <a:cs typeface="Times New Roman"/>
              </a:rPr>
              <a:t> </a:t>
            </a:r>
            <a:r>
              <a:rPr dirty="0" sz="1000" spc="-15">
                <a:latin typeface="Times New Roman"/>
                <a:cs typeface="Times New Roman"/>
              </a:rPr>
              <a:t>consequently</a:t>
            </a:r>
            <a:r>
              <a:rPr dirty="0" sz="1000" spc="-135">
                <a:latin typeface="Times New Roman"/>
                <a:cs typeface="Times New Roman"/>
              </a:rPr>
              <a:t> </a:t>
            </a:r>
            <a:r>
              <a:rPr dirty="0" sz="1000" spc="-10">
                <a:latin typeface="Times New Roman"/>
                <a:cs typeface="Times New Roman"/>
              </a:rPr>
              <a:t>enable</a:t>
            </a:r>
            <a:r>
              <a:rPr dirty="0" sz="1000" spc="-90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to</a:t>
            </a:r>
            <a:r>
              <a:rPr dirty="0" sz="1000" spc="-110">
                <a:latin typeface="Times New Roman"/>
                <a:cs typeface="Times New Roman"/>
              </a:rPr>
              <a:t> </a:t>
            </a:r>
            <a:r>
              <a:rPr dirty="0" sz="1000" spc="-15">
                <a:latin typeface="Times New Roman"/>
                <a:cs typeface="Times New Roman"/>
              </a:rPr>
              <a:t>see</a:t>
            </a:r>
            <a:r>
              <a:rPr dirty="0" sz="1000" spc="-90">
                <a:latin typeface="Times New Roman"/>
                <a:cs typeface="Times New Roman"/>
              </a:rPr>
              <a:t> </a:t>
            </a:r>
            <a:r>
              <a:rPr dirty="0" sz="1000" spc="-10">
                <a:latin typeface="Times New Roman"/>
                <a:cs typeface="Times New Roman"/>
              </a:rPr>
              <a:t>in</a:t>
            </a:r>
            <a:r>
              <a:rPr dirty="0" sz="1000" spc="-45">
                <a:latin typeface="Times New Roman"/>
                <a:cs typeface="Times New Roman"/>
              </a:rPr>
              <a:t> </a:t>
            </a:r>
            <a:r>
              <a:rPr dirty="0" sz="1000" spc="-5">
                <a:latin typeface="Times New Roman"/>
                <a:cs typeface="Times New Roman"/>
              </a:rPr>
              <a:t>dim</a:t>
            </a:r>
            <a:r>
              <a:rPr dirty="0" sz="1000" spc="-55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light</a:t>
            </a:r>
            <a:r>
              <a:rPr dirty="0" sz="1000" spc="-90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and </a:t>
            </a:r>
            <a:r>
              <a:rPr dirty="0" sz="1000" spc="-240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at night. They </a:t>
            </a:r>
            <a:r>
              <a:rPr dirty="0" sz="1000">
                <a:latin typeface="Times New Roman"/>
                <a:cs typeface="Times New Roman"/>
              </a:rPr>
              <a:t>contain a </a:t>
            </a:r>
            <a:r>
              <a:rPr dirty="0" sz="1000" spc="5">
                <a:latin typeface="Times New Roman"/>
                <a:cs typeface="Times New Roman"/>
              </a:rPr>
              <a:t>purple </a:t>
            </a:r>
            <a:r>
              <a:rPr dirty="0" sz="1000" spc="-5">
                <a:latin typeface="Times New Roman"/>
                <a:cs typeface="Times New Roman"/>
              </a:rPr>
              <a:t>coloured </a:t>
            </a:r>
            <a:r>
              <a:rPr dirty="0" sz="1000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ph</a:t>
            </a:r>
            <a:r>
              <a:rPr dirty="0" sz="1000" spc="-20">
                <a:latin typeface="Times New Roman"/>
                <a:cs typeface="Times New Roman"/>
              </a:rPr>
              <a:t>o</a:t>
            </a:r>
            <a:r>
              <a:rPr dirty="0" sz="1000" spc="5">
                <a:latin typeface="Times New Roman"/>
                <a:cs typeface="Times New Roman"/>
              </a:rPr>
              <a:t>t</a:t>
            </a:r>
            <a:r>
              <a:rPr dirty="0" sz="1000" spc="-25">
                <a:latin typeface="Times New Roman"/>
                <a:cs typeface="Times New Roman"/>
              </a:rPr>
              <a:t>o</a:t>
            </a:r>
            <a:r>
              <a:rPr dirty="0" sz="1000" spc="-10">
                <a:latin typeface="Times New Roman"/>
                <a:cs typeface="Times New Roman"/>
              </a:rPr>
              <a:t>s</a:t>
            </a:r>
            <a:r>
              <a:rPr dirty="0" sz="1000" spc="-40">
                <a:latin typeface="Times New Roman"/>
                <a:cs typeface="Times New Roman"/>
              </a:rPr>
              <a:t>e</a:t>
            </a:r>
            <a:r>
              <a:rPr dirty="0" sz="1000" spc="20">
                <a:latin typeface="Times New Roman"/>
                <a:cs typeface="Times New Roman"/>
              </a:rPr>
              <a:t>n</a:t>
            </a:r>
            <a:r>
              <a:rPr dirty="0" sz="1000" spc="-10">
                <a:latin typeface="Times New Roman"/>
                <a:cs typeface="Times New Roman"/>
              </a:rPr>
              <a:t>s</a:t>
            </a:r>
            <a:r>
              <a:rPr dirty="0" sz="1000" spc="5">
                <a:latin typeface="Times New Roman"/>
                <a:cs typeface="Times New Roman"/>
              </a:rPr>
              <a:t>iti</a:t>
            </a:r>
            <a:r>
              <a:rPr dirty="0" sz="1000" spc="-25">
                <a:latin typeface="Times New Roman"/>
                <a:cs typeface="Times New Roman"/>
              </a:rPr>
              <a:t>v</a:t>
            </a:r>
            <a:r>
              <a:rPr dirty="0" sz="1000">
                <a:latin typeface="Times New Roman"/>
                <a:cs typeface="Times New Roman"/>
              </a:rPr>
              <a:t>e</a:t>
            </a:r>
            <a:r>
              <a:rPr dirty="0" sz="1000" spc="-75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pi</a:t>
            </a:r>
            <a:r>
              <a:rPr dirty="0" sz="1000" spc="-10">
                <a:latin typeface="Times New Roman"/>
                <a:cs typeface="Times New Roman"/>
              </a:rPr>
              <a:t>g</a:t>
            </a:r>
            <a:r>
              <a:rPr dirty="0" sz="1000" spc="10">
                <a:latin typeface="Times New Roman"/>
                <a:cs typeface="Times New Roman"/>
              </a:rPr>
              <a:t>m</a:t>
            </a:r>
            <a:r>
              <a:rPr dirty="0" sz="1000" spc="-40">
                <a:latin typeface="Times New Roman"/>
                <a:cs typeface="Times New Roman"/>
              </a:rPr>
              <a:t>e</a:t>
            </a:r>
            <a:r>
              <a:rPr dirty="0" sz="1000" spc="20">
                <a:latin typeface="Times New Roman"/>
                <a:cs typeface="Times New Roman"/>
              </a:rPr>
              <a:t>n</a:t>
            </a:r>
            <a:r>
              <a:rPr dirty="0" sz="1000" spc="5">
                <a:latin typeface="Times New Roman"/>
                <a:cs typeface="Times New Roman"/>
              </a:rPr>
              <a:t>t</a:t>
            </a:r>
            <a:r>
              <a:rPr dirty="0" sz="1000">
                <a:latin typeface="Times New Roman"/>
                <a:cs typeface="Times New Roman"/>
              </a:rPr>
              <a:t>,</a:t>
            </a:r>
            <a:r>
              <a:rPr dirty="0" sz="1000" spc="-25">
                <a:latin typeface="Times New Roman"/>
                <a:cs typeface="Times New Roman"/>
              </a:rPr>
              <a:t> </a:t>
            </a:r>
            <a:r>
              <a:rPr dirty="0" sz="1000" spc="-20">
                <a:latin typeface="Times New Roman"/>
                <a:cs typeface="Times New Roman"/>
              </a:rPr>
              <a:t>c</a:t>
            </a:r>
            <a:r>
              <a:rPr dirty="0" sz="1000" spc="5">
                <a:latin typeface="Times New Roman"/>
                <a:cs typeface="Times New Roman"/>
              </a:rPr>
              <a:t>all</a:t>
            </a:r>
            <a:r>
              <a:rPr dirty="0" sz="1000" spc="-20">
                <a:latin typeface="Times New Roman"/>
                <a:cs typeface="Times New Roman"/>
              </a:rPr>
              <a:t>e</a:t>
            </a:r>
            <a:r>
              <a:rPr dirty="0" sz="1000">
                <a:latin typeface="Times New Roman"/>
                <a:cs typeface="Times New Roman"/>
              </a:rPr>
              <a:t>d</a:t>
            </a:r>
            <a:r>
              <a:rPr dirty="0" sz="1000" spc="-60">
                <a:latin typeface="Times New Roman"/>
                <a:cs typeface="Times New Roman"/>
              </a:rPr>
              <a:t> </a:t>
            </a:r>
            <a:r>
              <a:rPr dirty="0" sz="1000" spc="20">
                <a:latin typeface="Times New Roman"/>
                <a:cs typeface="Times New Roman"/>
              </a:rPr>
              <a:t>rh</a:t>
            </a:r>
            <a:r>
              <a:rPr dirty="0" sz="1000" spc="-50">
                <a:latin typeface="Times New Roman"/>
                <a:cs typeface="Times New Roman"/>
              </a:rPr>
              <a:t>o</a:t>
            </a:r>
            <a:r>
              <a:rPr dirty="0" sz="1000" spc="5">
                <a:latin typeface="Times New Roman"/>
                <a:cs typeface="Times New Roman"/>
              </a:rPr>
              <a:t>d</a:t>
            </a:r>
            <a:r>
              <a:rPr dirty="0" sz="1000" spc="-35">
                <a:latin typeface="Times New Roman"/>
                <a:cs typeface="Times New Roman"/>
              </a:rPr>
              <a:t>o</a:t>
            </a:r>
            <a:r>
              <a:rPr dirty="0" sz="1000" spc="5">
                <a:latin typeface="Times New Roman"/>
                <a:cs typeface="Times New Roman"/>
              </a:rPr>
              <a:t>p</a:t>
            </a:r>
            <a:r>
              <a:rPr dirty="0" sz="1000" spc="-20">
                <a:latin typeface="Times New Roman"/>
                <a:cs typeface="Times New Roman"/>
              </a:rPr>
              <a:t>s</a:t>
            </a:r>
            <a:r>
              <a:rPr dirty="0" sz="1000" spc="5">
                <a:latin typeface="Times New Roman"/>
                <a:cs typeface="Times New Roman"/>
              </a:rPr>
              <a:t>i</a:t>
            </a:r>
            <a:r>
              <a:rPr dirty="0" sz="1000" spc="20">
                <a:latin typeface="Times New Roman"/>
                <a:cs typeface="Times New Roman"/>
              </a:rPr>
              <a:t>n</a:t>
            </a:r>
            <a:r>
              <a:rPr dirty="0" sz="1000">
                <a:latin typeface="Times New Roman"/>
                <a:cs typeface="Times New Roman"/>
              </a:rPr>
              <a:t>.  </a:t>
            </a:r>
            <a:r>
              <a:rPr dirty="0" sz="1000" spc="50">
                <a:latin typeface="Times New Roman"/>
                <a:cs typeface="Times New Roman"/>
              </a:rPr>
              <a:t>Rhodopsin</a:t>
            </a:r>
            <a:r>
              <a:rPr dirty="0" sz="1000" spc="55">
                <a:latin typeface="Times New Roman"/>
                <a:cs typeface="Times New Roman"/>
              </a:rPr>
              <a:t> consists</a:t>
            </a:r>
            <a:r>
              <a:rPr dirty="0" sz="1000" spc="60">
                <a:latin typeface="Times New Roman"/>
                <a:cs typeface="Times New Roman"/>
              </a:rPr>
              <a:t> </a:t>
            </a:r>
            <a:r>
              <a:rPr dirty="0" sz="1000" spc="25">
                <a:latin typeface="Times New Roman"/>
                <a:cs typeface="Times New Roman"/>
              </a:rPr>
              <a:t>of</a:t>
            </a:r>
            <a:r>
              <a:rPr dirty="0" sz="1000" spc="30">
                <a:latin typeface="Times New Roman"/>
                <a:cs typeface="Times New Roman"/>
              </a:rPr>
              <a:t> </a:t>
            </a:r>
            <a:r>
              <a:rPr dirty="0" sz="1000" spc="55">
                <a:latin typeface="Times New Roman"/>
                <a:cs typeface="Times New Roman"/>
              </a:rPr>
              <a:t>the</a:t>
            </a:r>
            <a:r>
              <a:rPr dirty="0" sz="1000" spc="60">
                <a:latin typeface="Times New Roman"/>
                <a:cs typeface="Times New Roman"/>
              </a:rPr>
              <a:t> </a:t>
            </a:r>
            <a:r>
              <a:rPr dirty="0" sz="1000" spc="55">
                <a:latin typeface="Times New Roman"/>
                <a:cs typeface="Times New Roman"/>
              </a:rPr>
              <a:t>protein </a:t>
            </a:r>
            <a:r>
              <a:rPr dirty="0" sz="1000" spc="60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scotopsin </a:t>
            </a:r>
            <a:r>
              <a:rPr dirty="0" sz="1000" spc="25">
                <a:latin typeface="Times New Roman"/>
                <a:cs typeface="Times New Roman"/>
              </a:rPr>
              <a:t>and </a:t>
            </a:r>
            <a:r>
              <a:rPr dirty="0" sz="1000" spc="15">
                <a:latin typeface="Times New Roman"/>
                <a:cs typeface="Times New Roman"/>
              </a:rPr>
              <a:t>retinene, </a:t>
            </a:r>
            <a:r>
              <a:rPr dirty="0" sz="1000">
                <a:latin typeface="Times New Roman"/>
                <a:cs typeface="Times New Roman"/>
              </a:rPr>
              <a:t>a </a:t>
            </a:r>
            <a:r>
              <a:rPr dirty="0" sz="1000" spc="10">
                <a:latin typeface="Times New Roman"/>
                <a:cs typeface="Times New Roman"/>
              </a:rPr>
              <a:t>derivative </a:t>
            </a:r>
            <a:r>
              <a:rPr dirty="0" sz="1000" spc="5">
                <a:latin typeface="Times New Roman"/>
                <a:cs typeface="Times New Roman"/>
              </a:rPr>
              <a:t>of </a:t>
            </a:r>
            <a:r>
              <a:rPr dirty="0" sz="1000" spc="10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vitamin A which </a:t>
            </a:r>
            <a:r>
              <a:rPr dirty="0" sz="1000" spc="20">
                <a:latin typeface="Times New Roman"/>
                <a:cs typeface="Times New Roman"/>
              </a:rPr>
              <a:t>is </a:t>
            </a:r>
            <a:r>
              <a:rPr dirty="0" sz="1000" spc="10">
                <a:latin typeface="Times New Roman"/>
                <a:cs typeface="Times New Roman"/>
              </a:rPr>
              <a:t>required </a:t>
            </a:r>
            <a:r>
              <a:rPr dirty="0" sz="1000" spc="-15">
                <a:latin typeface="Times New Roman"/>
                <a:cs typeface="Times New Roman"/>
              </a:rPr>
              <a:t>for </a:t>
            </a:r>
            <a:r>
              <a:rPr dirty="0" sz="1000">
                <a:latin typeface="Times New Roman"/>
                <a:cs typeface="Times New Roman"/>
              </a:rPr>
              <a:t>proper </a:t>
            </a:r>
            <a:r>
              <a:rPr dirty="0" sz="1000" spc="5">
                <a:latin typeface="Times New Roman"/>
                <a:cs typeface="Times New Roman"/>
              </a:rPr>
              <a:t> </a:t>
            </a:r>
            <a:r>
              <a:rPr dirty="0" sz="1000" spc="-25">
                <a:latin typeface="Times New Roman"/>
                <a:cs typeface="Times New Roman"/>
              </a:rPr>
              <a:t>v</a:t>
            </a:r>
            <a:r>
              <a:rPr dirty="0" sz="1000" spc="5">
                <a:latin typeface="Times New Roman"/>
                <a:cs typeface="Times New Roman"/>
              </a:rPr>
              <a:t>i</a:t>
            </a:r>
            <a:r>
              <a:rPr dirty="0" sz="1000" spc="-10">
                <a:latin typeface="Times New Roman"/>
                <a:cs typeface="Times New Roman"/>
              </a:rPr>
              <a:t>s</a:t>
            </a:r>
            <a:r>
              <a:rPr dirty="0" sz="1000" spc="5">
                <a:latin typeface="Times New Roman"/>
                <a:cs typeface="Times New Roman"/>
              </a:rPr>
              <a:t>i</a:t>
            </a:r>
            <a:r>
              <a:rPr dirty="0" sz="1000" spc="-25">
                <a:latin typeface="Times New Roman"/>
                <a:cs typeface="Times New Roman"/>
              </a:rPr>
              <a:t>o</a:t>
            </a:r>
            <a:r>
              <a:rPr dirty="0" sz="1000">
                <a:latin typeface="Times New Roman"/>
                <a:cs typeface="Times New Roman"/>
              </a:rPr>
              <a:t>n</a:t>
            </a:r>
            <a:r>
              <a:rPr dirty="0" sz="1000" spc="-50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a</a:t>
            </a:r>
            <a:r>
              <a:rPr dirty="0" sz="1000" spc="35">
                <a:latin typeface="Times New Roman"/>
                <a:cs typeface="Times New Roman"/>
              </a:rPr>
              <a:t>n</a:t>
            </a:r>
            <a:r>
              <a:rPr dirty="0" sz="1000">
                <a:latin typeface="Times New Roman"/>
                <a:cs typeface="Times New Roman"/>
              </a:rPr>
              <a:t>d</a:t>
            </a:r>
            <a:r>
              <a:rPr dirty="0" sz="1000" spc="-50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i</a:t>
            </a:r>
            <a:r>
              <a:rPr dirty="0" sz="1000">
                <a:latin typeface="Times New Roman"/>
                <a:cs typeface="Times New Roman"/>
              </a:rPr>
              <a:t>s</a:t>
            </a:r>
            <a:r>
              <a:rPr dirty="0" sz="1000" spc="-80">
                <a:latin typeface="Times New Roman"/>
                <a:cs typeface="Times New Roman"/>
              </a:rPr>
              <a:t> </a:t>
            </a:r>
            <a:r>
              <a:rPr dirty="0" sz="1000" spc="20">
                <a:latin typeface="Times New Roman"/>
                <a:cs typeface="Times New Roman"/>
              </a:rPr>
              <a:t>r</a:t>
            </a:r>
            <a:r>
              <a:rPr dirty="0" sz="1000" spc="-20">
                <a:latin typeface="Times New Roman"/>
                <a:cs typeface="Times New Roman"/>
              </a:rPr>
              <a:t>e</a:t>
            </a:r>
            <a:r>
              <a:rPr dirty="0" sz="1000" spc="5">
                <a:latin typeface="Times New Roman"/>
                <a:cs typeface="Times New Roman"/>
              </a:rPr>
              <a:t>q</a:t>
            </a:r>
            <a:r>
              <a:rPr dirty="0" sz="1000" spc="-10">
                <a:latin typeface="Times New Roman"/>
                <a:cs typeface="Times New Roman"/>
              </a:rPr>
              <a:t>u</a:t>
            </a:r>
            <a:r>
              <a:rPr dirty="0" sz="1000" spc="5">
                <a:latin typeface="Times New Roman"/>
                <a:cs typeface="Times New Roman"/>
              </a:rPr>
              <a:t>i</a:t>
            </a:r>
            <a:r>
              <a:rPr dirty="0" sz="1000" spc="20">
                <a:latin typeface="Times New Roman"/>
                <a:cs typeface="Times New Roman"/>
              </a:rPr>
              <a:t>r</a:t>
            </a:r>
            <a:r>
              <a:rPr dirty="0" sz="1000" spc="-20">
                <a:latin typeface="Times New Roman"/>
                <a:cs typeface="Times New Roman"/>
              </a:rPr>
              <a:t>e</a:t>
            </a:r>
            <a:r>
              <a:rPr dirty="0" sz="1000">
                <a:latin typeface="Times New Roman"/>
                <a:cs typeface="Times New Roman"/>
              </a:rPr>
              <a:t>d</a:t>
            </a:r>
            <a:r>
              <a:rPr dirty="0" sz="1000" spc="-50">
                <a:latin typeface="Times New Roman"/>
                <a:cs typeface="Times New Roman"/>
              </a:rPr>
              <a:t> </a:t>
            </a:r>
            <a:r>
              <a:rPr dirty="0" sz="1000" spc="-40">
                <a:latin typeface="Times New Roman"/>
                <a:cs typeface="Times New Roman"/>
              </a:rPr>
              <a:t>f</a:t>
            </a:r>
            <a:r>
              <a:rPr dirty="0" sz="1000" spc="-25">
                <a:latin typeface="Times New Roman"/>
                <a:cs typeface="Times New Roman"/>
              </a:rPr>
              <a:t>o</a:t>
            </a:r>
            <a:r>
              <a:rPr dirty="0" sz="1000">
                <a:latin typeface="Times New Roman"/>
                <a:cs typeface="Times New Roman"/>
              </a:rPr>
              <a:t>r</a:t>
            </a:r>
            <a:r>
              <a:rPr dirty="0" sz="1000" spc="-15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t</a:t>
            </a:r>
            <a:r>
              <a:rPr dirty="0" sz="1000" spc="20">
                <a:latin typeface="Times New Roman"/>
                <a:cs typeface="Times New Roman"/>
              </a:rPr>
              <a:t>h</a:t>
            </a:r>
            <a:r>
              <a:rPr dirty="0" sz="1000">
                <a:latin typeface="Times New Roman"/>
                <a:cs typeface="Times New Roman"/>
              </a:rPr>
              <a:t>e</a:t>
            </a:r>
            <a:r>
              <a:rPr dirty="0" sz="1000" spc="-75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r</a:t>
            </a:r>
            <a:r>
              <a:rPr dirty="0" sz="1000" spc="-25">
                <a:latin typeface="Times New Roman"/>
                <a:cs typeface="Times New Roman"/>
              </a:rPr>
              <a:t>e</a:t>
            </a:r>
            <a:r>
              <a:rPr dirty="0" sz="1000" spc="5">
                <a:latin typeface="Times New Roman"/>
                <a:cs typeface="Times New Roman"/>
              </a:rPr>
              <a:t>g</a:t>
            </a:r>
            <a:r>
              <a:rPr dirty="0" sz="1000" spc="-25">
                <a:latin typeface="Times New Roman"/>
                <a:cs typeface="Times New Roman"/>
              </a:rPr>
              <a:t>e</a:t>
            </a:r>
            <a:r>
              <a:rPr dirty="0" sz="1000" spc="20">
                <a:latin typeface="Times New Roman"/>
                <a:cs typeface="Times New Roman"/>
              </a:rPr>
              <a:t>n</a:t>
            </a:r>
            <a:r>
              <a:rPr dirty="0" sz="1000" spc="-20">
                <a:latin typeface="Times New Roman"/>
                <a:cs typeface="Times New Roman"/>
              </a:rPr>
              <a:t>e</a:t>
            </a:r>
            <a:r>
              <a:rPr dirty="0" sz="1000" spc="20">
                <a:latin typeface="Times New Roman"/>
                <a:cs typeface="Times New Roman"/>
              </a:rPr>
              <a:t>r</a:t>
            </a:r>
            <a:r>
              <a:rPr dirty="0" sz="1000" spc="5">
                <a:latin typeface="Times New Roman"/>
                <a:cs typeface="Times New Roman"/>
              </a:rPr>
              <a:t>ati</a:t>
            </a:r>
            <a:r>
              <a:rPr dirty="0" sz="1000" spc="-25">
                <a:latin typeface="Times New Roman"/>
                <a:cs typeface="Times New Roman"/>
              </a:rPr>
              <a:t>o</a:t>
            </a:r>
            <a:r>
              <a:rPr dirty="0" sz="1000">
                <a:latin typeface="Times New Roman"/>
                <a:cs typeface="Times New Roman"/>
              </a:rPr>
              <a:t>n  </a:t>
            </a:r>
            <a:r>
              <a:rPr dirty="0" sz="1000" spc="-10">
                <a:latin typeface="Times New Roman"/>
                <a:cs typeface="Times New Roman"/>
              </a:rPr>
              <a:t>of </a:t>
            </a:r>
            <a:r>
              <a:rPr dirty="0" sz="1000">
                <a:latin typeface="Times New Roman"/>
                <a:cs typeface="Times New Roman"/>
              </a:rPr>
              <a:t>rhodopsin </a:t>
            </a:r>
            <a:r>
              <a:rPr dirty="0" sz="1000" spc="-10">
                <a:latin typeface="Times New Roman"/>
                <a:cs typeface="Times New Roman"/>
              </a:rPr>
              <a:t>after </a:t>
            </a:r>
            <a:r>
              <a:rPr dirty="0" sz="1000">
                <a:latin typeface="Times New Roman"/>
                <a:cs typeface="Times New Roman"/>
              </a:rPr>
              <a:t>it </a:t>
            </a:r>
            <a:r>
              <a:rPr dirty="0" sz="1000" spc="10">
                <a:latin typeface="Times New Roman"/>
                <a:cs typeface="Times New Roman"/>
              </a:rPr>
              <a:t>has </a:t>
            </a:r>
            <a:r>
              <a:rPr dirty="0" sz="1000" spc="-15">
                <a:latin typeface="Times New Roman"/>
                <a:cs typeface="Times New Roman"/>
              </a:rPr>
              <a:t>been </a:t>
            </a:r>
            <a:r>
              <a:rPr dirty="0" sz="1000" spc="-10">
                <a:latin typeface="Times New Roman"/>
                <a:cs typeface="Times New Roman"/>
              </a:rPr>
              <a:t>exposed </a:t>
            </a:r>
            <a:r>
              <a:rPr dirty="0" sz="1000" spc="5">
                <a:latin typeface="Times New Roman"/>
                <a:cs typeface="Times New Roman"/>
              </a:rPr>
              <a:t>to </a:t>
            </a:r>
            <a:r>
              <a:rPr dirty="0" sz="1000" spc="10">
                <a:latin typeface="Times New Roman"/>
                <a:cs typeface="Times New Roman"/>
              </a:rPr>
              <a:t> </a:t>
            </a:r>
            <a:r>
              <a:rPr dirty="0" sz="1000" spc="-20">
                <a:latin typeface="Times New Roman"/>
                <a:cs typeface="Times New Roman"/>
              </a:rPr>
              <a:t>light.</a:t>
            </a:r>
            <a:endParaRPr sz="1000">
              <a:latin typeface="Times New Roman"/>
              <a:cs typeface="Times New Roman"/>
            </a:endParaRPr>
          </a:p>
          <a:p>
            <a:pPr marL="551815" marR="5715" indent="-539750">
              <a:lnSpc>
                <a:spcPct val="95800"/>
              </a:lnSpc>
              <a:spcBef>
                <a:spcPts val="5"/>
              </a:spcBef>
            </a:pPr>
            <a:r>
              <a:rPr dirty="0" sz="1000" b="1">
                <a:latin typeface="Times New Roman"/>
                <a:cs typeface="Times New Roman"/>
              </a:rPr>
              <a:t>35.</a:t>
            </a:r>
            <a:r>
              <a:rPr dirty="0" sz="1000" spc="5" b="1">
                <a:latin typeface="Times New Roman"/>
                <a:cs typeface="Times New Roman"/>
              </a:rPr>
              <a:t> </a:t>
            </a:r>
            <a:r>
              <a:rPr dirty="0" sz="1000" spc="-60" b="1">
                <a:latin typeface="Times New Roman"/>
                <a:cs typeface="Times New Roman"/>
              </a:rPr>
              <a:t>(b)</a:t>
            </a:r>
            <a:r>
              <a:rPr dirty="0" sz="1000" spc="-55" b="1">
                <a:latin typeface="Times New Roman"/>
                <a:cs typeface="Times New Roman"/>
              </a:rPr>
              <a:t> </a:t>
            </a:r>
            <a:r>
              <a:rPr dirty="0" sz="1000" spc="20">
                <a:latin typeface="Times New Roman"/>
                <a:cs typeface="Times New Roman"/>
              </a:rPr>
              <a:t>It</a:t>
            </a:r>
            <a:r>
              <a:rPr dirty="0" sz="1000" spc="25">
                <a:latin typeface="Times New Roman"/>
                <a:cs typeface="Times New Roman"/>
              </a:rPr>
              <a:t> is</a:t>
            </a:r>
            <a:r>
              <a:rPr dirty="0" sz="1000" spc="30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a</a:t>
            </a:r>
            <a:r>
              <a:rPr dirty="0" sz="1000" spc="5">
                <a:latin typeface="Times New Roman"/>
                <a:cs typeface="Times New Roman"/>
              </a:rPr>
              <a:t> </a:t>
            </a:r>
            <a:r>
              <a:rPr dirty="0" sz="1000" spc="40">
                <a:latin typeface="Times New Roman"/>
                <a:cs typeface="Times New Roman"/>
              </a:rPr>
              <a:t>pigmented, muscular,</a:t>
            </a:r>
            <a:r>
              <a:rPr dirty="0" sz="1000" spc="45">
                <a:latin typeface="Times New Roman"/>
                <a:cs typeface="Times New Roman"/>
              </a:rPr>
              <a:t> </a:t>
            </a:r>
            <a:r>
              <a:rPr dirty="0" sz="1000" spc="40">
                <a:latin typeface="Times New Roman"/>
                <a:cs typeface="Times New Roman"/>
              </a:rPr>
              <a:t>opaque </a:t>
            </a:r>
            <a:r>
              <a:rPr dirty="0" sz="1000" spc="-235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diaph</a:t>
            </a:r>
            <a:r>
              <a:rPr dirty="0" sz="1000" spc="20">
                <a:latin typeface="Times New Roman"/>
                <a:cs typeface="Times New Roman"/>
              </a:rPr>
              <a:t>r</a:t>
            </a:r>
            <a:r>
              <a:rPr dirty="0" sz="1000" spc="5">
                <a:latin typeface="Times New Roman"/>
                <a:cs typeface="Times New Roman"/>
              </a:rPr>
              <a:t>ag</a:t>
            </a:r>
            <a:r>
              <a:rPr dirty="0" sz="1000" spc="5">
                <a:latin typeface="Times New Roman"/>
                <a:cs typeface="Times New Roman"/>
              </a:rPr>
              <a:t>m</a:t>
            </a:r>
            <a:r>
              <a:rPr dirty="0" sz="1000" spc="-85">
                <a:latin typeface="Times New Roman"/>
                <a:cs typeface="Times New Roman"/>
              </a:rPr>
              <a:t> </a:t>
            </a:r>
            <a:r>
              <a:rPr dirty="0" sz="1000" spc="-30">
                <a:latin typeface="Times New Roman"/>
                <a:cs typeface="Times New Roman"/>
              </a:rPr>
              <a:t>w</a:t>
            </a:r>
            <a:r>
              <a:rPr dirty="0" sz="1000" spc="20">
                <a:latin typeface="Times New Roman"/>
                <a:cs typeface="Times New Roman"/>
              </a:rPr>
              <a:t>h</a:t>
            </a:r>
            <a:r>
              <a:rPr dirty="0" sz="1000" spc="5">
                <a:latin typeface="Times New Roman"/>
                <a:cs typeface="Times New Roman"/>
              </a:rPr>
              <a:t>i</a:t>
            </a:r>
            <a:r>
              <a:rPr dirty="0" sz="1000" spc="-20">
                <a:latin typeface="Times New Roman"/>
                <a:cs typeface="Times New Roman"/>
              </a:rPr>
              <a:t>c</a:t>
            </a:r>
            <a:r>
              <a:rPr dirty="0" sz="1000">
                <a:latin typeface="Times New Roman"/>
                <a:cs typeface="Times New Roman"/>
              </a:rPr>
              <a:t>h</a:t>
            </a:r>
            <a:r>
              <a:rPr dirty="0" sz="1000" spc="-40">
                <a:latin typeface="Times New Roman"/>
                <a:cs typeface="Times New Roman"/>
              </a:rPr>
              <a:t> </a:t>
            </a:r>
            <a:r>
              <a:rPr dirty="0" sz="1000" spc="-20">
                <a:latin typeface="Times New Roman"/>
                <a:cs typeface="Times New Roman"/>
              </a:rPr>
              <a:t>e</a:t>
            </a:r>
            <a:r>
              <a:rPr dirty="0" sz="1000" spc="5">
                <a:latin typeface="Times New Roman"/>
                <a:cs typeface="Times New Roman"/>
              </a:rPr>
              <a:t>xt</a:t>
            </a:r>
            <a:r>
              <a:rPr dirty="0" sz="1000" spc="-25">
                <a:latin typeface="Times New Roman"/>
                <a:cs typeface="Times New Roman"/>
              </a:rPr>
              <a:t>e</a:t>
            </a:r>
            <a:r>
              <a:rPr dirty="0" sz="1000" spc="20">
                <a:latin typeface="Times New Roman"/>
                <a:cs typeface="Times New Roman"/>
              </a:rPr>
              <a:t>n</a:t>
            </a:r>
            <a:r>
              <a:rPr dirty="0" sz="1000" spc="5">
                <a:latin typeface="Times New Roman"/>
                <a:cs typeface="Times New Roman"/>
              </a:rPr>
              <a:t>d</a:t>
            </a:r>
            <a:r>
              <a:rPr dirty="0" sz="1000">
                <a:latin typeface="Times New Roman"/>
                <a:cs typeface="Times New Roman"/>
              </a:rPr>
              <a:t>s</a:t>
            </a:r>
            <a:r>
              <a:rPr dirty="0" sz="1000" spc="-55">
                <a:latin typeface="Times New Roman"/>
                <a:cs typeface="Times New Roman"/>
              </a:rPr>
              <a:t> </a:t>
            </a:r>
            <a:r>
              <a:rPr dirty="0" sz="1000" spc="-25">
                <a:latin typeface="Times New Roman"/>
                <a:cs typeface="Times New Roman"/>
              </a:rPr>
              <a:t>f</a:t>
            </a:r>
            <a:r>
              <a:rPr dirty="0" sz="1000" spc="20">
                <a:latin typeface="Times New Roman"/>
                <a:cs typeface="Times New Roman"/>
              </a:rPr>
              <a:t>r</a:t>
            </a:r>
            <a:r>
              <a:rPr dirty="0" sz="1000" spc="-25">
                <a:latin typeface="Times New Roman"/>
                <a:cs typeface="Times New Roman"/>
              </a:rPr>
              <a:t>o</a:t>
            </a:r>
            <a:r>
              <a:rPr dirty="0" sz="1000" spc="5">
                <a:latin typeface="Times New Roman"/>
                <a:cs typeface="Times New Roman"/>
              </a:rPr>
              <a:t>m</a:t>
            </a:r>
            <a:r>
              <a:rPr dirty="0" sz="1000" spc="-50">
                <a:latin typeface="Times New Roman"/>
                <a:cs typeface="Times New Roman"/>
              </a:rPr>
              <a:t> </a:t>
            </a:r>
            <a:r>
              <a:rPr dirty="0" sz="1000" spc="-20">
                <a:latin typeface="Times New Roman"/>
                <a:cs typeface="Times New Roman"/>
              </a:rPr>
              <a:t>t</a:t>
            </a:r>
            <a:r>
              <a:rPr dirty="0" sz="1000" spc="20">
                <a:latin typeface="Times New Roman"/>
                <a:cs typeface="Times New Roman"/>
              </a:rPr>
              <a:t>h</a:t>
            </a:r>
            <a:r>
              <a:rPr dirty="0" sz="1000">
                <a:latin typeface="Times New Roman"/>
                <a:cs typeface="Times New Roman"/>
              </a:rPr>
              <a:t>e</a:t>
            </a:r>
            <a:r>
              <a:rPr dirty="0" sz="1000" spc="-75">
                <a:latin typeface="Times New Roman"/>
                <a:cs typeface="Times New Roman"/>
              </a:rPr>
              <a:t> </a:t>
            </a:r>
            <a:r>
              <a:rPr dirty="0" sz="1000" spc="-20">
                <a:latin typeface="Times New Roman"/>
                <a:cs typeface="Times New Roman"/>
              </a:rPr>
              <a:t>c</a:t>
            </a:r>
            <a:r>
              <a:rPr dirty="0" sz="1000" spc="5">
                <a:latin typeface="Times New Roman"/>
                <a:cs typeface="Times New Roman"/>
              </a:rPr>
              <a:t>ilia</a:t>
            </a:r>
            <a:r>
              <a:rPr dirty="0" sz="1000" spc="20">
                <a:latin typeface="Times New Roman"/>
                <a:cs typeface="Times New Roman"/>
              </a:rPr>
              <a:t>r</a:t>
            </a:r>
            <a:r>
              <a:rPr dirty="0" sz="1000">
                <a:latin typeface="Times New Roman"/>
                <a:cs typeface="Times New Roman"/>
              </a:rPr>
              <a:t>y  </a:t>
            </a:r>
            <a:r>
              <a:rPr dirty="0" sz="1000" spc="-10">
                <a:latin typeface="Times New Roman"/>
                <a:cs typeface="Times New Roman"/>
              </a:rPr>
              <a:t>body</a:t>
            </a:r>
            <a:r>
              <a:rPr dirty="0" sz="1000" spc="100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in</a:t>
            </a:r>
            <a:r>
              <a:rPr dirty="0" sz="1000" spc="165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front</a:t>
            </a:r>
            <a:r>
              <a:rPr dirty="0" sz="1000" spc="130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of</a:t>
            </a:r>
            <a:r>
              <a:rPr dirty="0" sz="1000" spc="114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a</a:t>
            </a:r>
            <a:r>
              <a:rPr dirty="0" sz="1000" spc="135">
                <a:latin typeface="Times New Roman"/>
                <a:cs typeface="Times New Roman"/>
              </a:rPr>
              <a:t> </a:t>
            </a:r>
            <a:r>
              <a:rPr dirty="0" sz="1000" spc="-5">
                <a:latin typeface="Times New Roman"/>
                <a:cs typeface="Times New Roman"/>
              </a:rPr>
              <a:t>biconvex</a:t>
            </a:r>
            <a:r>
              <a:rPr dirty="0" sz="1000" spc="155">
                <a:latin typeface="Times New Roman"/>
                <a:cs typeface="Times New Roman"/>
              </a:rPr>
              <a:t> </a:t>
            </a:r>
            <a:r>
              <a:rPr dirty="0" sz="1000" spc="10">
                <a:latin typeface="Times New Roman"/>
                <a:cs typeface="Times New Roman"/>
              </a:rPr>
              <a:t>transparent </a:t>
            </a:r>
            <a:r>
              <a:rPr dirty="0" sz="1000" spc="-235">
                <a:latin typeface="Times New Roman"/>
                <a:cs typeface="Times New Roman"/>
              </a:rPr>
              <a:t> </a:t>
            </a:r>
            <a:r>
              <a:rPr dirty="0" sz="1000" spc="-10">
                <a:latin typeface="Times New Roman"/>
                <a:cs typeface="Times New Roman"/>
              </a:rPr>
              <a:t>lens.</a:t>
            </a:r>
            <a:r>
              <a:rPr dirty="0" sz="1000" spc="-75">
                <a:latin typeface="Times New Roman"/>
                <a:cs typeface="Times New Roman"/>
              </a:rPr>
              <a:t> </a:t>
            </a:r>
            <a:r>
              <a:rPr dirty="0" sz="1000" spc="-5">
                <a:latin typeface="Times New Roman"/>
                <a:cs typeface="Times New Roman"/>
              </a:rPr>
              <a:t>Iris</a:t>
            </a:r>
            <a:r>
              <a:rPr dirty="0" sz="1000" spc="-70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has</a:t>
            </a:r>
            <a:r>
              <a:rPr dirty="0" sz="1000" spc="-95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a</a:t>
            </a:r>
            <a:r>
              <a:rPr dirty="0" sz="1000" spc="-75">
                <a:latin typeface="Times New Roman"/>
                <a:cs typeface="Times New Roman"/>
              </a:rPr>
              <a:t> </a:t>
            </a:r>
            <a:r>
              <a:rPr dirty="0" sz="1000" spc="-10">
                <a:latin typeface="Times New Roman"/>
                <a:cs typeface="Times New Roman"/>
              </a:rPr>
              <a:t>small</a:t>
            </a:r>
            <a:r>
              <a:rPr dirty="0" sz="1000" spc="-70">
                <a:latin typeface="Times New Roman"/>
                <a:cs typeface="Times New Roman"/>
              </a:rPr>
              <a:t> </a:t>
            </a:r>
            <a:r>
              <a:rPr dirty="0" sz="1000" spc="-10">
                <a:latin typeface="Times New Roman"/>
                <a:cs typeface="Times New Roman"/>
              </a:rPr>
              <a:t>central</a:t>
            </a:r>
            <a:r>
              <a:rPr dirty="0" sz="1000" spc="-75">
                <a:latin typeface="Times New Roman"/>
                <a:cs typeface="Times New Roman"/>
              </a:rPr>
              <a:t> </a:t>
            </a:r>
            <a:r>
              <a:rPr dirty="0" sz="1000" spc="-5">
                <a:latin typeface="Times New Roman"/>
                <a:cs typeface="Times New Roman"/>
              </a:rPr>
              <a:t>aperture</a:t>
            </a:r>
            <a:r>
              <a:rPr dirty="0" sz="1000" spc="-100">
                <a:latin typeface="Times New Roman"/>
                <a:cs typeface="Times New Roman"/>
              </a:rPr>
              <a:t> </a:t>
            </a:r>
            <a:r>
              <a:rPr dirty="0" sz="1000" spc="-15">
                <a:latin typeface="Times New Roman"/>
                <a:cs typeface="Times New Roman"/>
              </a:rPr>
              <a:t>called </a:t>
            </a:r>
            <a:r>
              <a:rPr dirty="0" sz="1000" spc="-235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p</a:t>
            </a:r>
            <a:r>
              <a:rPr dirty="0" sz="1000" spc="-35">
                <a:latin typeface="Times New Roman"/>
                <a:cs typeface="Times New Roman"/>
              </a:rPr>
              <a:t>u</a:t>
            </a:r>
            <a:r>
              <a:rPr dirty="0" sz="1000" spc="5">
                <a:latin typeface="Times New Roman"/>
                <a:cs typeface="Times New Roman"/>
              </a:rPr>
              <a:t>pil</a:t>
            </a:r>
            <a:r>
              <a:rPr dirty="0" sz="1000">
                <a:latin typeface="Times New Roman"/>
                <a:cs typeface="Times New Roman"/>
              </a:rPr>
              <a:t>.</a:t>
            </a:r>
            <a:r>
              <a:rPr dirty="0" sz="1000" spc="-80">
                <a:latin typeface="Times New Roman"/>
                <a:cs typeface="Times New Roman"/>
              </a:rPr>
              <a:t> </a:t>
            </a:r>
            <a:r>
              <a:rPr dirty="0" sz="1000" spc="-20">
                <a:latin typeface="Times New Roman"/>
                <a:cs typeface="Times New Roman"/>
              </a:rPr>
              <a:t>L</a:t>
            </a:r>
            <a:r>
              <a:rPr dirty="0" sz="1000" spc="5">
                <a:latin typeface="Times New Roman"/>
                <a:cs typeface="Times New Roman"/>
              </a:rPr>
              <a:t>i</a:t>
            </a:r>
            <a:r>
              <a:rPr dirty="0" sz="1000" spc="-25">
                <a:latin typeface="Times New Roman"/>
                <a:cs typeface="Times New Roman"/>
              </a:rPr>
              <a:t>g</a:t>
            </a:r>
            <a:r>
              <a:rPr dirty="0" sz="1000" spc="20">
                <a:latin typeface="Times New Roman"/>
                <a:cs typeface="Times New Roman"/>
              </a:rPr>
              <a:t>h</a:t>
            </a:r>
            <a:r>
              <a:rPr dirty="0" sz="1000">
                <a:latin typeface="Times New Roman"/>
                <a:cs typeface="Times New Roman"/>
              </a:rPr>
              <a:t>t</a:t>
            </a:r>
            <a:r>
              <a:rPr dirty="0" sz="1000" spc="-55">
                <a:latin typeface="Times New Roman"/>
                <a:cs typeface="Times New Roman"/>
              </a:rPr>
              <a:t> </a:t>
            </a:r>
            <a:r>
              <a:rPr dirty="0" sz="1000" spc="-20">
                <a:latin typeface="Times New Roman"/>
                <a:cs typeface="Times New Roman"/>
              </a:rPr>
              <a:t>p</a:t>
            </a:r>
            <a:r>
              <a:rPr dirty="0" sz="1000" spc="5">
                <a:latin typeface="Times New Roman"/>
                <a:cs typeface="Times New Roman"/>
              </a:rPr>
              <a:t>a</a:t>
            </a:r>
            <a:r>
              <a:rPr dirty="0" sz="1000" spc="-10">
                <a:latin typeface="Times New Roman"/>
                <a:cs typeface="Times New Roman"/>
              </a:rPr>
              <a:t>s</a:t>
            </a:r>
            <a:r>
              <a:rPr dirty="0" sz="1000" spc="-35">
                <a:latin typeface="Times New Roman"/>
                <a:cs typeface="Times New Roman"/>
              </a:rPr>
              <a:t>s</a:t>
            </a:r>
            <a:r>
              <a:rPr dirty="0" sz="1000" spc="5">
                <a:latin typeface="Times New Roman"/>
                <a:cs typeface="Times New Roman"/>
              </a:rPr>
              <a:t>i</a:t>
            </a:r>
            <a:r>
              <a:rPr dirty="0" sz="1000" spc="20">
                <a:latin typeface="Times New Roman"/>
                <a:cs typeface="Times New Roman"/>
              </a:rPr>
              <a:t>n</a:t>
            </a:r>
            <a:r>
              <a:rPr dirty="0" sz="1000">
                <a:latin typeface="Times New Roman"/>
                <a:cs typeface="Times New Roman"/>
              </a:rPr>
              <a:t>g</a:t>
            </a:r>
            <a:r>
              <a:rPr dirty="0" sz="1000" spc="-55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th</a:t>
            </a:r>
            <a:r>
              <a:rPr dirty="0" sz="1000" spc="35">
                <a:latin typeface="Times New Roman"/>
                <a:cs typeface="Times New Roman"/>
              </a:rPr>
              <a:t>r</a:t>
            </a:r>
            <a:r>
              <a:rPr dirty="0" sz="1000" spc="-50">
                <a:latin typeface="Times New Roman"/>
                <a:cs typeface="Times New Roman"/>
              </a:rPr>
              <a:t>o</a:t>
            </a:r>
            <a:r>
              <a:rPr dirty="0" sz="1000" spc="5">
                <a:latin typeface="Times New Roman"/>
                <a:cs typeface="Times New Roman"/>
              </a:rPr>
              <a:t>u</a:t>
            </a:r>
            <a:r>
              <a:rPr dirty="0" sz="1000" spc="-10">
                <a:latin typeface="Times New Roman"/>
                <a:cs typeface="Times New Roman"/>
              </a:rPr>
              <a:t>g</a:t>
            </a:r>
            <a:r>
              <a:rPr dirty="0" sz="1000">
                <a:latin typeface="Times New Roman"/>
                <a:cs typeface="Times New Roman"/>
              </a:rPr>
              <a:t>h</a:t>
            </a:r>
            <a:r>
              <a:rPr dirty="0" sz="1000" spc="-55">
                <a:latin typeface="Times New Roman"/>
                <a:cs typeface="Times New Roman"/>
              </a:rPr>
              <a:t> </a:t>
            </a:r>
            <a:r>
              <a:rPr dirty="0" sz="1000" spc="-20">
                <a:latin typeface="Times New Roman"/>
                <a:cs typeface="Times New Roman"/>
              </a:rPr>
              <a:t>c</a:t>
            </a:r>
            <a:r>
              <a:rPr dirty="0" sz="1000" spc="-25">
                <a:latin typeface="Times New Roman"/>
                <a:cs typeface="Times New Roman"/>
              </a:rPr>
              <a:t>o</a:t>
            </a:r>
            <a:r>
              <a:rPr dirty="0" sz="1000" spc="5">
                <a:latin typeface="Times New Roman"/>
                <a:cs typeface="Times New Roman"/>
              </a:rPr>
              <a:t>rne</a:t>
            </a:r>
            <a:r>
              <a:rPr dirty="0" sz="1000">
                <a:latin typeface="Times New Roman"/>
                <a:cs typeface="Times New Roman"/>
              </a:rPr>
              <a:t>a</a:t>
            </a:r>
            <a:r>
              <a:rPr dirty="0" sz="1000" spc="-90">
                <a:latin typeface="Times New Roman"/>
                <a:cs typeface="Times New Roman"/>
              </a:rPr>
              <a:t> </a:t>
            </a:r>
            <a:r>
              <a:rPr dirty="0" sz="1000" spc="-20">
                <a:latin typeface="Times New Roman"/>
                <a:cs typeface="Times New Roman"/>
              </a:rPr>
              <a:t>e</a:t>
            </a:r>
            <a:r>
              <a:rPr dirty="0" sz="1000" spc="20">
                <a:latin typeface="Times New Roman"/>
                <a:cs typeface="Times New Roman"/>
              </a:rPr>
              <a:t>n</a:t>
            </a:r>
            <a:r>
              <a:rPr dirty="0" sz="1000" spc="5">
                <a:latin typeface="Times New Roman"/>
                <a:cs typeface="Times New Roman"/>
              </a:rPr>
              <a:t>t</a:t>
            </a:r>
            <a:r>
              <a:rPr dirty="0" sz="1000" spc="-40">
                <a:latin typeface="Times New Roman"/>
                <a:cs typeface="Times New Roman"/>
              </a:rPr>
              <a:t>e</a:t>
            </a:r>
            <a:r>
              <a:rPr dirty="0" sz="1000" spc="20">
                <a:latin typeface="Times New Roman"/>
                <a:cs typeface="Times New Roman"/>
              </a:rPr>
              <a:t>r</a:t>
            </a:r>
            <a:r>
              <a:rPr dirty="0" sz="1000">
                <a:latin typeface="Times New Roman"/>
                <a:cs typeface="Times New Roman"/>
              </a:rPr>
              <a:t>s  </a:t>
            </a:r>
            <a:r>
              <a:rPr dirty="0" sz="1000">
                <a:latin typeface="Times New Roman"/>
                <a:cs typeface="Times New Roman"/>
              </a:rPr>
              <a:t>through</a:t>
            </a:r>
            <a:r>
              <a:rPr dirty="0" sz="1000" spc="-55">
                <a:latin typeface="Times New Roman"/>
                <a:cs typeface="Times New Roman"/>
              </a:rPr>
              <a:t> </a:t>
            </a:r>
            <a:r>
              <a:rPr dirty="0" sz="1000" spc="10">
                <a:latin typeface="Times New Roman"/>
                <a:cs typeface="Times New Roman"/>
              </a:rPr>
              <a:t>the</a:t>
            </a:r>
            <a:r>
              <a:rPr dirty="0" sz="1000" spc="-100">
                <a:latin typeface="Times New Roman"/>
                <a:cs typeface="Times New Roman"/>
              </a:rPr>
              <a:t> </a:t>
            </a:r>
            <a:r>
              <a:rPr dirty="0" sz="1000" spc="-5">
                <a:latin typeface="Times New Roman"/>
                <a:cs typeface="Times New Roman"/>
              </a:rPr>
              <a:t>pupil</a:t>
            </a:r>
            <a:r>
              <a:rPr dirty="0" sz="1000" spc="-30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to</a:t>
            </a:r>
            <a:r>
              <a:rPr dirty="0" sz="1000" spc="-100">
                <a:latin typeface="Times New Roman"/>
                <a:cs typeface="Times New Roman"/>
              </a:rPr>
              <a:t> </a:t>
            </a:r>
            <a:r>
              <a:rPr dirty="0" sz="1000" spc="-5">
                <a:latin typeface="Times New Roman"/>
                <a:cs typeface="Times New Roman"/>
              </a:rPr>
              <a:t>fall</a:t>
            </a:r>
            <a:r>
              <a:rPr dirty="0" sz="1000" spc="-55">
                <a:latin typeface="Times New Roman"/>
                <a:cs typeface="Times New Roman"/>
              </a:rPr>
              <a:t> </a:t>
            </a:r>
            <a:r>
              <a:rPr dirty="0" sz="1000" spc="-15">
                <a:latin typeface="Times New Roman"/>
                <a:cs typeface="Times New Roman"/>
              </a:rPr>
              <a:t>on</a:t>
            </a:r>
            <a:r>
              <a:rPr dirty="0" sz="1000" spc="-55">
                <a:latin typeface="Times New Roman"/>
                <a:cs typeface="Times New Roman"/>
              </a:rPr>
              <a:t> </a:t>
            </a:r>
            <a:r>
              <a:rPr dirty="0" sz="1000" spc="10">
                <a:latin typeface="Times New Roman"/>
                <a:cs typeface="Times New Roman"/>
              </a:rPr>
              <a:t>the</a:t>
            </a:r>
            <a:r>
              <a:rPr dirty="0" sz="1000" spc="-75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lens</a:t>
            </a:r>
            <a:r>
              <a:rPr dirty="0" sz="1000" spc="-95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behind </a:t>
            </a:r>
            <a:r>
              <a:rPr dirty="0" sz="1000" spc="-235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it</a:t>
            </a:r>
            <a:r>
              <a:rPr dirty="0" sz="1000">
                <a:latin typeface="Times New Roman"/>
                <a:cs typeface="Times New Roman"/>
              </a:rPr>
              <a:t>.</a:t>
            </a:r>
            <a:r>
              <a:rPr dirty="0" sz="1000" spc="-45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Th</a:t>
            </a:r>
            <a:r>
              <a:rPr dirty="0" sz="1000">
                <a:latin typeface="Times New Roman"/>
                <a:cs typeface="Times New Roman"/>
              </a:rPr>
              <a:t>e</a:t>
            </a:r>
            <a:r>
              <a:rPr dirty="0" sz="1000" spc="-45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i</a:t>
            </a:r>
            <a:r>
              <a:rPr dirty="0" sz="1000" spc="25">
                <a:latin typeface="Times New Roman"/>
                <a:cs typeface="Times New Roman"/>
              </a:rPr>
              <a:t>r</a:t>
            </a:r>
            <a:r>
              <a:rPr dirty="0" sz="1000" spc="5">
                <a:latin typeface="Times New Roman"/>
                <a:cs typeface="Times New Roman"/>
              </a:rPr>
              <a:t>i</a:t>
            </a:r>
            <a:r>
              <a:rPr dirty="0" sz="1000">
                <a:latin typeface="Times New Roman"/>
                <a:cs typeface="Times New Roman"/>
              </a:rPr>
              <a:t>s</a:t>
            </a:r>
            <a:r>
              <a:rPr dirty="0" sz="1000" spc="-70">
                <a:latin typeface="Times New Roman"/>
                <a:cs typeface="Times New Roman"/>
              </a:rPr>
              <a:t> </a:t>
            </a:r>
            <a:r>
              <a:rPr dirty="0" sz="1000" spc="20">
                <a:latin typeface="Times New Roman"/>
                <a:cs typeface="Times New Roman"/>
              </a:rPr>
              <a:t>h</a:t>
            </a:r>
            <a:r>
              <a:rPr dirty="0" sz="1000" spc="5">
                <a:latin typeface="Times New Roman"/>
                <a:cs typeface="Times New Roman"/>
              </a:rPr>
              <a:t>a</a:t>
            </a:r>
            <a:r>
              <a:rPr dirty="0" sz="1000">
                <a:latin typeface="Times New Roman"/>
                <a:cs typeface="Times New Roman"/>
              </a:rPr>
              <a:t>s</a:t>
            </a:r>
            <a:r>
              <a:rPr dirty="0" sz="1000" spc="-70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t</a:t>
            </a:r>
            <a:r>
              <a:rPr dirty="0" sz="1000" spc="-30">
                <a:latin typeface="Times New Roman"/>
                <a:cs typeface="Times New Roman"/>
              </a:rPr>
              <a:t>w</a:t>
            </a:r>
            <a:r>
              <a:rPr dirty="0" sz="1000">
                <a:latin typeface="Times New Roman"/>
                <a:cs typeface="Times New Roman"/>
              </a:rPr>
              <a:t>o</a:t>
            </a:r>
            <a:r>
              <a:rPr dirty="0" sz="1000" spc="-60">
                <a:latin typeface="Times New Roman"/>
                <a:cs typeface="Times New Roman"/>
              </a:rPr>
              <a:t> </a:t>
            </a:r>
            <a:r>
              <a:rPr dirty="0" sz="1000" spc="-10">
                <a:latin typeface="Times New Roman"/>
                <a:cs typeface="Times New Roman"/>
              </a:rPr>
              <a:t>s</a:t>
            </a:r>
            <a:r>
              <a:rPr dirty="0" sz="1000" spc="-20">
                <a:latin typeface="Times New Roman"/>
                <a:cs typeface="Times New Roman"/>
              </a:rPr>
              <a:t>e</a:t>
            </a:r>
            <a:r>
              <a:rPr dirty="0" sz="1000" spc="5">
                <a:latin typeface="Times New Roman"/>
                <a:cs typeface="Times New Roman"/>
              </a:rPr>
              <a:t>t</a:t>
            </a:r>
            <a:r>
              <a:rPr dirty="0" sz="1000">
                <a:latin typeface="Times New Roman"/>
                <a:cs typeface="Times New Roman"/>
              </a:rPr>
              <a:t>s</a:t>
            </a:r>
            <a:r>
              <a:rPr dirty="0" sz="1000" spc="-70">
                <a:latin typeface="Times New Roman"/>
                <a:cs typeface="Times New Roman"/>
              </a:rPr>
              <a:t> </a:t>
            </a:r>
            <a:r>
              <a:rPr dirty="0" sz="1000" spc="-25">
                <a:latin typeface="Times New Roman"/>
                <a:cs typeface="Times New Roman"/>
              </a:rPr>
              <a:t>o</a:t>
            </a:r>
            <a:r>
              <a:rPr dirty="0" sz="1000">
                <a:latin typeface="Times New Roman"/>
                <a:cs typeface="Times New Roman"/>
              </a:rPr>
              <a:t>f</a:t>
            </a:r>
            <a:r>
              <a:rPr dirty="0" sz="1000" spc="-60">
                <a:latin typeface="Times New Roman"/>
                <a:cs typeface="Times New Roman"/>
              </a:rPr>
              <a:t> </a:t>
            </a:r>
            <a:r>
              <a:rPr dirty="0" sz="1000" spc="-10">
                <a:latin typeface="Times New Roman"/>
                <a:cs typeface="Times New Roman"/>
              </a:rPr>
              <a:t>s</a:t>
            </a:r>
            <a:r>
              <a:rPr dirty="0" sz="1000" spc="10">
                <a:latin typeface="Times New Roman"/>
                <a:cs typeface="Times New Roman"/>
              </a:rPr>
              <a:t>m</a:t>
            </a:r>
            <a:r>
              <a:rPr dirty="0" sz="1000" spc="-25">
                <a:latin typeface="Times New Roman"/>
                <a:cs typeface="Times New Roman"/>
              </a:rPr>
              <a:t>oo</a:t>
            </a:r>
            <a:r>
              <a:rPr dirty="0" sz="1000" spc="5">
                <a:latin typeface="Times New Roman"/>
                <a:cs typeface="Times New Roman"/>
              </a:rPr>
              <a:t>t</a:t>
            </a:r>
            <a:r>
              <a:rPr dirty="0" sz="1000">
                <a:latin typeface="Times New Roman"/>
                <a:cs typeface="Times New Roman"/>
              </a:rPr>
              <a:t>h</a:t>
            </a:r>
            <a:r>
              <a:rPr dirty="0" sz="1000" spc="-45">
                <a:latin typeface="Times New Roman"/>
                <a:cs typeface="Times New Roman"/>
              </a:rPr>
              <a:t> </a:t>
            </a:r>
            <a:r>
              <a:rPr dirty="0" sz="1000" spc="10">
                <a:latin typeface="Times New Roman"/>
                <a:cs typeface="Times New Roman"/>
              </a:rPr>
              <a:t>mu</a:t>
            </a:r>
            <a:r>
              <a:rPr dirty="0" sz="1000" spc="-10">
                <a:latin typeface="Times New Roman"/>
                <a:cs typeface="Times New Roman"/>
              </a:rPr>
              <a:t>s</a:t>
            </a:r>
            <a:r>
              <a:rPr dirty="0" sz="1000" spc="-20">
                <a:latin typeface="Times New Roman"/>
                <a:cs typeface="Times New Roman"/>
              </a:rPr>
              <a:t>c</a:t>
            </a:r>
            <a:r>
              <a:rPr dirty="0" sz="1000" spc="5">
                <a:latin typeface="Times New Roman"/>
                <a:cs typeface="Times New Roman"/>
              </a:rPr>
              <a:t>l</a:t>
            </a:r>
            <a:r>
              <a:rPr dirty="0" sz="1000" spc="-20">
                <a:latin typeface="Times New Roman"/>
                <a:cs typeface="Times New Roman"/>
              </a:rPr>
              <a:t>e</a:t>
            </a:r>
            <a:r>
              <a:rPr dirty="0" sz="1000">
                <a:latin typeface="Times New Roman"/>
                <a:cs typeface="Times New Roman"/>
              </a:rPr>
              <a:t>s  </a:t>
            </a:r>
            <a:r>
              <a:rPr dirty="0" sz="1000" spc="5">
                <a:latin typeface="Times New Roman"/>
                <a:cs typeface="Times New Roman"/>
              </a:rPr>
              <a:t>a</a:t>
            </a:r>
            <a:r>
              <a:rPr dirty="0" sz="1000" spc="-5">
                <a:latin typeface="Times New Roman"/>
                <a:cs typeface="Times New Roman"/>
              </a:rPr>
              <a:t>r</a:t>
            </a:r>
            <a:r>
              <a:rPr dirty="0" sz="1000" spc="20">
                <a:latin typeface="Times New Roman"/>
                <a:cs typeface="Times New Roman"/>
              </a:rPr>
              <a:t>r</a:t>
            </a:r>
            <a:r>
              <a:rPr dirty="0" sz="1000" spc="-25">
                <a:latin typeface="Times New Roman"/>
                <a:cs typeface="Times New Roman"/>
              </a:rPr>
              <a:t>a</a:t>
            </a:r>
            <a:r>
              <a:rPr dirty="0" sz="1000" spc="30">
                <a:latin typeface="Times New Roman"/>
                <a:cs typeface="Times New Roman"/>
              </a:rPr>
              <a:t>n</a:t>
            </a:r>
            <a:r>
              <a:rPr dirty="0" sz="1000" spc="-25">
                <a:latin typeface="Times New Roman"/>
                <a:cs typeface="Times New Roman"/>
              </a:rPr>
              <a:t>ge</a:t>
            </a:r>
            <a:r>
              <a:rPr dirty="0" sz="1000">
                <a:latin typeface="Times New Roman"/>
                <a:cs typeface="Times New Roman"/>
              </a:rPr>
              <a:t>d</a:t>
            </a:r>
            <a:r>
              <a:rPr dirty="0" sz="1000" spc="-90">
                <a:latin typeface="Times New Roman"/>
                <a:cs typeface="Times New Roman"/>
              </a:rPr>
              <a:t> </a:t>
            </a:r>
            <a:r>
              <a:rPr dirty="0" sz="1000" spc="-25">
                <a:latin typeface="Times New Roman"/>
                <a:cs typeface="Times New Roman"/>
              </a:rPr>
              <a:t>c</a:t>
            </a:r>
            <a:r>
              <a:rPr dirty="0" sz="1000">
                <a:latin typeface="Times New Roman"/>
                <a:cs typeface="Times New Roman"/>
              </a:rPr>
              <a:t>i</a:t>
            </a:r>
            <a:r>
              <a:rPr dirty="0" sz="1000" spc="-5">
                <a:latin typeface="Times New Roman"/>
                <a:cs typeface="Times New Roman"/>
              </a:rPr>
              <a:t>r</a:t>
            </a:r>
            <a:r>
              <a:rPr dirty="0" sz="1000" spc="-25">
                <a:latin typeface="Times New Roman"/>
                <a:cs typeface="Times New Roman"/>
              </a:rPr>
              <a:t>cu</a:t>
            </a:r>
            <a:r>
              <a:rPr dirty="0" sz="1000" spc="15">
                <a:latin typeface="Times New Roman"/>
                <a:cs typeface="Times New Roman"/>
              </a:rPr>
              <a:t>l</a:t>
            </a:r>
            <a:r>
              <a:rPr dirty="0" sz="1000" spc="-25">
                <a:latin typeface="Times New Roman"/>
                <a:cs typeface="Times New Roman"/>
              </a:rPr>
              <a:t>a</a:t>
            </a:r>
            <a:r>
              <a:rPr dirty="0" sz="1000" spc="30">
                <a:latin typeface="Times New Roman"/>
                <a:cs typeface="Times New Roman"/>
              </a:rPr>
              <a:t>r</a:t>
            </a:r>
            <a:r>
              <a:rPr dirty="0" sz="1000" spc="-25">
                <a:latin typeface="Times New Roman"/>
                <a:cs typeface="Times New Roman"/>
              </a:rPr>
              <a:t>l</a:t>
            </a:r>
            <a:r>
              <a:rPr dirty="0" sz="1000">
                <a:latin typeface="Times New Roman"/>
                <a:cs typeface="Times New Roman"/>
              </a:rPr>
              <a:t>y</a:t>
            </a:r>
            <a:r>
              <a:rPr dirty="0" sz="1000" spc="-125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a</a:t>
            </a:r>
            <a:r>
              <a:rPr dirty="0" sz="1000" spc="20">
                <a:latin typeface="Times New Roman"/>
                <a:cs typeface="Times New Roman"/>
              </a:rPr>
              <a:t>n</a:t>
            </a:r>
            <a:r>
              <a:rPr dirty="0" sz="1000">
                <a:latin typeface="Times New Roman"/>
                <a:cs typeface="Times New Roman"/>
              </a:rPr>
              <a:t>d</a:t>
            </a:r>
            <a:r>
              <a:rPr dirty="0" sz="1000" spc="-60">
                <a:latin typeface="Times New Roman"/>
                <a:cs typeface="Times New Roman"/>
              </a:rPr>
              <a:t> </a:t>
            </a:r>
            <a:r>
              <a:rPr dirty="0" sz="1000" spc="-5">
                <a:latin typeface="Times New Roman"/>
                <a:cs typeface="Times New Roman"/>
              </a:rPr>
              <a:t>r</a:t>
            </a:r>
            <a:r>
              <a:rPr dirty="0" sz="1000" spc="5">
                <a:latin typeface="Times New Roman"/>
                <a:cs typeface="Times New Roman"/>
              </a:rPr>
              <a:t>a</a:t>
            </a:r>
            <a:r>
              <a:rPr dirty="0" sz="1000" spc="-25">
                <a:latin typeface="Times New Roman"/>
                <a:cs typeface="Times New Roman"/>
              </a:rPr>
              <a:t>d</a:t>
            </a:r>
            <a:r>
              <a:rPr dirty="0" sz="1000" spc="5">
                <a:latin typeface="Times New Roman"/>
                <a:cs typeface="Times New Roman"/>
              </a:rPr>
              <a:t>i</a:t>
            </a:r>
            <a:r>
              <a:rPr dirty="0" sz="1000" spc="-25">
                <a:latin typeface="Times New Roman"/>
                <a:cs typeface="Times New Roman"/>
              </a:rPr>
              <a:t>a</a:t>
            </a:r>
            <a:r>
              <a:rPr dirty="0" sz="1000" spc="15">
                <a:latin typeface="Times New Roman"/>
                <a:cs typeface="Times New Roman"/>
              </a:rPr>
              <a:t>l</a:t>
            </a:r>
            <a:r>
              <a:rPr dirty="0" sz="1000" spc="-25">
                <a:latin typeface="Times New Roman"/>
                <a:cs typeface="Times New Roman"/>
              </a:rPr>
              <a:t>l</a:t>
            </a:r>
            <a:r>
              <a:rPr dirty="0" sz="1000">
                <a:latin typeface="Times New Roman"/>
                <a:cs typeface="Times New Roman"/>
              </a:rPr>
              <a:t>y</a:t>
            </a:r>
            <a:r>
              <a:rPr dirty="0" sz="1000" spc="-125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a</a:t>
            </a:r>
            <a:r>
              <a:rPr dirty="0" sz="1000" spc="-5">
                <a:latin typeface="Times New Roman"/>
                <a:cs typeface="Times New Roman"/>
              </a:rPr>
              <a:t>r</a:t>
            </a:r>
            <a:r>
              <a:rPr dirty="0" sz="1000" spc="-25">
                <a:latin typeface="Times New Roman"/>
                <a:cs typeface="Times New Roman"/>
              </a:rPr>
              <a:t>ou</a:t>
            </a:r>
            <a:r>
              <a:rPr dirty="0" sz="1000" spc="20">
                <a:latin typeface="Times New Roman"/>
                <a:cs typeface="Times New Roman"/>
              </a:rPr>
              <a:t>n</a:t>
            </a:r>
            <a:r>
              <a:rPr dirty="0" sz="1000">
                <a:latin typeface="Times New Roman"/>
                <a:cs typeface="Times New Roman"/>
              </a:rPr>
              <a:t>d</a:t>
            </a:r>
            <a:r>
              <a:rPr dirty="0" sz="1000" spc="-90">
                <a:latin typeface="Times New Roman"/>
                <a:cs typeface="Times New Roman"/>
              </a:rPr>
              <a:t> </a:t>
            </a:r>
            <a:r>
              <a:rPr dirty="0" sz="1000" spc="-25">
                <a:latin typeface="Times New Roman"/>
                <a:cs typeface="Times New Roman"/>
              </a:rPr>
              <a:t>t</a:t>
            </a:r>
            <a:r>
              <a:rPr dirty="0" sz="1000" spc="35">
                <a:latin typeface="Times New Roman"/>
                <a:cs typeface="Times New Roman"/>
              </a:rPr>
              <a:t>h</a:t>
            </a:r>
            <a:r>
              <a:rPr dirty="0" sz="1000">
                <a:latin typeface="Times New Roman"/>
                <a:cs typeface="Times New Roman"/>
              </a:rPr>
              <a:t>e  </a:t>
            </a:r>
            <a:r>
              <a:rPr dirty="0" sz="1000">
                <a:latin typeface="Times New Roman"/>
                <a:cs typeface="Times New Roman"/>
              </a:rPr>
              <a:t>pupil.</a:t>
            </a:r>
            <a:r>
              <a:rPr dirty="0" sz="1000" spc="135">
                <a:latin typeface="Times New Roman"/>
                <a:cs typeface="Times New Roman"/>
              </a:rPr>
              <a:t> </a:t>
            </a:r>
            <a:r>
              <a:rPr dirty="0" sz="1000" spc="10">
                <a:latin typeface="Times New Roman"/>
                <a:cs typeface="Times New Roman"/>
              </a:rPr>
              <a:t>The</a:t>
            </a:r>
            <a:r>
              <a:rPr dirty="0" sz="1000" spc="150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pupil</a:t>
            </a:r>
            <a:r>
              <a:rPr dirty="0" sz="1000" spc="150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gets</a:t>
            </a:r>
            <a:r>
              <a:rPr dirty="0" sz="1000" spc="150">
                <a:latin typeface="Times New Roman"/>
                <a:cs typeface="Times New Roman"/>
              </a:rPr>
              <a:t> </a:t>
            </a:r>
            <a:r>
              <a:rPr dirty="0" sz="1000" spc="-5">
                <a:latin typeface="Times New Roman"/>
                <a:cs typeface="Times New Roman"/>
              </a:rPr>
              <a:t>constricted</a:t>
            </a:r>
            <a:r>
              <a:rPr dirty="0" sz="1000" spc="130">
                <a:latin typeface="Times New Roman"/>
                <a:cs typeface="Times New Roman"/>
              </a:rPr>
              <a:t> </a:t>
            </a:r>
            <a:r>
              <a:rPr dirty="0" sz="1000" spc="-10">
                <a:latin typeface="Times New Roman"/>
                <a:cs typeface="Times New Roman"/>
              </a:rPr>
              <a:t>by</a:t>
            </a:r>
            <a:r>
              <a:rPr dirty="0" sz="1000" spc="110">
                <a:latin typeface="Times New Roman"/>
                <a:cs typeface="Times New Roman"/>
              </a:rPr>
              <a:t> </a:t>
            </a:r>
            <a:r>
              <a:rPr dirty="0" sz="1000" spc="10">
                <a:latin typeface="Times New Roman"/>
                <a:cs typeface="Times New Roman"/>
              </a:rPr>
              <a:t>the </a:t>
            </a:r>
            <a:r>
              <a:rPr dirty="0" sz="1000" spc="-235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contraction</a:t>
            </a:r>
            <a:r>
              <a:rPr dirty="0" sz="1000" spc="60">
                <a:latin typeface="Times New Roman"/>
                <a:cs typeface="Times New Roman"/>
              </a:rPr>
              <a:t> </a:t>
            </a:r>
            <a:r>
              <a:rPr dirty="0" sz="1000" spc="-10">
                <a:latin typeface="Times New Roman"/>
                <a:cs typeface="Times New Roman"/>
              </a:rPr>
              <a:t>of</a:t>
            </a:r>
            <a:r>
              <a:rPr dirty="0" sz="1000" spc="-5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circular</a:t>
            </a:r>
            <a:r>
              <a:rPr dirty="0" sz="1000" spc="75">
                <a:latin typeface="Times New Roman"/>
                <a:cs typeface="Times New Roman"/>
              </a:rPr>
              <a:t> </a:t>
            </a:r>
            <a:r>
              <a:rPr dirty="0" sz="1000" spc="-5">
                <a:latin typeface="Times New Roman"/>
                <a:cs typeface="Times New Roman"/>
              </a:rPr>
              <a:t>muscles</a:t>
            </a:r>
            <a:r>
              <a:rPr dirty="0" sz="1000" spc="25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to</a:t>
            </a:r>
            <a:r>
              <a:rPr dirty="0" sz="1000" spc="25">
                <a:latin typeface="Times New Roman"/>
                <a:cs typeface="Times New Roman"/>
              </a:rPr>
              <a:t> </a:t>
            </a:r>
            <a:r>
              <a:rPr dirty="0" sz="1000" spc="-5">
                <a:latin typeface="Times New Roman"/>
                <a:cs typeface="Times New Roman"/>
              </a:rPr>
              <a:t>reduce </a:t>
            </a:r>
            <a:r>
              <a:rPr dirty="0" sz="1000" spc="-235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t</a:t>
            </a:r>
            <a:r>
              <a:rPr dirty="0" sz="1000" spc="20">
                <a:latin typeface="Times New Roman"/>
                <a:cs typeface="Times New Roman"/>
              </a:rPr>
              <a:t>h</a:t>
            </a:r>
            <a:r>
              <a:rPr dirty="0" sz="1000">
                <a:latin typeface="Times New Roman"/>
                <a:cs typeface="Times New Roman"/>
              </a:rPr>
              <a:t>e</a:t>
            </a:r>
            <a:r>
              <a:rPr dirty="0" sz="1000" spc="-75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am</a:t>
            </a:r>
            <a:r>
              <a:rPr dirty="0" sz="1000" spc="-25">
                <a:latin typeface="Times New Roman"/>
                <a:cs typeface="Times New Roman"/>
              </a:rPr>
              <a:t>o</a:t>
            </a:r>
            <a:r>
              <a:rPr dirty="0" sz="1000" spc="5">
                <a:latin typeface="Times New Roman"/>
                <a:cs typeface="Times New Roman"/>
              </a:rPr>
              <a:t>un</a:t>
            </a:r>
            <a:r>
              <a:rPr dirty="0" sz="1000">
                <a:latin typeface="Times New Roman"/>
                <a:cs typeface="Times New Roman"/>
              </a:rPr>
              <a:t>t</a:t>
            </a:r>
            <a:r>
              <a:rPr dirty="0" sz="1000" spc="-45">
                <a:latin typeface="Times New Roman"/>
                <a:cs typeface="Times New Roman"/>
              </a:rPr>
              <a:t> </a:t>
            </a:r>
            <a:r>
              <a:rPr dirty="0" sz="1000" spc="-25">
                <a:latin typeface="Times New Roman"/>
                <a:cs typeface="Times New Roman"/>
              </a:rPr>
              <a:t>o</a:t>
            </a:r>
            <a:r>
              <a:rPr dirty="0" sz="1000">
                <a:latin typeface="Times New Roman"/>
                <a:cs typeface="Times New Roman"/>
              </a:rPr>
              <a:t>f</a:t>
            </a:r>
            <a:r>
              <a:rPr dirty="0" sz="1000" spc="-45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li</a:t>
            </a:r>
            <a:r>
              <a:rPr dirty="0" sz="1000" spc="-15">
                <a:latin typeface="Times New Roman"/>
                <a:cs typeface="Times New Roman"/>
              </a:rPr>
              <a:t>g</a:t>
            </a:r>
            <a:r>
              <a:rPr dirty="0" sz="1000" spc="20">
                <a:latin typeface="Times New Roman"/>
                <a:cs typeface="Times New Roman"/>
              </a:rPr>
              <a:t>h</a:t>
            </a:r>
            <a:r>
              <a:rPr dirty="0" sz="1000">
                <a:latin typeface="Times New Roman"/>
                <a:cs typeface="Times New Roman"/>
              </a:rPr>
              <a:t>t</a:t>
            </a:r>
            <a:r>
              <a:rPr dirty="0" sz="1000" spc="-45">
                <a:latin typeface="Times New Roman"/>
                <a:cs typeface="Times New Roman"/>
              </a:rPr>
              <a:t> </a:t>
            </a:r>
            <a:r>
              <a:rPr dirty="0" sz="1000" spc="-30">
                <a:latin typeface="Times New Roman"/>
                <a:cs typeface="Times New Roman"/>
              </a:rPr>
              <a:t>f</a:t>
            </a:r>
            <a:r>
              <a:rPr dirty="0" sz="1000" spc="5">
                <a:latin typeface="Times New Roman"/>
                <a:cs typeface="Times New Roman"/>
              </a:rPr>
              <a:t>alli</a:t>
            </a:r>
            <a:r>
              <a:rPr dirty="0" sz="1000" spc="20">
                <a:latin typeface="Times New Roman"/>
                <a:cs typeface="Times New Roman"/>
              </a:rPr>
              <a:t>n</a:t>
            </a:r>
            <a:r>
              <a:rPr dirty="0" sz="1000">
                <a:latin typeface="Times New Roman"/>
                <a:cs typeface="Times New Roman"/>
              </a:rPr>
              <a:t>g</a:t>
            </a:r>
            <a:r>
              <a:rPr dirty="0" sz="1000" spc="-45">
                <a:latin typeface="Times New Roman"/>
                <a:cs typeface="Times New Roman"/>
              </a:rPr>
              <a:t> </a:t>
            </a:r>
            <a:r>
              <a:rPr dirty="0" sz="1000" spc="-40">
                <a:latin typeface="Times New Roman"/>
                <a:cs typeface="Times New Roman"/>
              </a:rPr>
              <a:t>o</a:t>
            </a:r>
            <a:r>
              <a:rPr dirty="0" sz="1000">
                <a:latin typeface="Times New Roman"/>
                <a:cs typeface="Times New Roman"/>
              </a:rPr>
              <a:t>n</a:t>
            </a:r>
            <a:r>
              <a:rPr dirty="0" sz="1000" spc="-45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t</a:t>
            </a:r>
            <a:r>
              <a:rPr dirty="0" sz="1000" spc="30">
                <a:latin typeface="Times New Roman"/>
                <a:cs typeface="Times New Roman"/>
              </a:rPr>
              <a:t>h</a:t>
            </a:r>
            <a:r>
              <a:rPr dirty="0" sz="1000">
                <a:latin typeface="Times New Roman"/>
                <a:cs typeface="Times New Roman"/>
              </a:rPr>
              <a:t>e</a:t>
            </a:r>
            <a:r>
              <a:rPr dirty="0" sz="1000" spc="-45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l</a:t>
            </a:r>
            <a:r>
              <a:rPr dirty="0" sz="1000" spc="-25">
                <a:latin typeface="Times New Roman"/>
                <a:cs typeface="Times New Roman"/>
              </a:rPr>
              <a:t>e</a:t>
            </a:r>
            <a:r>
              <a:rPr dirty="0" sz="1000" spc="20">
                <a:latin typeface="Times New Roman"/>
                <a:cs typeface="Times New Roman"/>
              </a:rPr>
              <a:t>n</a:t>
            </a:r>
            <a:r>
              <a:rPr dirty="0" sz="1000" spc="-10">
                <a:latin typeface="Times New Roman"/>
                <a:cs typeface="Times New Roman"/>
              </a:rPr>
              <a:t>s</a:t>
            </a:r>
            <a:r>
              <a:rPr dirty="0" sz="1000">
                <a:latin typeface="Times New Roman"/>
                <a:cs typeface="Times New Roman"/>
              </a:rPr>
              <a:t>.</a:t>
            </a:r>
            <a:r>
              <a:rPr dirty="0" sz="1000" spc="-45">
                <a:latin typeface="Times New Roman"/>
                <a:cs typeface="Times New Roman"/>
              </a:rPr>
              <a:t> </a:t>
            </a:r>
            <a:r>
              <a:rPr dirty="0" sz="1000" spc="-5">
                <a:latin typeface="Times New Roman"/>
                <a:cs typeface="Times New Roman"/>
              </a:rPr>
              <a:t>O</a:t>
            </a:r>
            <a:r>
              <a:rPr dirty="0" sz="1000">
                <a:latin typeface="Times New Roman"/>
                <a:cs typeface="Times New Roman"/>
              </a:rPr>
              <a:t>n  </a:t>
            </a:r>
            <a:r>
              <a:rPr dirty="0" sz="1000" spc="5">
                <a:latin typeface="Times New Roman"/>
                <a:cs typeface="Times New Roman"/>
              </a:rPr>
              <a:t>the </a:t>
            </a:r>
            <a:r>
              <a:rPr dirty="0" sz="1000">
                <a:latin typeface="Times New Roman"/>
                <a:cs typeface="Times New Roman"/>
              </a:rPr>
              <a:t>contrary,</a:t>
            </a:r>
            <a:r>
              <a:rPr dirty="0" sz="1000" spc="20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the </a:t>
            </a:r>
            <a:r>
              <a:rPr dirty="0" sz="1000">
                <a:latin typeface="Times New Roman"/>
                <a:cs typeface="Times New Roman"/>
              </a:rPr>
              <a:t>pupil</a:t>
            </a:r>
            <a:r>
              <a:rPr dirty="0" sz="1000" spc="20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gets</a:t>
            </a:r>
            <a:r>
              <a:rPr dirty="0" sz="1000" spc="-5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dilated</a:t>
            </a:r>
            <a:r>
              <a:rPr dirty="0" sz="1000" spc="20">
                <a:latin typeface="Times New Roman"/>
                <a:cs typeface="Times New Roman"/>
              </a:rPr>
              <a:t> </a:t>
            </a:r>
            <a:r>
              <a:rPr dirty="0" sz="1000" spc="-20">
                <a:latin typeface="Times New Roman"/>
                <a:cs typeface="Times New Roman"/>
              </a:rPr>
              <a:t>by</a:t>
            </a:r>
            <a:r>
              <a:rPr dirty="0" sz="1000" spc="-35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the </a:t>
            </a:r>
            <a:r>
              <a:rPr dirty="0" sz="1000" spc="-235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contraction</a:t>
            </a:r>
            <a:r>
              <a:rPr dirty="0" sz="1000" spc="100">
                <a:latin typeface="Times New Roman"/>
                <a:cs typeface="Times New Roman"/>
              </a:rPr>
              <a:t> </a:t>
            </a:r>
            <a:r>
              <a:rPr dirty="0" sz="1000" spc="-10">
                <a:latin typeface="Times New Roman"/>
                <a:cs typeface="Times New Roman"/>
              </a:rPr>
              <a:t>of</a:t>
            </a:r>
            <a:r>
              <a:rPr dirty="0" sz="1000" spc="30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radial</a:t>
            </a:r>
            <a:r>
              <a:rPr dirty="0" sz="1000" spc="80">
                <a:latin typeface="Times New Roman"/>
                <a:cs typeface="Times New Roman"/>
              </a:rPr>
              <a:t> </a:t>
            </a:r>
            <a:r>
              <a:rPr dirty="0" sz="1000" spc="-5">
                <a:latin typeface="Times New Roman"/>
                <a:cs typeface="Times New Roman"/>
              </a:rPr>
              <a:t>muscles</a:t>
            </a:r>
            <a:r>
              <a:rPr dirty="0" sz="1000" spc="45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to</a:t>
            </a:r>
            <a:r>
              <a:rPr dirty="0" sz="1000" spc="60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increase </a:t>
            </a:r>
            <a:r>
              <a:rPr dirty="0" sz="1000" spc="-235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t</a:t>
            </a:r>
            <a:r>
              <a:rPr dirty="0" sz="1000" spc="20">
                <a:latin typeface="Times New Roman"/>
                <a:cs typeface="Times New Roman"/>
              </a:rPr>
              <a:t>h</a:t>
            </a:r>
            <a:r>
              <a:rPr dirty="0" sz="1000">
                <a:latin typeface="Times New Roman"/>
                <a:cs typeface="Times New Roman"/>
              </a:rPr>
              <a:t>e</a:t>
            </a:r>
            <a:r>
              <a:rPr dirty="0" sz="1000" spc="-75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am</a:t>
            </a:r>
            <a:r>
              <a:rPr dirty="0" sz="1000" spc="-25">
                <a:latin typeface="Times New Roman"/>
                <a:cs typeface="Times New Roman"/>
              </a:rPr>
              <a:t>o</a:t>
            </a:r>
            <a:r>
              <a:rPr dirty="0" sz="1000" spc="5">
                <a:latin typeface="Times New Roman"/>
                <a:cs typeface="Times New Roman"/>
              </a:rPr>
              <a:t>un</a:t>
            </a:r>
            <a:r>
              <a:rPr dirty="0" sz="1000">
                <a:latin typeface="Times New Roman"/>
                <a:cs typeface="Times New Roman"/>
              </a:rPr>
              <a:t>t</a:t>
            </a:r>
            <a:r>
              <a:rPr dirty="0" sz="1000" spc="-45">
                <a:latin typeface="Times New Roman"/>
                <a:cs typeface="Times New Roman"/>
              </a:rPr>
              <a:t> </a:t>
            </a:r>
            <a:r>
              <a:rPr dirty="0" sz="1000" spc="-25">
                <a:latin typeface="Times New Roman"/>
                <a:cs typeface="Times New Roman"/>
              </a:rPr>
              <a:t>o</a:t>
            </a:r>
            <a:r>
              <a:rPr dirty="0" sz="1000">
                <a:latin typeface="Times New Roman"/>
                <a:cs typeface="Times New Roman"/>
              </a:rPr>
              <a:t>f</a:t>
            </a:r>
            <a:r>
              <a:rPr dirty="0" sz="1000" spc="-85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ligh</a:t>
            </a:r>
            <a:r>
              <a:rPr dirty="0" sz="1000">
                <a:latin typeface="Times New Roman"/>
                <a:cs typeface="Times New Roman"/>
              </a:rPr>
              <a:t>t</a:t>
            </a:r>
            <a:r>
              <a:rPr dirty="0" sz="1000" spc="-45">
                <a:latin typeface="Times New Roman"/>
                <a:cs typeface="Times New Roman"/>
              </a:rPr>
              <a:t> </a:t>
            </a:r>
            <a:r>
              <a:rPr dirty="0" sz="1000" spc="-25">
                <a:latin typeface="Times New Roman"/>
                <a:cs typeface="Times New Roman"/>
              </a:rPr>
              <a:t>f</a:t>
            </a:r>
            <a:r>
              <a:rPr dirty="0" sz="1000" spc="5">
                <a:latin typeface="Times New Roman"/>
                <a:cs typeface="Times New Roman"/>
              </a:rPr>
              <a:t>alli</a:t>
            </a:r>
            <a:r>
              <a:rPr dirty="0" sz="1000" spc="20">
                <a:latin typeface="Times New Roman"/>
                <a:cs typeface="Times New Roman"/>
              </a:rPr>
              <a:t>n</a:t>
            </a:r>
            <a:r>
              <a:rPr dirty="0" sz="1000">
                <a:latin typeface="Times New Roman"/>
                <a:cs typeface="Times New Roman"/>
              </a:rPr>
              <a:t>g</a:t>
            </a:r>
            <a:r>
              <a:rPr dirty="0" sz="1000" spc="-45">
                <a:latin typeface="Times New Roman"/>
                <a:cs typeface="Times New Roman"/>
              </a:rPr>
              <a:t> </a:t>
            </a:r>
            <a:r>
              <a:rPr dirty="0" sz="1000" spc="-40">
                <a:latin typeface="Times New Roman"/>
                <a:cs typeface="Times New Roman"/>
              </a:rPr>
              <a:t>o</a:t>
            </a:r>
            <a:r>
              <a:rPr dirty="0" sz="1000">
                <a:latin typeface="Times New Roman"/>
                <a:cs typeface="Times New Roman"/>
              </a:rPr>
              <a:t>n</a:t>
            </a:r>
            <a:r>
              <a:rPr dirty="0" sz="1000" spc="-45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t</a:t>
            </a:r>
            <a:r>
              <a:rPr dirty="0" sz="1000" spc="30">
                <a:latin typeface="Times New Roman"/>
                <a:cs typeface="Times New Roman"/>
              </a:rPr>
              <a:t>h</a:t>
            </a:r>
            <a:r>
              <a:rPr dirty="0" sz="1000">
                <a:latin typeface="Times New Roman"/>
                <a:cs typeface="Times New Roman"/>
              </a:rPr>
              <a:t>e</a:t>
            </a:r>
            <a:r>
              <a:rPr dirty="0" sz="1000" spc="-75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l</a:t>
            </a:r>
            <a:r>
              <a:rPr dirty="0" sz="1000" spc="-20">
                <a:latin typeface="Times New Roman"/>
                <a:cs typeface="Times New Roman"/>
              </a:rPr>
              <a:t>e</a:t>
            </a:r>
            <a:r>
              <a:rPr dirty="0" sz="1000" spc="20">
                <a:latin typeface="Times New Roman"/>
                <a:cs typeface="Times New Roman"/>
              </a:rPr>
              <a:t>n</a:t>
            </a:r>
            <a:r>
              <a:rPr dirty="0" sz="1000" spc="-10">
                <a:latin typeface="Times New Roman"/>
                <a:cs typeface="Times New Roman"/>
              </a:rPr>
              <a:t>s</a:t>
            </a:r>
            <a:r>
              <a:rPr dirty="0" sz="1000">
                <a:latin typeface="Times New Roman"/>
                <a:cs typeface="Times New Roman"/>
              </a:rPr>
              <a:t>.  </a:t>
            </a:r>
            <a:r>
              <a:rPr dirty="0" sz="1000" spc="10">
                <a:latin typeface="Times New Roman"/>
                <a:cs typeface="Times New Roman"/>
              </a:rPr>
              <a:t>The</a:t>
            </a:r>
            <a:r>
              <a:rPr dirty="0" sz="1000" spc="20">
                <a:latin typeface="Times New Roman"/>
                <a:cs typeface="Times New Roman"/>
              </a:rPr>
              <a:t> </a:t>
            </a:r>
            <a:r>
              <a:rPr dirty="0" sz="1000" spc="-20">
                <a:latin typeface="Times New Roman"/>
                <a:cs typeface="Times New Roman"/>
              </a:rPr>
              <a:t>fovea</a:t>
            </a:r>
            <a:r>
              <a:rPr dirty="0" sz="1000" spc="80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is</a:t>
            </a:r>
            <a:r>
              <a:rPr dirty="0" sz="1000" spc="20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a</a:t>
            </a:r>
            <a:r>
              <a:rPr dirty="0" sz="1000" spc="80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thinned-out</a:t>
            </a:r>
            <a:r>
              <a:rPr dirty="0" sz="1000" spc="45">
                <a:latin typeface="Times New Roman"/>
                <a:cs typeface="Times New Roman"/>
              </a:rPr>
              <a:t> </a:t>
            </a:r>
            <a:r>
              <a:rPr dirty="0" sz="1000" spc="-5">
                <a:latin typeface="Times New Roman"/>
                <a:cs typeface="Times New Roman"/>
              </a:rPr>
              <a:t>portion</a:t>
            </a:r>
            <a:r>
              <a:rPr dirty="0" sz="1000" spc="85">
                <a:latin typeface="Times New Roman"/>
                <a:cs typeface="Times New Roman"/>
              </a:rPr>
              <a:t> </a:t>
            </a:r>
            <a:r>
              <a:rPr dirty="0" sz="1000" spc="-10">
                <a:latin typeface="Times New Roman"/>
                <a:cs typeface="Times New Roman"/>
              </a:rPr>
              <a:t>of</a:t>
            </a:r>
            <a:r>
              <a:rPr dirty="0" sz="1000" spc="20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the </a:t>
            </a:r>
            <a:r>
              <a:rPr dirty="0" sz="1000" spc="-235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retina</a:t>
            </a:r>
            <a:r>
              <a:rPr dirty="0" sz="1000" spc="10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where</a:t>
            </a:r>
            <a:r>
              <a:rPr dirty="0" sz="1000" spc="5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only </a:t>
            </a:r>
            <a:r>
              <a:rPr dirty="0" sz="1000" spc="10">
                <a:latin typeface="Times New Roman"/>
                <a:cs typeface="Times New Roman"/>
              </a:rPr>
              <a:t>the </a:t>
            </a:r>
            <a:r>
              <a:rPr dirty="0" sz="1000" spc="-10">
                <a:latin typeface="Times New Roman"/>
                <a:cs typeface="Times New Roman"/>
              </a:rPr>
              <a:t>cones</a:t>
            </a:r>
            <a:r>
              <a:rPr dirty="0" sz="1000" spc="-5">
                <a:latin typeface="Times New Roman"/>
                <a:cs typeface="Times New Roman"/>
              </a:rPr>
              <a:t> </a:t>
            </a:r>
            <a:r>
              <a:rPr dirty="0" sz="1000" spc="10">
                <a:latin typeface="Times New Roman"/>
                <a:cs typeface="Times New Roman"/>
              </a:rPr>
              <a:t>are </a:t>
            </a:r>
            <a:r>
              <a:rPr dirty="0" sz="1000" spc="-5">
                <a:latin typeface="Times New Roman"/>
                <a:cs typeface="Times New Roman"/>
              </a:rPr>
              <a:t>densely </a:t>
            </a:r>
            <a:r>
              <a:rPr dirty="0" sz="1000" spc="-235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packed.</a:t>
            </a:r>
            <a:r>
              <a:rPr dirty="0" sz="1000" spc="160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It</a:t>
            </a:r>
            <a:r>
              <a:rPr dirty="0" sz="1000" spc="145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is</a:t>
            </a:r>
            <a:r>
              <a:rPr dirty="0" sz="1000" spc="140">
                <a:latin typeface="Times New Roman"/>
                <a:cs typeface="Times New Roman"/>
              </a:rPr>
              <a:t> </a:t>
            </a:r>
            <a:r>
              <a:rPr dirty="0" sz="1000" spc="10">
                <a:latin typeface="Times New Roman"/>
                <a:cs typeface="Times New Roman"/>
              </a:rPr>
              <a:t>the</a:t>
            </a:r>
            <a:r>
              <a:rPr dirty="0" sz="1000" spc="114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point</a:t>
            </a:r>
            <a:r>
              <a:rPr dirty="0" sz="1000" spc="160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where</a:t>
            </a:r>
            <a:r>
              <a:rPr dirty="0" sz="1000" spc="114">
                <a:latin typeface="Times New Roman"/>
                <a:cs typeface="Times New Roman"/>
              </a:rPr>
              <a:t> </a:t>
            </a:r>
            <a:r>
              <a:rPr dirty="0" sz="1000" spc="10">
                <a:latin typeface="Times New Roman"/>
                <a:cs typeface="Times New Roman"/>
              </a:rPr>
              <a:t>the</a:t>
            </a:r>
            <a:r>
              <a:rPr dirty="0" sz="1000" spc="145">
                <a:latin typeface="Times New Roman"/>
                <a:cs typeface="Times New Roman"/>
              </a:rPr>
              <a:t> </a:t>
            </a:r>
            <a:r>
              <a:rPr dirty="0" sz="1000" spc="-5">
                <a:latin typeface="Times New Roman"/>
                <a:cs typeface="Times New Roman"/>
              </a:rPr>
              <a:t>visual </a:t>
            </a:r>
            <a:r>
              <a:rPr dirty="0" sz="1000" spc="-235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a</a:t>
            </a:r>
            <a:r>
              <a:rPr dirty="0" sz="1000" spc="-20">
                <a:latin typeface="Times New Roman"/>
                <a:cs typeface="Times New Roman"/>
              </a:rPr>
              <a:t>c</a:t>
            </a:r>
            <a:r>
              <a:rPr dirty="0" sz="1000" spc="5">
                <a:latin typeface="Times New Roman"/>
                <a:cs typeface="Times New Roman"/>
              </a:rPr>
              <a:t>uit</a:t>
            </a:r>
            <a:r>
              <a:rPr dirty="0" sz="1000">
                <a:latin typeface="Times New Roman"/>
                <a:cs typeface="Times New Roman"/>
              </a:rPr>
              <a:t>y</a:t>
            </a:r>
            <a:r>
              <a:rPr dirty="0" sz="1000" spc="-70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(re</a:t>
            </a:r>
            <a:r>
              <a:rPr dirty="0" sz="1000" spc="-25">
                <a:latin typeface="Times New Roman"/>
                <a:cs typeface="Times New Roman"/>
              </a:rPr>
              <a:t>so</a:t>
            </a:r>
            <a:r>
              <a:rPr dirty="0" sz="1000" spc="5">
                <a:latin typeface="Times New Roman"/>
                <a:cs typeface="Times New Roman"/>
              </a:rPr>
              <a:t>luti</a:t>
            </a:r>
            <a:r>
              <a:rPr dirty="0" sz="1000" spc="-35">
                <a:latin typeface="Times New Roman"/>
                <a:cs typeface="Times New Roman"/>
              </a:rPr>
              <a:t>o</a:t>
            </a:r>
            <a:r>
              <a:rPr dirty="0" sz="1000" spc="20">
                <a:latin typeface="Times New Roman"/>
                <a:cs typeface="Times New Roman"/>
              </a:rPr>
              <a:t>n</a:t>
            </a:r>
            <a:r>
              <a:rPr dirty="0" sz="1000">
                <a:latin typeface="Times New Roman"/>
                <a:cs typeface="Times New Roman"/>
              </a:rPr>
              <a:t>)</a:t>
            </a:r>
            <a:r>
              <a:rPr dirty="0" sz="1000" spc="-5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i</a:t>
            </a:r>
            <a:r>
              <a:rPr dirty="0" sz="1000">
                <a:latin typeface="Times New Roman"/>
                <a:cs typeface="Times New Roman"/>
              </a:rPr>
              <a:t>s</a:t>
            </a:r>
            <a:r>
              <a:rPr dirty="0" sz="1000" spc="-25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t</a:t>
            </a:r>
            <a:r>
              <a:rPr dirty="0" sz="1000" spc="20">
                <a:latin typeface="Times New Roman"/>
                <a:cs typeface="Times New Roman"/>
              </a:rPr>
              <a:t>h</a:t>
            </a:r>
            <a:r>
              <a:rPr dirty="0" sz="1000">
                <a:latin typeface="Times New Roman"/>
                <a:cs typeface="Times New Roman"/>
              </a:rPr>
              <a:t>e</a:t>
            </a:r>
            <a:r>
              <a:rPr dirty="0" sz="1000" spc="-30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great</a:t>
            </a:r>
            <a:r>
              <a:rPr dirty="0" sz="1000" spc="-30">
                <a:latin typeface="Times New Roman"/>
                <a:cs typeface="Times New Roman"/>
              </a:rPr>
              <a:t>e</a:t>
            </a:r>
            <a:r>
              <a:rPr dirty="0" sz="1000" spc="-10">
                <a:latin typeface="Times New Roman"/>
                <a:cs typeface="Times New Roman"/>
              </a:rPr>
              <a:t>s</a:t>
            </a:r>
            <a:r>
              <a:rPr dirty="0" sz="1000" spc="5">
                <a:latin typeface="Times New Roman"/>
                <a:cs typeface="Times New Roman"/>
              </a:rPr>
              <a:t>t.  </a:t>
            </a:r>
            <a:r>
              <a:rPr dirty="0" sz="1000" spc="-5">
                <a:latin typeface="Times New Roman"/>
                <a:cs typeface="Times New Roman"/>
              </a:rPr>
              <a:t>A</a:t>
            </a:r>
            <a:r>
              <a:rPr dirty="0" sz="1000" spc="-35">
                <a:latin typeface="Times New Roman"/>
                <a:cs typeface="Times New Roman"/>
              </a:rPr>
              <a:t>s</a:t>
            </a:r>
            <a:r>
              <a:rPr dirty="0" sz="1000" spc="5">
                <a:latin typeface="Times New Roman"/>
                <a:cs typeface="Times New Roman"/>
              </a:rPr>
              <a:t>ti</a:t>
            </a:r>
            <a:r>
              <a:rPr dirty="0" sz="1000" spc="-25">
                <a:latin typeface="Times New Roman"/>
                <a:cs typeface="Times New Roman"/>
              </a:rPr>
              <a:t>g</a:t>
            </a:r>
            <a:r>
              <a:rPr dirty="0" sz="1000" spc="5">
                <a:latin typeface="Times New Roman"/>
                <a:cs typeface="Times New Roman"/>
              </a:rPr>
              <a:t>ma</a:t>
            </a:r>
            <a:r>
              <a:rPr dirty="0" sz="1000" spc="-20">
                <a:latin typeface="Times New Roman"/>
                <a:cs typeface="Times New Roman"/>
              </a:rPr>
              <a:t>t</a:t>
            </a:r>
            <a:r>
              <a:rPr dirty="0" sz="1000" spc="5">
                <a:latin typeface="Times New Roman"/>
                <a:cs typeface="Times New Roman"/>
              </a:rPr>
              <a:t>i</a:t>
            </a:r>
            <a:r>
              <a:rPr dirty="0" sz="1000" spc="-10">
                <a:latin typeface="Times New Roman"/>
                <a:cs typeface="Times New Roman"/>
              </a:rPr>
              <a:t>s</a:t>
            </a:r>
            <a:r>
              <a:rPr dirty="0" sz="1000" spc="5">
                <a:latin typeface="Times New Roman"/>
                <a:cs typeface="Times New Roman"/>
              </a:rPr>
              <a:t>m</a:t>
            </a:r>
            <a:r>
              <a:rPr dirty="0" sz="1000" spc="-75">
                <a:latin typeface="Times New Roman"/>
                <a:cs typeface="Times New Roman"/>
              </a:rPr>
              <a:t> </a:t>
            </a:r>
            <a:r>
              <a:rPr dirty="0" sz="1000" spc="-20">
                <a:latin typeface="Times New Roman"/>
                <a:cs typeface="Times New Roman"/>
              </a:rPr>
              <a:t>i</a:t>
            </a:r>
            <a:r>
              <a:rPr dirty="0" sz="1000">
                <a:latin typeface="Times New Roman"/>
                <a:cs typeface="Times New Roman"/>
              </a:rPr>
              <a:t>s</a:t>
            </a:r>
            <a:r>
              <a:rPr dirty="0" sz="1000" spc="-55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a</a:t>
            </a:r>
            <a:r>
              <a:rPr dirty="0" sz="1000" spc="-55">
                <a:latin typeface="Times New Roman"/>
                <a:cs typeface="Times New Roman"/>
              </a:rPr>
              <a:t> </a:t>
            </a:r>
            <a:r>
              <a:rPr dirty="0" sz="1000" spc="-10">
                <a:latin typeface="Times New Roman"/>
                <a:cs typeface="Times New Roman"/>
              </a:rPr>
              <a:t>k</a:t>
            </a:r>
            <a:r>
              <a:rPr dirty="0" sz="1000" spc="-20">
                <a:latin typeface="Times New Roman"/>
                <a:cs typeface="Times New Roman"/>
              </a:rPr>
              <a:t>i</a:t>
            </a:r>
            <a:r>
              <a:rPr dirty="0" sz="1000" spc="20">
                <a:latin typeface="Times New Roman"/>
                <a:cs typeface="Times New Roman"/>
              </a:rPr>
              <a:t>n</a:t>
            </a:r>
            <a:r>
              <a:rPr dirty="0" sz="1000">
                <a:latin typeface="Times New Roman"/>
                <a:cs typeface="Times New Roman"/>
              </a:rPr>
              <a:t>d</a:t>
            </a:r>
            <a:r>
              <a:rPr dirty="0" sz="1000" spc="-85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i</a:t>
            </a:r>
            <a:r>
              <a:rPr dirty="0" sz="1000">
                <a:latin typeface="Times New Roman"/>
                <a:cs typeface="Times New Roman"/>
              </a:rPr>
              <a:t>n</a:t>
            </a:r>
            <a:r>
              <a:rPr dirty="0" sz="1000" spc="-55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d</a:t>
            </a:r>
            <a:r>
              <a:rPr dirty="0" sz="1000" spc="-30">
                <a:latin typeface="Times New Roman"/>
                <a:cs typeface="Times New Roman"/>
              </a:rPr>
              <a:t>e</a:t>
            </a:r>
            <a:r>
              <a:rPr dirty="0" sz="1000" spc="-50">
                <a:latin typeface="Times New Roman"/>
                <a:cs typeface="Times New Roman"/>
              </a:rPr>
              <a:t>f</a:t>
            </a:r>
            <a:r>
              <a:rPr dirty="0" sz="1000" spc="-20">
                <a:latin typeface="Times New Roman"/>
                <a:cs typeface="Times New Roman"/>
              </a:rPr>
              <a:t>ec</a:t>
            </a:r>
            <a:r>
              <a:rPr dirty="0" sz="1000">
                <a:latin typeface="Times New Roman"/>
                <a:cs typeface="Times New Roman"/>
              </a:rPr>
              <a:t>t</a:t>
            </a:r>
            <a:r>
              <a:rPr dirty="0" sz="1000" spc="-75">
                <a:latin typeface="Times New Roman"/>
                <a:cs typeface="Times New Roman"/>
              </a:rPr>
              <a:t> </a:t>
            </a:r>
            <a:r>
              <a:rPr dirty="0" sz="1000" spc="-50">
                <a:latin typeface="Times New Roman"/>
                <a:cs typeface="Times New Roman"/>
              </a:rPr>
              <a:t>o</a:t>
            </a:r>
            <a:r>
              <a:rPr dirty="0" sz="1000">
                <a:latin typeface="Times New Roman"/>
                <a:cs typeface="Times New Roman"/>
              </a:rPr>
              <a:t>f</a:t>
            </a:r>
            <a:r>
              <a:rPr dirty="0" sz="1000" spc="-55">
                <a:latin typeface="Times New Roman"/>
                <a:cs typeface="Times New Roman"/>
              </a:rPr>
              <a:t> </a:t>
            </a:r>
            <a:r>
              <a:rPr dirty="0" sz="1000" spc="-55">
                <a:latin typeface="Times New Roman"/>
                <a:cs typeface="Times New Roman"/>
              </a:rPr>
              <a:t>v</a:t>
            </a:r>
            <a:r>
              <a:rPr dirty="0" sz="1000" spc="5">
                <a:latin typeface="Times New Roman"/>
                <a:cs typeface="Times New Roman"/>
              </a:rPr>
              <a:t>i</a:t>
            </a:r>
            <a:r>
              <a:rPr dirty="0" sz="1000" spc="-10">
                <a:latin typeface="Times New Roman"/>
                <a:cs typeface="Times New Roman"/>
              </a:rPr>
              <a:t>s</a:t>
            </a:r>
            <a:r>
              <a:rPr dirty="0" sz="1000" spc="-20">
                <a:latin typeface="Times New Roman"/>
                <a:cs typeface="Times New Roman"/>
              </a:rPr>
              <a:t>i</a:t>
            </a:r>
            <a:r>
              <a:rPr dirty="0" sz="1000" spc="-25">
                <a:latin typeface="Times New Roman"/>
                <a:cs typeface="Times New Roman"/>
              </a:rPr>
              <a:t>o</a:t>
            </a:r>
            <a:r>
              <a:rPr dirty="0" sz="1000">
                <a:latin typeface="Times New Roman"/>
                <a:cs typeface="Times New Roman"/>
              </a:rPr>
              <a:t>n</a:t>
            </a:r>
            <a:r>
              <a:rPr dirty="0" sz="1000" spc="-55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in  </a:t>
            </a:r>
            <a:r>
              <a:rPr dirty="0" sz="1000" spc="-30">
                <a:latin typeface="Times New Roman"/>
                <a:cs typeface="Times New Roman"/>
              </a:rPr>
              <a:t>w</a:t>
            </a:r>
            <a:r>
              <a:rPr dirty="0" sz="1000">
                <a:latin typeface="Times New Roman"/>
                <a:cs typeface="Times New Roman"/>
              </a:rPr>
              <a:t>hich</a:t>
            </a:r>
            <a:r>
              <a:rPr dirty="0" sz="1000" spc="-70">
                <a:latin typeface="Times New Roman"/>
                <a:cs typeface="Times New Roman"/>
              </a:rPr>
              <a:t> </a:t>
            </a:r>
            <a:r>
              <a:rPr dirty="0" sz="1000" spc="-15">
                <a:latin typeface="Times New Roman"/>
                <a:cs typeface="Times New Roman"/>
              </a:rPr>
              <a:t>t</a:t>
            </a:r>
            <a:r>
              <a:rPr dirty="0" sz="1000" spc="20">
                <a:latin typeface="Times New Roman"/>
                <a:cs typeface="Times New Roman"/>
              </a:rPr>
              <a:t>h</a:t>
            </a:r>
            <a:r>
              <a:rPr dirty="0" sz="1000">
                <a:latin typeface="Times New Roman"/>
                <a:cs typeface="Times New Roman"/>
              </a:rPr>
              <a:t>e</a:t>
            </a:r>
            <a:r>
              <a:rPr dirty="0" sz="1000" spc="-100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i</a:t>
            </a:r>
            <a:r>
              <a:rPr dirty="0" sz="1000" spc="15">
                <a:latin typeface="Times New Roman"/>
                <a:cs typeface="Times New Roman"/>
              </a:rPr>
              <a:t>m</a:t>
            </a:r>
            <a:r>
              <a:rPr dirty="0" sz="1000" spc="-20">
                <a:latin typeface="Times New Roman"/>
                <a:cs typeface="Times New Roman"/>
              </a:rPr>
              <a:t>a</a:t>
            </a:r>
            <a:r>
              <a:rPr dirty="0" sz="1000">
                <a:latin typeface="Times New Roman"/>
                <a:cs typeface="Times New Roman"/>
              </a:rPr>
              <a:t>ge</a:t>
            </a:r>
            <a:r>
              <a:rPr dirty="0" sz="1000" spc="-70">
                <a:latin typeface="Times New Roman"/>
                <a:cs typeface="Times New Roman"/>
              </a:rPr>
              <a:t> </a:t>
            </a:r>
            <a:r>
              <a:rPr dirty="0" sz="1000" spc="-35">
                <a:latin typeface="Times New Roman"/>
                <a:cs typeface="Times New Roman"/>
              </a:rPr>
              <a:t>o</a:t>
            </a:r>
            <a:r>
              <a:rPr dirty="0" sz="1000">
                <a:latin typeface="Times New Roman"/>
                <a:cs typeface="Times New Roman"/>
              </a:rPr>
              <a:t>f</a:t>
            </a:r>
            <a:r>
              <a:rPr dirty="0" sz="1000" spc="-110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an</a:t>
            </a:r>
            <a:r>
              <a:rPr dirty="0" sz="1000" spc="-55">
                <a:latin typeface="Times New Roman"/>
                <a:cs typeface="Times New Roman"/>
              </a:rPr>
              <a:t> </a:t>
            </a:r>
            <a:r>
              <a:rPr dirty="0" sz="1000" spc="-25">
                <a:latin typeface="Times New Roman"/>
                <a:cs typeface="Times New Roman"/>
              </a:rPr>
              <a:t>o</a:t>
            </a:r>
            <a:r>
              <a:rPr dirty="0" sz="1000" spc="-50">
                <a:latin typeface="Times New Roman"/>
                <a:cs typeface="Times New Roman"/>
              </a:rPr>
              <a:t>b</a:t>
            </a:r>
            <a:r>
              <a:rPr dirty="0" sz="1000" spc="-20">
                <a:latin typeface="Times New Roman"/>
                <a:cs typeface="Times New Roman"/>
              </a:rPr>
              <a:t>je</a:t>
            </a:r>
            <a:r>
              <a:rPr dirty="0" sz="1000" spc="-40">
                <a:latin typeface="Times New Roman"/>
                <a:cs typeface="Times New Roman"/>
              </a:rPr>
              <a:t>c</a:t>
            </a:r>
            <a:r>
              <a:rPr dirty="0" sz="1000">
                <a:latin typeface="Times New Roman"/>
                <a:cs typeface="Times New Roman"/>
              </a:rPr>
              <a:t>t</a:t>
            </a:r>
            <a:r>
              <a:rPr dirty="0" sz="1000" spc="-70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is</a:t>
            </a:r>
            <a:r>
              <a:rPr dirty="0" sz="1000" spc="-70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di</a:t>
            </a:r>
            <a:r>
              <a:rPr dirty="0" sz="1000" spc="-25">
                <a:latin typeface="Times New Roman"/>
                <a:cs typeface="Times New Roman"/>
              </a:rPr>
              <a:t>s</a:t>
            </a:r>
            <a:r>
              <a:rPr dirty="0" sz="1000">
                <a:latin typeface="Times New Roman"/>
                <a:cs typeface="Times New Roman"/>
              </a:rPr>
              <a:t>t</a:t>
            </a:r>
            <a:r>
              <a:rPr dirty="0" sz="1000" spc="-20">
                <a:latin typeface="Times New Roman"/>
                <a:cs typeface="Times New Roman"/>
              </a:rPr>
              <a:t>o</a:t>
            </a:r>
            <a:r>
              <a:rPr dirty="0" sz="1000">
                <a:latin typeface="Times New Roman"/>
                <a:cs typeface="Times New Roman"/>
              </a:rPr>
              <a:t>rt</a:t>
            </a:r>
            <a:r>
              <a:rPr dirty="0" sz="1000" spc="-35">
                <a:latin typeface="Times New Roman"/>
                <a:cs typeface="Times New Roman"/>
              </a:rPr>
              <a:t>e</a:t>
            </a:r>
            <a:r>
              <a:rPr dirty="0" sz="1000">
                <a:latin typeface="Times New Roman"/>
                <a:cs typeface="Times New Roman"/>
              </a:rPr>
              <a:t>d.</a:t>
            </a:r>
            <a:r>
              <a:rPr dirty="0" sz="1000" spc="-70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It  </a:t>
            </a:r>
            <a:r>
              <a:rPr dirty="0" sz="1000" spc="5">
                <a:latin typeface="Times New Roman"/>
                <a:cs typeface="Times New Roman"/>
              </a:rPr>
              <a:t>i</a:t>
            </a:r>
            <a:r>
              <a:rPr dirty="0" sz="1000">
                <a:latin typeface="Times New Roman"/>
                <a:cs typeface="Times New Roman"/>
              </a:rPr>
              <a:t>s</a:t>
            </a:r>
            <a:r>
              <a:rPr dirty="0" sz="1000" spc="-70">
                <a:latin typeface="Times New Roman"/>
                <a:cs typeface="Times New Roman"/>
              </a:rPr>
              <a:t> </a:t>
            </a:r>
            <a:r>
              <a:rPr dirty="0" sz="1000" spc="-25">
                <a:latin typeface="Times New Roman"/>
                <a:cs typeface="Times New Roman"/>
              </a:rPr>
              <a:t>b</a:t>
            </a:r>
            <a:r>
              <a:rPr dirty="0" sz="1000" spc="-20">
                <a:latin typeface="Times New Roman"/>
                <a:cs typeface="Times New Roman"/>
              </a:rPr>
              <a:t>ec</a:t>
            </a:r>
            <a:r>
              <a:rPr dirty="0" sz="1000" spc="5">
                <a:latin typeface="Times New Roman"/>
                <a:cs typeface="Times New Roman"/>
              </a:rPr>
              <a:t>au</a:t>
            </a:r>
            <a:r>
              <a:rPr dirty="0" sz="1000" spc="-20">
                <a:latin typeface="Times New Roman"/>
                <a:cs typeface="Times New Roman"/>
              </a:rPr>
              <a:t>s</a:t>
            </a:r>
            <a:r>
              <a:rPr dirty="0" sz="1000">
                <a:latin typeface="Times New Roman"/>
                <a:cs typeface="Times New Roman"/>
              </a:rPr>
              <a:t>e</a:t>
            </a:r>
            <a:r>
              <a:rPr dirty="0" sz="1000" spc="-40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al</a:t>
            </a:r>
            <a:r>
              <a:rPr dirty="0" sz="1000">
                <a:latin typeface="Times New Roman"/>
                <a:cs typeface="Times New Roman"/>
              </a:rPr>
              <a:t>l</a:t>
            </a:r>
            <a:r>
              <a:rPr dirty="0" sz="1000" spc="-60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t</a:t>
            </a:r>
            <a:r>
              <a:rPr dirty="0" sz="1000" spc="20">
                <a:latin typeface="Times New Roman"/>
                <a:cs typeface="Times New Roman"/>
              </a:rPr>
              <a:t>h</a:t>
            </a:r>
            <a:r>
              <a:rPr dirty="0" sz="1000">
                <a:latin typeface="Times New Roman"/>
                <a:cs typeface="Times New Roman"/>
              </a:rPr>
              <a:t>e</a:t>
            </a:r>
            <a:r>
              <a:rPr dirty="0" sz="1000" spc="-40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li</a:t>
            </a:r>
            <a:r>
              <a:rPr dirty="0" sz="1000" spc="-15">
                <a:latin typeface="Times New Roman"/>
                <a:cs typeface="Times New Roman"/>
              </a:rPr>
              <a:t>g</a:t>
            </a:r>
            <a:r>
              <a:rPr dirty="0" sz="1000" spc="20">
                <a:latin typeface="Times New Roman"/>
                <a:cs typeface="Times New Roman"/>
              </a:rPr>
              <a:t>h</a:t>
            </a:r>
            <a:r>
              <a:rPr dirty="0" sz="1000">
                <a:latin typeface="Times New Roman"/>
                <a:cs typeface="Times New Roman"/>
              </a:rPr>
              <a:t>t</a:t>
            </a:r>
            <a:r>
              <a:rPr dirty="0" sz="1000" spc="-40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ra</a:t>
            </a:r>
            <a:r>
              <a:rPr dirty="0" sz="1000" spc="-45">
                <a:latin typeface="Times New Roman"/>
                <a:cs typeface="Times New Roman"/>
              </a:rPr>
              <a:t>y</a:t>
            </a:r>
            <a:r>
              <a:rPr dirty="0" sz="1000">
                <a:latin typeface="Times New Roman"/>
                <a:cs typeface="Times New Roman"/>
              </a:rPr>
              <a:t>s</a:t>
            </a:r>
            <a:r>
              <a:rPr dirty="0" sz="1000" spc="-40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d</a:t>
            </a:r>
            <a:r>
              <a:rPr dirty="0" sz="1000">
                <a:latin typeface="Times New Roman"/>
                <a:cs typeface="Times New Roman"/>
              </a:rPr>
              <a:t>o</a:t>
            </a:r>
            <a:r>
              <a:rPr dirty="0" sz="1000" spc="-95">
                <a:latin typeface="Times New Roman"/>
                <a:cs typeface="Times New Roman"/>
              </a:rPr>
              <a:t> </a:t>
            </a:r>
            <a:r>
              <a:rPr dirty="0" sz="1000" spc="20">
                <a:latin typeface="Times New Roman"/>
                <a:cs typeface="Times New Roman"/>
              </a:rPr>
              <a:t>n</a:t>
            </a:r>
            <a:r>
              <a:rPr dirty="0" sz="1000" spc="-25">
                <a:latin typeface="Times New Roman"/>
                <a:cs typeface="Times New Roman"/>
              </a:rPr>
              <a:t>o</a:t>
            </a:r>
            <a:r>
              <a:rPr dirty="0" sz="1000">
                <a:latin typeface="Times New Roman"/>
                <a:cs typeface="Times New Roman"/>
              </a:rPr>
              <a:t>t</a:t>
            </a:r>
            <a:r>
              <a:rPr dirty="0" sz="1000" spc="-40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c</a:t>
            </a:r>
            <a:r>
              <a:rPr dirty="0" sz="1000" spc="-35">
                <a:latin typeface="Times New Roman"/>
                <a:cs typeface="Times New Roman"/>
              </a:rPr>
              <a:t>o</a:t>
            </a:r>
            <a:r>
              <a:rPr dirty="0" sz="1000" spc="10">
                <a:latin typeface="Times New Roman"/>
                <a:cs typeface="Times New Roman"/>
              </a:rPr>
              <a:t>m</a:t>
            </a:r>
            <a:r>
              <a:rPr dirty="0" sz="1000">
                <a:latin typeface="Times New Roman"/>
                <a:cs typeface="Times New Roman"/>
              </a:rPr>
              <a:t>e</a:t>
            </a:r>
            <a:r>
              <a:rPr dirty="0" sz="1000" spc="-75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to  </a:t>
            </a:r>
            <a:r>
              <a:rPr dirty="0" sz="1000" spc="-15">
                <a:latin typeface="Times New Roman"/>
                <a:cs typeface="Times New Roman"/>
              </a:rPr>
              <a:t>focus</a:t>
            </a:r>
            <a:r>
              <a:rPr dirty="0" sz="1000" spc="-45">
                <a:latin typeface="Times New Roman"/>
                <a:cs typeface="Times New Roman"/>
              </a:rPr>
              <a:t> </a:t>
            </a:r>
            <a:r>
              <a:rPr dirty="0" sz="1000" spc="-10">
                <a:latin typeface="Times New Roman"/>
                <a:cs typeface="Times New Roman"/>
              </a:rPr>
              <a:t>on </a:t>
            </a:r>
            <a:r>
              <a:rPr dirty="0" sz="1000" spc="5">
                <a:latin typeface="Times New Roman"/>
                <a:cs typeface="Times New Roman"/>
              </a:rPr>
              <a:t>retina</a:t>
            </a:r>
            <a:r>
              <a:rPr dirty="0" sz="1000" spc="-30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due</a:t>
            </a:r>
            <a:r>
              <a:rPr dirty="0" sz="1000" spc="-55">
                <a:latin typeface="Times New Roman"/>
                <a:cs typeface="Times New Roman"/>
              </a:rPr>
              <a:t> </a:t>
            </a:r>
            <a:r>
              <a:rPr dirty="0" sz="1000" spc="10">
                <a:latin typeface="Times New Roman"/>
                <a:cs typeface="Times New Roman"/>
              </a:rPr>
              <a:t>to</a:t>
            </a:r>
            <a:r>
              <a:rPr dirty="0" sz="1000" spc="-60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abnormal</a:t>
            </a:r>
            <a:r>
              <a:rPr dirty="0" sz="1000" spc="-30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curvature </a:t>
            </a:r>
            <a:r>
              <a:rPr dirty="0" sz="1000" spc="-235">
                <a:latin typeface="Times New Roman"/>
                <a:cs typeface="Times New Roman"/>
              </a:rPr>
              <a:t> </a:t>
            </a:r>
            <a:r>
              <a:rPr dirty="0" sz="1000" spc="-20">
                <a:latin typeface="Times New Roman"/>
                <a:cs typeface="Times New Roman"/>
              </a:rPr>
              <a:t>o</a:t>
            </a:r>
            <a:r>
              <a:rPr dirty="0" sz="1000">
                <a:latin typeface="Times New Roman"/>
                <a:cs typeface="Times New Roman"/>
              </a:rPr>
              <a:t>f</a:t>
            </a:r>
            <a:r>
              <a:rPr dirty="0" sz="1000" spc="-95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t</a:t>
            </a:r>
            <a:r>
              <a:rPr dirty="0" sz="1000" spc="20">
                <a:latin typeface="Times New Roman"/>
                <a:cs typeface="Times New Roman"/>
              </a:rPr>
              <a:t>h</a:t>
            </a:r>
            <a:r>
              <a:rPr dirty="0" sz="1000">
                <a:latin typeface="Times New Roman"/>
                <a:cs typeface="Times New Roman"/>
              </a:rPr>
              <a:t>e</a:t>
            </a:r>
            <a:r>
              <a:rPr dirty="0" sz="1000" spc="-65">
                <a:latin typeface="Times New Roman"/>
                <a:cs typeface="Times New Roman"/>
              </a:rPr>
              <a:t> </a:t>
            </a:r>
            <a:r>
              <a:rPr dirty="0" sz="1000" spc="20">
                <a:latin typeface="Times New Roman"/>
                <a:cs typeface="Times New Roman"/>
              </a:rPr>
              <a:t>l</a:t>
            </a:r>
            <a:r>
              <a:rPr dirty="0" sz="1000" spc="-20">
                <a:latin typeface="Times New Roman"/>
                <a:cs typeface="Times New Roman"/>
              </a:rPr>
              <a:t>e</a:t>
            </a:r>
            <a:r>
              <a:rPr dirty="0" sz="1000" spc="20">
                <a:latin typeface="Times New Roman"/>
                <a:cs typeface="Times New Roman"/>
              </a:rPr>
              <a:t>n</a:t>
            </a:r>
            <a:r>
              <a:rPr dirty="0" sz="1000">
                <a:latin typeface="Times New Roman"/>
                <a:cs typeface="Times New Roman"/>
              </a:rPr>
              <a:t>s</a:t>
            </a:r>
            <a:r>
              <a:rPr dirty="0" sz="1000" spc="-65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.</a:t>
            </a:r>
            <a:r>
              <a:rPr dirty="0" sz="1000" spc="-30">
                <a:latin typeface="Times New Roman"/>
                <a:cs typeface="Times New Roman"/>
              </a:rPr>
              <a:t> </a:t>
            </a:r>
            <a:r>
              <a:rPr dirty="0" sz="1000" spc="-5">
                <a:latin typeface="Times New Roman"/>
                <a:cs typeface="Times New Roman"/>
              </a:rPr>
              <a:t>I</a:t>
            </a:r>
            <a:r>
              <a:rPr dirty="0" sz="1000">
                <a:latin typeface="Times New Roman"/>
                <a:cs typeface="Times New Roman"/>
              </a:rPr>
              <a:t>t</a:t>
            </a:r>
            <a:r>
              <a:rPr dirty="0" sz="1000" spc="-65">
                <a:latin typeface="Times New Roman"/>
                <a:cs typeface="Times New Roman"/>
              </a:rPr>
              <a:t> </a:t>
            </a:r>
            <a:r>
              <a:rPr dirty="0" sz="1000" spc="-20">
                <a:latin typeface="Times New Roman"/>
                <a:cs typeface="Times New Roman"/>
              </a:rPr>
              <a:t>c</a:t>
            </a:r>
            <a:r>
              <a:rPr dirty="0" sz="1000" spc="20">
                <a:latin typeface="Times New Roman"/>
                <a:cs typeface="Times New Roman"/>
              </a:rPr>
              <a:t>a</a:t>
            </a:r>
            <a:r>
              <a:rPr dirty="0" sz="1000">
                <a:latin typeface="Times New Roman"/>
                <a:cs typeface="Times New Roman"/>
              </a:rPr>
              <a:t>n</a:t>
            </a:r>
            <a:r>
              <a:rPr dirty="0" sz="1000" spc="-15">
                <a:latin typeface="Times New Roman"/>
                <a:cs typeface="Times New Roman"/>
              </a:rPr>
              <a:t> </a:t>
            </a:r>
            <a:r>
              <a:rPr dirty="0" sz="1000" spc="-20">
                <a:latin typeface="Times New Roman"/>
                <a:cs typeface="Times New Roman"/>
              </a:rPr>
              <a:t>b</a:t>
            </a:r>
            <a:r>
              <a:rPr dirty="0" sz="1000">
                <a:latin typeface="Times New Roman"/>
                <a:cs typeface="Times New Roman"/>
              </a:rPr>
              <a:t>e</a:t>
            </a:r>
            <a:r>
              <a:rPr dirty="0" sz="1000" spc="-85">
                <a:latin typeface="Times New Roman"/>
                <a:cs typeface="Times New Roman"/>
              </a:rPr>
              <a:t> </a:t>
            </a:r>
            <a:r>
              <a:rPr dirty="0" sz="1000" spc="-20">
                <a:latin typeface="Times New Roman"/>
                <a:cs typeface="Times New Roman"/>
              </a:rPr>
              <a:t>co</a:t>
            </a:r>
            <a:r>
              <a:rPr dirty="0" sz="1000" spc="10">
                <a:latin typeface="Times New Roman"/>
                <a:cs typeface="Times New Roman"/>
              </a:rPr>
              <a:t>r</a:t>
            </a:r>
            <a:r>
              <a:rPr dirty="0" sz="1000" spc="20">
                <a:latin typeface="Times New Roman"/>
                <a:cs typeface="Times New Roman"/>
              </a:rPr>
              <a:t>r</a:t>
            </a:r>
            <a:r>
              <a:rPr dirty="0" sz="1000" spc="-20">
                <a:latin typeface="Times New Roman"/>
                <a:cs typeface="Times New Roman"/>
              </a:rPr>
              <a:t>ec</a:t>
            </a:r>
            <a:r>
              <a:rPr dirty="0" sz="1000" spc="5">
                <a:latin typeface="Times New Roman"/>
                <a:cs typeface="Times New Roman"/>
              </a:rPr>
              <a:t>t</a:t>
            </a:r>
            <a:r>
              <a:rPr dirty="0" sz="1000" spc="-20">
                <a:latin typeface="Times New Roman"/>
                <a:cs typeface="Times New Roman"/>
              </a:rPr>
              <a:t>e</a:t>
            </a:r>
            <a:r>
              <a:rPr dirty="0" sz="1000">
                <a:latin typeface="Times New Roman"/>
                <a:cs typeface="Times New Roman"/>
              </a:rPr>
              <a:t>d</a:t>
            </a:r>
            <a:r>
              <a:rPr dirty="0" sz="1000" spc="-35">
                <a:latin typeface="Times New Roman"/>
                <a:cs typeface="Times New Roman"/>
              </a:rPr>
              <a:t> </a:t>
            </a:r>
            <a:r>
              <a:rPr dirty="0" sz="1000" spc="-20">
                <a:latin typeface="Times New Roman"/>
                <a:cs typeface="Times New Roman"/>
              </a:rPr>
              <a:t>b</a:t>
            </a:r>
            <a:r>
              <a:rPr dirty="0" sz="1000">
                <a:latin typeface="Times New Roman"/>
                <a:cs typeface="Times New Roman"/>
              </a:rPr>
              <a:t>y</a:t>
            </a:r>
            <a:r>
              <a:rPr dirty="0" sz="1000" spc="-114">
                <a:latin typeface="Times New Roman"/>
                <a:cs typeface="Times New Roman"/>
              </a:rPr>
              <a:t> </a:t>
            </a:r>
            <a:r>
              <a:rPr dirty="0" sz="1000" spc="-30">
                <a:latin typeface="Times New Roman"/>
                <a:cs typeface="Times New Roman"/>
              </a:rPr>
              <a:t>w</a:t>
            </a:r>
            <a:r>
              <a:rPr dirty="0" sz="1000" spc="-20">
                <a:latin typeface="Times New Roman"/>
                <a:cs typeface="Times New Roman"/>
              </a:rPr>
              <a:t>e</a:t>
            </a:r>
            <a:r>
              <a:rPr dirty="0" sz="1000" spc="5">
                <a:latin typeface="Times New Roman"/>
                <a:cs typeface="Times New Roman"/>
              </a:rPr>
              <a:t>a</a:t>
            </a:r>
            <a:r>
              <a:rPr dirty="0" sz="1000" spc="20">
                <a:latin typeface="Times New Roman"/>
                <a:cs typeface="Times New Roman"/>
              </a:rPr>
              <a:t>r</a:t>
            </a:r>
            <a:r>
              <a:rPr dirty="0" sz="1000" spc="5">
                <a:latin typeface="Times New Roman"/>
                <a:cs typeface="Times New Roman"/>
              </a:rPr>
              <a:t>i</a:t>
            </a:r>
            <a:r>
              <a:rPr dirty="0" sz="1000" spc="20">
                <a:latin typeface="Times New Roman"/>
                <a:cs typeface="Times New Roman"/>
              </a:rPr>
              <a:t>n</a:t>
            </a:r>
            <a:r>
              <a:rPr dirty="0" sz="1000">
                <a:latin typeface="Times New Roman"/>
                <a:cs typeface="Times New Roman"/>
              </a:rPr>
              <a:t>g  </a:t>
            </a:r>
            <a:r>
              <a:rPr dirty="0" sz="1000" spc="-20">
                <a:latin typeface="Times New Roman"/>
                <a:cs typeface="Times New Roman"/>
              </a:rPr>
              <a:t>c</a:t>
            </a:r>
            <a:r>
              <a:rPr dirty="0" sz="1000" spc="-50">
                <a:latin typeface="Times New Roman"/>
                <a:cs typeface="Times New Roman"/>
              </a:rPr>
              <a:t>y</a:t>
            </a:r>
            <a:r>
              <a:rPr dirty="0" sz="1000" spc="-20">
                <a:latin typeface="Times New Roman"/>
                <a:cs typeface="Times New Roman"/>
              </a:rPr>
              <a:t>l</a:t>
            </a:r>
            <a:r>
              <a:rPr dirty="0" sz="1000" spc="5">
                <a:latin typeface="Times New Roman"/>
                <a:cs typeface="Times New Roman"/>
              </a:rPr>
              <a:t>i</a:t>
            </a:r>
            <a:r>
              <a:rPr dirty="0" sz="1000" spc="20">
                <a:latin typeface="Times New Roman"/>
                <a:cs typeface="Times New Roman"/>
              </a:rPr>
              <a:t>n</a:t>
            </a:r>
            <a:r>
              <a:rPr dirty="0" sz="1000" spc="-5">
                <a:latin typeface="Times New Roman"/>
                <a:cs typeface="Times New Roman"/>
              </a:rPr>
              <a:t>dr</a:t>
            </a:r>
            <a:r>
              <a:rPr dirty="0" sz="1000" spc="5">
                <a:latin typeface="Times New Roman"/>
                <a:cs typeface="Times New Roman"/>
              </a:rPr>
              <a:t>i</a:t>
            </a:r>
            <a:r>
              <a:rPr dirty="0" sz="1000" spc="-20">
                <a:latin typeface="Times New Roman"/>
                <a:cs typeface="Times New Roman"/>
              </a:rPr>
              <a:t>c</a:t>
            </a:r>
            <a:r>
              <a:rPr dirty="0" sz="1000" spc="5">
                <a:latin typeface="Times New Roman"/>
                <a:cs typeface="Times New Roman"/>
              </a:rPr>
              <a:t>a</a:t>
            </a:r>
            <a:r>
              <a:rPr dirty="0" sz="1000">
                <a:latin typeface="Times New Roman"/>
                <a:cs typeface="Times New Roman"/>
              </a:rPr>
              <a:t>l</a:t>
            </a:r>
            <a:r>
              <a:rPr dirty="0" sz="1000" spc="-80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l</a:t>
            </a:r>
            <a:r>
              <a:rPr dirty="0" sz="1000" spc="-20">
                <a:latin typeface="Times New Roman"/>
                <a:cs typeface="Times New Roman"/>
              </a:rPr>
              <a:t>e</a:t>
            </a:r>
            <a:r>
              <a:rPr dirty="0" sz="1000" spc="20">
                <a:latin typeface="Times New Roman"/>
                <a:cs typeface="Times New Roman"/>
              </a:rPr>
              <a:t>n</a:t>
            </a:r>
            <a:r>
              <a:rPr dirty="0" sz="1000" spc="-35">
                <a:latin typeface="Times New Roman"/>
                <a:cs typeface="Times New Roman"/>
              </a:rPr>
              <a:t>s</a:t>
            </a:r>
            <a:r>
              <a:rPr dirty="0" sz="1000" spc="-20">
                <a:latin typeface="Times New Roman"/>
                <a:cs typeface="Times New Roman"/>
              </a:rPr>
              <a:t>es.</a:t>
            </a:r>
            <a:endParaRPr sz="1000">
              <a:latin typeface="Times New Roman"/>
              <a:cs typeface="Times New Roman"/>
            </a:endParaRPr>
          </a:p>
          <a:p>
            <a:pPr algn="just" marL="551815" marR="8255">
              <a:lnSpc>
                <a:spcPct val="95600"/>
              </a:lnSpc>
              <a:spcBef>
                <a:spcPts val="5"/>
              </a:spcBef>
            </a:pPr>
            <a:r>
              <a:rPr dirty="0" sz="1000" spc="10">
                <a:latin typeface="Times New Roman"/>
                <a:cs typeface="Times New Roman"/>
              </a:rPr>
              <a:t>The</a:t>
            </a:r>
            <a:r>
              <a:rPr dirty="0" sz="1000" spc="-55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middle</a:t>
            </a:r>
            <a:r>
              <a:rPr dirty="0" sz="1000" spc="-50">
                <a:latin typeface="Times New Roman"/>
                <a:cs typeface="Times New Roman"/>
              </a:rPr>
              <a:t> </a:t>
            </a:r>
            <a:r>
              <a:rPr dirty="0" sz="1000" spc="-15">
                <a:latin typeface="Times New Roman"/>
                <a:cs typeface="Times New Roman"/>
              </a:rPr>
              <a:t>layer,</a:t>
            </a:r>
            <a:r>
              <a:rPr dirty="0" sz="1000" spc="-35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choroid,</a:t>
            </a:r>
            <a:r>
              <a:rPr dirty="0" sz="1000" spc="-30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contains</a:t>
            </a:r>
            <a:r>
              <a:rPr dirty="0" sz="1000" spc="-50">
                <a:latin typeface="Times New Roman"/>
                <a:cs typeface="Times New Roman"/>
              </a:rPr>
              <a:t> </a:t>
            </a:r>
            <a:r>
              <a:rPr dirty="0" sz="1000" spc="10">
                <a:latin typeface="Times New Roman"/>
                <a:cs typeface="Times New Roman"/>
              </a:rPr>
              <a:t>many </a:t>
            </a:r>
            <a:r>
              <a:rPr dirty="0" sz="1000" spc="-235">
                <a:latin typeface="Times New Roman"/>
                <a:cs typeface="Times New Roman"/>
              </a:rPr>
              <a:t> </a:t>
            </a:r>
            <a:r>
              <a:rPr dirty="0" sz="1000" spc="-15">
                <a:latin typeface="Times New Roman"/>
                <a:cs typeface="Times New Roman"/>
              </a:rPr>
              <a:t>blood </a:t>
            </a:r>
            <a:r>
              <a:rPr dirty="0" sz="1000" spc="-10">
                <a:latin typeface="Times New Roman"/>
                <a:cs typeface="Times New Roman"/>
              </a:rPr>
              <a:t>vessels </a:t>
            </a:r>
            <a:r>
              <a:rPr dirty="0" sz="1000" spc="10">
                <a:latin typeface="Times New Roman"/>
                <a:cs typeface="Times New Roman"/>
              </a:rPr>
              <a:t>and </a:t>
            </a:r>
            <a:r>
              <a:rPr dirty="0" sz="1000" spc="-5">
                <a:latin typeface="Times New Roman"/>
                <a:cs typeface="Times New Roman"/>
              </a:rPr>
              <a:t>looks bluish </a:t>
            </a:r>
            <a:r>
              <a:rPr dirty="0" sz="1000" spc="5">
                <a:latin typeface="Times New Roman"/>
                <a:cs typeface="Times New Roman"/>
              </a:rPr>
              <a:t>in </a:t>
            </a:r>
            <a:r>
              <a:rPr dirty="0" sz="1000" spc="-15">
                <a:latin typeface="Times New Roman"/>
                <a:cs typeface="Times New Roman"/>
              </a:rPr>
              <a:t>colour. </a:t>
            </a:r>
            <a:r>
              <a:rPr dirty="0" sz="1000" spc="-10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t</a:t>
            </a:r>
            <a:r>
              <a:rPr dirty="0" sz="1000" spc="20">
                <a:latin typeface="Times New Roman"/>
                <a:cs typeface="Times New Roman"/>
              </a:rPr>
              <a:t>h</a:t>
            </a:r>
            <a:r>
              <a:rPr dirty="0" sz="1000">
                <a:latin typeface="Times New Roman"/>
                <a:cs typeface="Times New Roman"/>
              </a:rPr>
              <a:t>e</a:t>
            </a:r>
            <a:r>
              <a:rPr dirty="0" sz="1000" spc="-40">
                <a:latin typeface="Times New Roman"/>
                <a:cs typeface="Times New Roman"/>
              </a:rPr>
              <a:t> </a:t>
            </a:r>
            <a:r>
              <a:rPr dirty="0" sz="1000" spc="-30">
                <a:latin typeface="Times New Roman"/>
                <a:cs typeface="Times New Roman"/>
              </a:rPr>
              <a:t>c</a:t>
            </a:r>
            <a:r>
              <a:rPr dirty="0" sz="1000" spc="20">
                <a:latin typeface="Times New Roman"/>
                <a:cs typeface="Times New Roman"/>
              </a:rPr>
              <a:t>h</a:t>
            </a:r>
            <a:r>
              <a:rPr dirty="0" sz="1000" spc="-25">
                <a:latin typeface="Times New Roman"/>
                <a:cs typeface="Times New Roman"/>
              </a:rPr>
              <a:t>o</a:t>
            </a:r>
            <a:r>
              <a:rPr dirty="0" sz="1000" spc="20">
                <a:latin typeface="Times New Roman"/>
                <a:cs typeface="Times New Roman"/>
              </a:rPr>
              <a:t>r</a:t>
            </a:r>
            <a:r>
              <a:rPr dirty="0" sz="1000" spc="-25">
                <a:latin typeface="Times New Roman"/>
                <a:cs typeface="Times New Roman"/>
              </a:rPr>
              <a:t>o</a:t>
            </a:r>
            <a:r>
              <a:rPr dirty="0" sz="1000" spc="5">
                <a:latin typeface="Times New Roman"/>
                <a:cs typeface="Times New Roman"/>
              </a:rPr>
              <a:t>i</a:t>
            </a:r>
            <a:r>
              <a:rPr dirty="0" sz="1000">
                <a:latin typeface="Times New Roman"/>
                <a:cs typeface="Times New Roman"/>
              </a:rPr>
              <a:t>d</a:t>
            </a:r>
            <a:r>
              <a:rPr dirty="0" sz="1000" spc="-60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la</a:t>
            </a:r>
            <a:r>
              <a:rPr dirty="0" sz="1000" spc="-50">
                <a:latin typeface="Times New Roman"/>
                <a:cs typeface="Times New Roman"/>
              </a:rPr>
              <a:t>y</a:t>
            </a:r>
            <a:r>
              <a:rPr dirty="0" sz="1000" spc="-20">
                <a:latin typeface="Times New Roman"/>
                <a:cs typeface="Times New Roman"/>
              </a:rPr>
              <a:t>e</a:t>
            </a:r>
            <a:r>
              <a:rPr dirty="0" sz="1000">
                <a:latin typeface="Times New Roman"/>
                <a:cs typeface="Times New Roman"/>
              </a:rPr>
              <a:t>r</a:t>
            </a:r>
            <a:r>
              <a:rPr dirty="0" sz="1000" spc="-15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i</a:t>
            </a:r>
            <a:r>
              <a:rPr dirty="0" sz="1000">
                <a:latin typeface="Times New Roman"/>
                <a:cs typeface="Times New Roman"/>
              </a:rPr>
              <a:t>s</a:t>
            </a:r>
            <a:r>
              <a:rPr dirty="0" sz="1000" spc="-70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t</a:t>
            </a:r>
            <a:r>
              <a:rPr dirty="0" sz="1000" spc="20">
                <a:latin typeface="Times New Roman"/>
                <a:cs typeface="Times New Roman"/>
              </a:rPr>
              <a:t>h</a:t>
            </a:r>
            <a:r>
              <a:rPr dirty="0" sz="1000" spc="5">
                <a:latin typeface="Times New Roman"/>
                <a:cs typeface="Times New Roman"/>
              </a:rPr>
              <a:t>i</a:t>
            </a:r>
            <a:r>
              <a:rPr dirty="0" sz="1000">
                <a:latin typeface="Times New Roman"/>
                <a:cs typeface="Times New Roman"/>
              </a:rPr>
              <a:t>n</a:t>
            </a:r>
            <a:r>
              <a:rPr dirty="0" sz="1000" spc="-15">
                <a:latin typeface="Times New Roman"/>
                <a:cs typeface="Times New Roman"/>
              </a:rPr>
              <a:t> </a:t>
            </a:r>
            <a:r>
              <a:rPr dirty="0" sz="1000" spc="-25">
                <a:latin typeface="Times New Roman"/>
                <a:cs typeface="Times New Roman"/>
              </a:rPr>
              <a:t>ov</a:t>
            </a:r>
            <a:r>
              <a:rPr dirty="0" sz="1000" spc="-20">
                <a:latin typeface="Times New Roman"/>
                <a:cs typeface="Times New Roman"/>
              </a:rPr>
              <a:t>e</a:t>
            </a:r>
            <a:r>
              <a:rPr dirty="0" sz="1000">
                <a:latin typeface="Times New Roman"/>
                <a:cs typeface="Times New Roman"/>
              </a:rPr>
              <a:t>r</a:t>
            </a:r>
            <a:r>
              <a:rPr dirty="0" sz="1000" spc="-40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t</a:t>
            </a:r>
            <a:r>
              <a:rPr dirty="0" sz="1000" spc="25">
                <a:latin typeface="Times New Roman"/>
                <a:cs typeface="Times New Roman"/>
              </a:rPr>
              <a:t>h</a:t>
            </a:r>
            <a:r>
              <a:rPr dirty="0" sz="1000">
                <a:latin typeface="Times New Roman"/>
                <a:cs typeface="Times New Roman"/>
              </a:rPr>
              <a:t>e</a:t>
            </a:r>
            <a:r>
              <a:rPr dirty="0" sz="1000" spc="-40">
                <a:latin typeface="Times New Roman"/>
                <a:cs typeface="Times New Roman"/>
              </a:rPr>
              <a:t> </a:t>
            </a:r>
            <a:r>
              <a:rPr dirty="0" sz="1000" spc="-15">
                <a:latin typeface="Times New Roman"/>
                <a:cs typeface="Times New Roman"/>
              </a:rPr>
              <a:t>p</a:t>
            </a:r>
            <a:r>
              <a:rPr dirty="0" sz="1000" spc="-25">
                <a:latin typeface="Times New Roman"/>
                <a:cs typeface="Times New Roman"/>
              </a:rPr>
              <a:t>o</a:t>
            </a:r>
            <a:r>
              <a:rPr dirty="0" sz="1000" spc="-10">
                <a:latin typeface="Times New Roman"/>
                <a:cs typeface="Times New Roman"/>
              </a:rPr>
              <a:t>s</a:t>
            </a:r>
            <a:r>
              <a:rPr dirty="0" sz="1000" spc="5">
                <a:latin typeface="Times New Roman"/>
                <a:cs typeface="Times New Roman"/>
              </a:rPr>
              <a:t>t</a:t>
            </a:r>
            <a:r>
              <a:rPr dirty="0" sz="1000" spc="-20">
                <a:latin typeface="Times New Roman"/>
                <a:cs typeface="Times New Roman"/>
              </a:rPr>
              <a:t>e</a:t>
            </a:r>
            <a:r>
              <a:rPr dirty="0" sz="1000" spc="20">
                <a:latin typeface="Times New Roman"/>
                <a:cs typeface="Times New Roman"/>
              </a:rPr>
              <a:t>r</a:t>
            </a:r>
            <a:r>
              <a:rPr dirty="0" sz="1000" spc="5">
                <a:latin typeface="Times New Roman"/>
                <a:cs typeface="Times New Roman"/>
              </a:rPr>
              <a:t>i</a:t>
            </a:r>
            <a:r>
              <a:rPr dirty="0" sz="1000" spc="-25">
                <a:latin typeface="Times New Roman"/>
                <a:cs typeface="Times New Roman"/>
              </a:rPr>
              <a:t>o</a:t>
            </a:r>
            <a:r>
              <a:rPr dirty="0" sz="1000">
                <a:latin typeface="Times New Roman"/>
                <a:cs typeface="Times New Roman"/>
              </a:rPr>
              <a:t>r  </a:t>
            </a:r>
            <a:r>
              <a:rPr dirty="0" sz="1000">
                <a:latin typeface="Times New Roman"/>
                <a:cs typeface="Times New Roman"/>
              </a:rPr>
              <a:t>two-third</a:t>
            </a:r>
            <a:r>
              <a:rPr dirty="0" sz="1000" spc="5">
                <a:latin typeface="Times New Roman"/>
                <a:cs typeface="Times New Roman"/>
              </a:rPr>
              <a:t> </a:t>
            </a:r>
            <a:r>
              <a:rPr dirty="0" sz="1000" spc="-10">
                <a:latin typeface="Times New Roman"/>
                <a:cs typeface="Times New Roman"/>
              </a:rPr>
              <a:t>of </a:t>
            </a:r>
            <a:r>
              <a:rPr dirty="0" sz="1000" spc="10">
                <a:latin typeface="Times New Roman"/>
                <a:cs typeface="Times New Roman"/>
              </a:rPr>
              <a:t>the </a:t>
            </a:r>
            <a:r>
              <a:rPr dirty="0" sz="1000" spc="-20">
                <a:latin typeface="Times New Roman"/>
                <a:cs typeface="Times New Roman"/>
              </a:rPr>
              <a:t>eye </a:t>
            </a:r>
            <a:r>
              <a:rPr dirty="0" sz="1000">
                <a:latin typeface="Times New Roman"/>
                <a:cs typeface="Times New Roman"/>
              </a:rPr>
              <a:t>ball, </a:t>
            </a:r>
            <a:r>
              <a:rPr dirty="0" sz="1000" spc="-10">
                <a:latin typeface="Times New Roman"/>
                <a:cs typeface="Times New Roman"/>
              </a:rPr>
              <a:t>but </a:t>
            </a:r>
            <a:r>
              <a:rPr dirty="0" sz="1000">
                <a:latin typeface="Times New Roman"/>
                <a:cs typeface="Times New Roman"/>
              </a:rPr>
              <a:t>it </a:t>
            </a:r>
            <a:r>
              <a:rPr dirty="0" sz="1000" spc="-15">
                <a:latin typeface="Times New Roman"/>
                <a:cs typeface="Times New Roman"/>
              </a:rPr>
              <a:t>becomes </a:t>
            </a:r>
            <a:r>
              <a:rPr dirty="0" sz="1000" spc="-10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thick</a:t>
            </a:r>
            <a:r>
              <a:rPr dirty="0" sz="1000" spc="-85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in</a:t>
            </a:r>
            <a:r>
              <a:rPr dirty="0" sz="1000" spc="-60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the</a:t>
            </a:r>
            <a:r>
              <a:rPr dirty="0" sz="1000" spc="-75">
                <a:latin typeface="Times New Roman"/>
                <a:cs typeface="Times New Roman"/>
              </a:rPr>
              <a:t> </a:t>
            </a:r>
            <a:r>
              <a:rPr dirty="0" sz="1000" spc="-5">
                <a:latin typeface="Times New Roman"/>
                <a:cs typeface="Times New Roman"/>
              </a:rPr>
              <a:t>anterior</a:t>
            </a:r>
            <a:r>
              <a:rPr dirty="0" sz="1000" spc="-60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part</a:t>
            </a:r>
            <a:r>
              <a:rPr dirty="0" sz="1000" spc="-75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to</a:t>
            </a:r>
            <a:r>
              <a:rPr dirty="0" sz="1000" spc="-110">
                <a:latin typeface="Times New Roman"/>
                <a:cs typeface="Times New Roman"/>
              </a:rPr>
              <a:t> </a:t>
            </a:r>
            <a:r>
              <a:rPr dirty="0" sz="1000" spc="-10">
                <a:latin typeface="Times New Roman"/>
                <a:cs typeface="Times New Roman"/>
              </a:rPr>
              <a:t>form</a:t>
            </a:r>
            <a:r>
              <a:rPr dirty="0" sz="1000" spc="-35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the</a:t>
            </a:r>
            <a:r>
              <a:rPr dirty="0" sz="1000" spc="-100">
                <a:latin typeface="Times New Roman"/>
                <a:cs typeface="Times New Roman"/>
              </a:rPr>
              <a:t> </a:t>
            </a:r>
            <a:r>
              <a:rPr dirty="0" sz="1000" spc="-5">
                <a:latin typeface="Times New Roman"/>
                <a:cs typeface="Times New Roman"/>
              </a:rPr>
              <a:t>ciliary </a:t>
            </a:r>
            <a:r>
              <a:rPr dirty="0" sz="1000" spc="-240">
                <a:latin typeface="Times New Roman"/>
                <a:cs typeface="Times New Roman"/>
              </a:rPr>
              <a:t> </a:t>
            </a:r>
            <a:r>
              <a:rPr dirty="0" sz="1000" spc="-5">
                <a:latin typeface="Times New Roman"/>
                <a:cs typeface="Times New Roman"/>
              </a:rPr>
              <a:t>body.</a:t>
            </a:r>
            <a:endParaRPr sz="1000">
              <a:latin typeface="Times New Roman"/>
              <a:cs typeface="Times New Roman"/>
            </a:endParaRPr>
          </a:p>
          <a:p>
            <a:pPr algn="just" marL="551815" marR="6350">
              <a:lnSpc>
                <a:spcPts val="1150"/>
              </a:lnSpc>
              <a:spcBef>
                <a:spcPts val="30"/>
              </a:spcBef>
            </a:pPr>
            <a:r>
              <a:rPr dirty="0" sz="1000" spc="-5">
                <a:latin typeface="Times New Roman"/>
                <a:cs typeface="Times New Roman"/>
              </a:rPr>
              <a:t>In </a:t>
            </a:r>
            <a:r>
              <a:rPr dirty="0" sz="1000" spc="10">
                <a:latin typeface="Times New Roman"/>
                <a:cs typeface="Times New Roman"/>
              </a:rPr>
              <a:t>the </a:t>
            </a:r>
            <a:r>
              <a:rPr dirty="0" sz="1000" spc="5">
                <a:latin typeface="Times New Roman"/>
                <a:cs typeface="Times New Roman"/>
              </a:rPr>
              <a:t>human </a:t>
            </a:r>
            <a:r>
              <a:rPr dirty="0" sz="1000" spc="-20">
                <a:latin typeface="Times New Roman"/>
                <a:cs typeface="Times New Roman"/>
              </a:rPr>
              <a:t>eye, </a:t>
            </a:r>
            <a:r>
              <a:rPr dirty="0" sz="1000" spc="5">
                <a:latin typeface="Times New Roman"/>
                <a:cs typeface="Times New Roman"/>
              </a:rPr>
              <a:t>there </a:t>
            </a:r>
            <a:r>
              <a:rPr dirty="0" sz="1000" spc="10">
                <a:latin typeface="Times New Roman"/>
                <a:cs typeface="Times New Roman"/>
              </a:rPr>
              <a:t>are </a:t>
            </a:r>
            <a:r>
              <a:rPr dirty="0" sz="1000" spc="5">
                <a:latin typeface="Times New Roman"/>
                <a:cs typeface="Times New Roman"/>
              </a:rPr>
              <a:t>three </a:t>
            </a:r>
            <a:r>
              <a:rPr dirty="0" sz="1000" spc="-15">
                <a:latin typeface="Times New Roman"/>
                <a:cs typeface="Times New Roman"/>
              </a:rPr>
              <a:t>types of </a:t>
            </a:r>
            <a:r>
              <a:rPr dirty="0" sz="1000" spc="-235">
                <a:latin typeface="Times New Roman"/>
                <a:cs typeface="Times New Roman"/>
              </a:rPr>
              <a:t> </a:t>
            </a:r>
            <a:r>
              <a:rPr dirty="0" sz="1000" spc="45">
                <a:latin typeface="Times New Roman"/>
                <a:cs typeface="Times New Roman"/>
              </a:rPr>
              <a:t>cones</a:t>
            </a:r>
            <a:r>
              <a:rPr dirty="0" sz="1000" spc="50">
                <a:latin typeface="Times New Roman"/>
                <a:cs typeface="Times New Roman"/>
              </a:rPr>
              <a:t> which</a:t>
            </a:r>
            <a:r>
              <a:rPr dirty="0" sz="1000" spc="55">
                <a:latin typeface="Times New Roman"/>
                <a:cs typeface="Times New Roman"/>
              </a:rPr>
              <a:t> </a:t>
            </a:r>
            <a:r>
              <a:rPr dirty="0" sz="1000" spc="45">
                <a:latin typeface="Times New Roman"/>
                <a:cs typeface="Times New Roman"/>
              </a:rPr>
              <a:t>possess</a:t>
            </a:r>
            <a:r>
              <a:rPr dirty="0" sz="1000" spc="50">
                <a:latin typeface="Times New Roman"/>
                <a:cs typeface="Times New Roman"/>
              </a:rPr>
              <a:t> </a:t>
            </a:r>
            <a:r>
              <a:rPr dirty="0" sz="1000" spc="55">
                <a:latin typeface="Times New Roman"/>
                <a:cs typeface="Times New Roman"/>
              </a:rPr>
              <a:t>their</a:t>
            </a:r>
            <a:r>
              <a:rPr dirty="0" sz="1000" spc="365">
                <a:latin typeface="Times New Roman"/>
                <a:cs typeface="Times New Roman"/>
              </a:rPr>
              <a:t> </a:t>
            </a:r>
            <a:r>
              <a:rPr dirty="0" sz="1000" spc="30">
                <a:latin typeface="Times New Roman"/>
                <a:cs typeface="Times New Roman"/>
              </a:rPr>
              <a:t>own </a:t>
            </a:r>
            <a:r>
              <a:rPr dirty="0" sz="1000" spc="35">
                <a:latin typeface="Times New Roman"/>
                <a:cs typeface="Times New Roman"/>
              </a:rPr>
              <a:t> </a:t>
            </a:r>
            <a:r>
              <a:rPr dirty="0" sz="1000" spc="-20">
                <a:latin typeface="Times New Roman"/>
                <a:cs typeface="Times New Roman"/>
              </a:rPr>
              <a:t>c</a:t>
            </a:r>
            <a:r>
              <a:rPr dirty="0" sz="1000" spc="20">
                <a:latin typeface="Times New Roman"/>
                <a:cs typeface="Times New Roman"/>
              </a:rPr>
              <a:t>h</a:t>
            </a:r>
            <a:r>
              <a:rPr dirty="0" sz="1000" spc="5">
                <a:latin typeface="Times New Roman"/>
                <a:cs typeface="Times New Roman"/>
              </a:rPr>
              <a:t>ara</a:t>
            </a:r>
            <a:r>
              <a:rPr dirty="0" sz="1000" spc="-25">
                <a:latin typeface="Times New Roman"/>
                <a:cs typeface="Times New Roman"/>
              </a:rPr>
              <a:t>c</a:t>
            </a:r>
            <a:r>
              <a:rPr dirty="0" sz="1000" spc="5">
                <a:latin typeface="Times New Roman"/>
                <a:cs typeface="Times New Roman"/>
              </a:rPr>
              <a:t>t</a:t>
            </a:r>
            <a:r>
              <a:rPr dirty="0" sz="1000" spc="-20">
                <a:latin typeface="Times New Roman"/>
                <a:cs typeface="Times New Roman"/>
              </a:rPr>
              <a:t>e</a:t>
            </a:r>
            <a:r>
              <a:rPr dirty="0" sz="1000" spc="20">
                <a:latin typeface="Times New Roman"/>
                <a:cs typeface="Times New Roman"/>
              </a:rPr>
              <a:t>r</a:t>
            </a:r>
            <a:r>
              <a:rPr dirty="0" sz="1000" spc="-20">
                <a:latin typeface="Times New Roman"/>
                <a:cs typeface="Times New Roman"/>
              </a:rPr>
              <a:t>i</a:t>
            </a:r>
            <a:r>
              <a:rPr dirty="0" sz="1000" spc="-10">
                <a:latin typeface="Times New Roman"/>
                <a:cs typeface="Times New Roman"/>
              </a:rPr>
              <a:t>s</a:t>
            </a:r>
            <a:r>
              <a:rPr dirty="0" sz="1000" spc="5">
                <a:latin typeface="Times New Roman"/>
                <a:cs typeface="Times New Roman"/>
              </a:rPr>
              <a:t>ti</a:t>
            </a:r>
            <a:r>
              <a:rPr dirty="0" sz="1000">
                <a:latin typeface="Times New Roman"/>
                <a:cs typeface="Times New Roman"/>
              </a:rPr>
              <a:t>c</a:t>
            </a:r>
            <a:r>
              <a:rPr dirty="0" sz="1000" spc="-75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p</a:t>
            </a:r>
            <a:r>
              <a:rPr dirty="0" sz="1000" spc="-10">
                <a:latin typeface="Times New Roman"/>
                <a:cs typeface="Times New Roman"/>
              </a:rPr>
              <a:t>h</a:t>
            </a:r>
            <a:r>
              <a:rPr dirty="0" sz="1000" spc="-25">
                <a:latin typeface="Times New Roman"/>
                <a:cs typeface="Times New Roman"/>
              </a:rPr>
              <a:t>o</a:t>
            </a:r>
            <a:r>
              <a:rPr dirty="0" sz="1000" spc="5">
                <a:latin typeface="Times New Roman"/>
                <a:cs typeface="Times New Roman"/>
              </a:rPr>
              <a:t>t</a:t>
            </a:r>
            <a:r>
              <a:rPr dirty="0" sz="1000" spc="-25">
                <a:latin typeface="Times New Roman"/>
                <a:cs typeface="Times New Roman"/>
              </a:rPr>
              <a:t>o</a:t>
            </a:r>
            <a:r>
              <a:rPr dirty="0" sz="1000" spc="5">
                <a:latin typeface="Times New Roman"/>
                <a:cs typeface="Times New Roman"/>
              </a:rPr>
              <a:t>pi</a:t>
            </a:r>
            <a:r>
              <a:rPr dirty="0" sz="1000" spc="-10">
                <a:latin typeface="Times New Roman"/>
                <a:cs typeface="Times New Roman"/>
              </a:rPr>
              <a:t>g</a:t>
            </a:r>
            <a:r>
              <a:rPr dirty="0" sz="1000" spc="-20">
                <a:latin typeface="Times New Roman"/>
                <a:cs typeface="Times New Roman"/>
              </a:rPr>
              <a:t>me</a:t>
            </a:r>
            <a:r>
              <a:rPr dirty="0" sz="1000" spc="20">
                <a:latin typeface="Times New Roman"/>
                <a:cs typeface="Times New Roman"/>
              </a:rPr>
              <a:t>n</a:t>
            </a:r>
            <a:r>
              <a:rPr dirty="0" sz="1000" spc="5">
                <a:latin typeface="Times New Roman"/>
                <a:cs typeface="Times New Roman"/>
              </a:rPr>
              <a:t>t</a:t>
            </a:r>
            <a:r>
              <a:rPr dirty="0" sz="1000">
                <a:latin typeface="Times New Roman"/>
                <a:cs typeface="Times New Roman"/>
              </a:rPr>
              <a:t>s</a:t>
            </a:r>
            <a:r>
              <a:rPr dirty="0" sz="1000" spc="-45">
                <a:latin typeface="Times New Roman"/>
                <a:cs typeface="Times New Roman"/>
              </a:rPr>
              <a:t> </a:t>
            </a:r>
            <a:r>
              <a:rPr dirty="0" sz="1000" spc="-20">
                <a:latin typeface="Times New Roman"/>
                <a:cs typeface="Times New Roman"/>
              </a:rPr>
              <a:t>t</a:t>
            </a:r>
            <a:r>
              <a:rPr dirty="0" sz="1000" spc="20">
                <a:latin typeface="Times New Roman"/>
                <a:cs typeface="Times New Roman"/>
              </a:rPr>
              <a:t>h</a:t>
            </a:r>
            <a:r>
              <a:rPr dirty="0" sz="1000" spc="5">
                <a:latin typeface="Times New Roman"/>
                <a:cs typeface="Times New Roman"/>
              </a:rPr>
              <a:t>a</a:t>
            </a:r>
            <a:r>
              <a:rPr dirty="0" sz="1000">
                <a:latin typeface="Times New Roman"/>
                <a:cs typeface="Times New Roman"/>
              </a:rPr>
              <a:t>t</a:t>
            </a:r>
            <a:r>
              <a:rPr dirty="0" sz="1000" spc="-45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re</a:t>
            </a:r>
            <a:r>
              <a:rPr dirty="0" sz="1000" spc="-50">
                <a:latin typeface="Times New Roman"/>
                <a:cs typeface="Times New Roman"/>
              </a:rPr>
              <a:t>s</a:t>
            </a:r>
            <a:r>
              <a:rPr dirty="0" sz="1000" spc="5">
                <a:latin typeface="Times New Roman"/>
                <a:cs typeface="Times New Roman"/>
              </a:rPr>
              <a:t>p</a:t>
            </a:r>
            <a:r>
              <a:rPr dirty="0" sz="1000" spc="-35">
                <a:latin typeface="Times New Roman"/>
                <a:cs typeface="Times New Roman"/>
              </a:rPr>
              <a:t>o</a:t>
            </a:r>
            <a:r>
              <a:rPr dirty="0" sz="1000" spc="20">
                <a:latin typeface="Times New Roman"/>
                <a:cs typeface="Times New Roman"/>
              </a:rPr>
              <a:t>n</a:t>
            </a:r>
            <a:r>
              <a:rPr dirty="0" sz="1000">
                <a:latin typeface="Times New Roman"/>
                <a:cs typeface="Times New Roman"/>
              </a:rPr>
              <a:t>d  </a:t>
            </a:r>
            <a:r>
              <a:rPr dirty="0" sz="1000" spc="-20">
                <a:latin typeface="Times New Roman"/>
                <a:cs typeface="Times New Roman"/>
              </a:rPr>
              <a:t>t</a:t>
            </a:r>
            <a:r>
              <a:rPr dirty="0" sz="1000">
                <a:latin typeface="Times New Roman"/>
                <a:cs typeface="Times New Roman"/>
              </a:rPr>
              <a:t>o</a:t>
            </a:r>
            <a:r>
              <a:rPr dirty="0" sz="1000" spc="-110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r</a:t>
            </a:r>
            <a:r>
              <a:rPr dirty="0" sz="1000" spc="-40">
                <a:latin typeface="Times New Roman"/>
                <a:cs typeface="Times New Roman"/>
              </a:rPr>
              <a:t>e</a:t>
            </a:r>
            <a:r>
              <a:rPr dirty="0" sz="1000" spc="-25">
                <a:latin typeface="Times New Roman"/>
                <a:cs typeface="Times New Roman"/>
              </a:rPr>
              <a:t>d</a:t>
            </a:r>
            <a:r>
              <a:rPr dirty="0" sz="1000">
                <a:latin typeface="Times New Roman"/>
                <a:cs typeface="Times New Roman"/>
              </a:rPr>
              <a:t>,</a:t>
            </a:r>
            <a:r>
              <a:rPr dirty="0" sz="1000" spc="-50">
                <a:latin typeface="Times New Roman"/>
                <a:cs typeface="Times New Roman"/>
              </a:rPr>
              <a:t> </a:t>
            </a:r>
            <a:r>
              <a:rPr dirty="0" sz="1000" spc="-25">
                <a:latin typeface="Times New Roman"/>
                <a:cs typeface="Times New Roman"/>
              </a:rPr>
              <a:t>g</a:t>
            </a:r>
            <a:r>
              <a:rPr dirty="0" sz="1000">
                <a:latin typeface="Times New Roman"/>
                <a:cs typeface="Times New Roman"/>
              </a:rPr>
              <a:t>r</a:t>
            </a:r>
            <a:r>
              <a:rPr dirty="0" sz="1000" spc="-40">
                <a:latin typeface="Times New Roman"/>
                <a:cs typeface="Times New Roman"/>
              </a:rPr>
              <a:t>e</a:t>
            </a:r>
            <a:r>
              <a:rPr dirty="0" sz="1000" spc="-20">
                <a:latin typeface="Times New Roman"/>
                <a:cs typeface="Times New Roman"/>
              </a:rPr>
              <a:t>e</a:t>
            </a:r>
            <a:r>
              <a:rPr dirty="0" sz="1000">
                <a:latin typeface="Times New Roman"/>
                <a:cs typeface="Times New Roman"/>
              </a:rPr>
              <a:t>n</a:t>
            </a:r>
            <a:r>
              <a:rPr dirty="0" sz="1000" spc="-75">
                <a:latin typeface="Times New Roman"/>
                <a:cs typeface="Times New Roman"/>
              </a:rPr>
              <a:t> </a:t>
            </a:r>
            <a:r>
              <a:rPr dirty="0" sz="1000" spc="-30">
                <a:latin typeface="Times New Roman"/>
                <a:cs typeface="Times New Roman"/>
              </a:rPr>
              <a:t>a</a:t>
            </a:r>
            <a:r>
              <a:rPr dirty="0" sz="1000" spc="20">
                <a:latin typeface="Times New Roman"/>
                <a:cs typeface="Times New Roman"/>
              </a:rPr>
              <a:t>n</a:t>
            </a:r>
            <a:r>
              <a:rPr dirty="0" sz="1000">
                <a:latin typeface="Times New Roman"/>
                <a:cs typeface="Times New Roman"/>
              </a:rPr>
              <a:t>d</a:t>
            </a:r>
            <a:r>
              <a:rPr dirty="0" sz="1000" spc="-110">
                <a:latin typeface="Times New Roman"/>
                <a:cs typeface="Times New Roman"/>
              </a:rPr>
              <a:t> </a:t>
            </a:r>
            <a:r>
              <a:rPr dirty="0" sz="1000" spc="-50">
                <a:latin typeface="Times New Roman"/>
                <a:cs typeface="Times New Roman"/>
              </a:rPr>
              <a:t>b</a:t>
            </a:r>
            <a:r>
              <a:rPr dirty="0" sz="1000">
                <a:latin typeface="Times New Roman"/>
                <a:cs typeface="Times New Roman"/>
              </a:rPr>
              <a:t>l</a:t>
            </a:r>
            <a:r>
              <a:rPr dirty="0" sz="1000" spc="-20">
                <a:latin typeface="Times New Roman"/>
                <a:cs typeface="Times New Roman"/>
              </a:rPr>
              <a:t>u</a:t>
            </a:r>
            <a:r>
              <a:rPr dirty="0" sz="1000">
                <a:latin typeface="Times New Roman"/>
                <a:cs typeface="Times New Roman"/>
              </a:rPr>
              <a:t>e</a:t>
            </a:r>
            <a:r>
              <a:rPr dirty="0" sz="1000" spc="-125">
                <a:latin typeface="Times New Roman"/>
                <a:cs typeface="Times New Roman"/>
              </a:rPr>
              <a:t> </a:t>
            </a:r>
            <a:r>
              <a:rPr dirty="0" sz="1000" spc="-20">
                <a:latin typeface="Times New Roman"/>
                <a:cs typeface="Times New Roman"/>
              </a:rPr>
              <a:t>l</a:t>
            </a:r>
            <a:r>
              <a:rPr dirty="0" sz="1000">
                <a:latin typeface="Times New Roman"/>
                <a:cs typeface="Times New Roman"/>
              </a:rPr>
              <a:t>i</a:t>
            </a:r>
            <a:r>
              <a:rPr dirty="0" sz="1000" spc="-20">
                <a:latin typeface="Times New Roman"/>
                <a:cs typeface="Times New Roman"/>
              </a:rPr>
              <a:t>g</a:t>
            </a:r>
            <a:r>
              <a:rPr dirty="0" sz="1000">
                <a:latin typeface="Times New Roman"/>
                <a:cs typeface="Times New Roman"/>
              </a:rPr>
              <a:t>h</a:t>
            </a:r>
            <a:r>
              <a:rPr dirty="0" sz="1000" spc="-20">
                <a:latin typeface="Times New Roman"/>
                <a:cs typeface="Times New Roman"/>
              </a:rPr>
              <a:t>t</a:t>
            </a:r>
            <a:r>
              <a:rPr dirty="0" sz="1000" spc="-5">
                <a:latin typeface="Times New Roman"/>
                <a:cs typeface="Times New Roman"/>
              </a:rPr>
              <a:t>s</a:t>
            </a:r>
            <a:r>
              <a:rPr dirty="0" sz="1000">
                <a:latin typeface="Times New Roman"/>
                <a:cs typeface="Times New Roman"/>
              </a:rPr>
              <a:t>.</a:t>
            </a:r>
            <a:r>
              <a:rPr dirty="0" sz="1000" spc="-75">
                <a:latin typeface="Times New Roman"/>
                <a:cs typeface="Times New Roman"/>
              </a:rPr>
              <a:t> </a:t>
            </a:r>
            <a:r>
              <a:rPr dirty="0" sz="1000" spc="-25">
                <a:latin typeface="Times New Roman"/>
                <a:cs typeface="Times New Roman"/>
              </a:rPr>
              <a:t>T</a:t>
            </a:r>
            <a:r>
              <a:rPr dirty="0" sz="1000">
                <a:latin typeface="Times New Roman"/>
                <a:cs typeface="Times New Roman"/>
              </a:rPr>
              <a:t>he</a:t>
            </a:r>
            <a:r>
              <a:rPr dirty="0" sz="1000" spc="-100">
                <a:latin typeface="Times New Roman"/>
                <a:cs typeface="Times New Roman"/>
              </a:rPr>
              <a:t> </a:t>
            </a:r>
            <a:r>
              <a:rPr dirty="0" sz="1000" spc="-35">
                <a:latin typeface="Times New Roman"/>
                <a:cs typeface="Times New Roman"/>
              </a:rPr>
              <a:t>s</a:t>
            </a:r>
            <a:r>
              <a:rPr dirty="0" sz="1000" spc="-40">
                <a:latin typeface="Times New Roman"/>
                <a:cs typeface="Times New Roman"/>
              </a:rPr>
              <a:t>e</a:t>
            </a:r>
            <a:r>
              <a:rPr dirty="0" sz="1000" spc="20">
                <a:latin typeface="Times New Roman"/>
                <a:cs typeface="Times New Roman"/>
              </a:rPr>
              <a:t>n</a:t>
            </a:r>
            <a:r>
              <a:rPr dirty="0" sz="1000" spc="-35">
                <a:latin typeface="Times New Roman"/>
                <a:cs typeface="Times New Roman"/>
              </a:rPr>
              <a:t>s</a:t>
            </a:r>
            <a:r>
              <a:rPr dirty="0" sz="1000" spc="-20">
                <a:latin typeface="Times New Roman"/>
                <a:cs typeface="Times New Roman"/>
              </a:rPr>
              <a:t>at</a:t>
            </a:r>
            <a:r>
              <a:rPr dirty="0" sz="1000">
                <a:latin typeface="Times New Roman"/>
                <a:cs typeface="Times New Roman"/>
              </a:rPr>
              <a:t>i</a:t>
            </a:r>
            <a:r>
              <a:rPr dirty="0" sz="1000" spc="-45">
                <a:latin typeface="Times New Roman"/>
                <a:cs typeface="Times New Roman"/>
              </a:rPr>
              <a:t>o</a:t>
            </a:r>
            <a:r>
              <a:rPr dirty="0" sz="1000">
                <a:latin typeface="Times New Roman"/>
                <a:cs typeface="Times New Roman"/>
              </a:rPr>
              <a:t>ns  </a:t>
            </a:r>
            <a:r>
              <a:rPr dirty="0" sz="1000" spc="10">
                <a:latin typeface="Times New Roman"/>
                <a:cs typeface="Times New Roman"/>
              </a:rPr>
              <a:t>of </a:t>
            </a:r>
            <a:r>
              <a:rPr dirty="0" sz="1000" spc="35">
                <a:latin typeface="Times New Roman"/>
                <a:cs typeface="Times New Roman"/>
              </a:rPr>
              <a:t>different </a:t>
            </a:r>
            <a:r>
              <a:rPr dirty="0" sz="1000" spc="30">
                <a:latin typeface="Times New Roman"/>
                <a:cs typeface="Times New Roman"/>
              </a:rPr>
              <a:t>colours </a:t>
            </a:r>
            <a:r>
              <a:rPr dirty="0" sz="1000" spc="40">
                <a:latin typeface="Times New Roman"/>
                <a:cs typeface="Times New Roman"/>
              </a:rPr>
              <a:t>are </a:t>
            </a:r>
            <a:r>
              <a:rPr dirty="0" sz="1000" spc="35">
                <a:latin typeface="Times New Roman"/>
                <a:cs typeface="Times New Roman"/>
              </a:rPr>
              <a:t>produced </a:t>
            </a:r>
            <a:r>
              <a:rPr dirty="0" sz="1000" spc="20">
                <a:latin typeface="Times New Roman"/>
                <a:cs typeface="Times New Roman"/>
              </a:rPr>
              <a:t>by </a:t>
            </a:r>
            <a:r>
              <a:rPr dirty="0" sz="1000" spc="25">
                <a:latin typeface="Times New Roman"/>
                <a:cs typeface="Times New Roman"/>
              </a:rPr>
              <a:t> </a:t>
            </a:r>
            <a:r>
              <a:rPr dirty="0" sz="1000" spc="-5">
                <a:latin typeface="Times New Roman"/>
                <a:cs typeface="Times New Roman"/>
              </a:rPr>
              <a:t>various </a:t>
            </a:r>
            <a:r>
              <a:rPr dirty="0" sz="1000">
                <a:latin typeface="Times New Roman"/>
                <a:cs typeface="Times New Roman"/>
              </a:rPr>
              <a:t>combinations </a:t>
            </a:r>
            <a:r>
              <a:rPr dirty="0" sz="1000" spc="-10">
                <a:latin typeface="Times New Roman"/>
                <a:cs typeface="Times New Roman"/>
              </a:rPr>
              <a:t>of </a:t>
            </a:r>
            <a:r>
              <a:rPr dirty="0" sz="1000">
                <a:latin typeface="Times New Roman"/>
                <a:cs typeface="Times New Roman"/>
              </a:rPr>
              <a:t>these </a:t>
            </a:r>
            <a:r>
              <a:rPr dirty="0" sz="1000" spc="-5">
                <a:latin typeface="Times New Roman"/>
                <a:cs typeface="Times New Roman"/>
              </a:rPr>
              <a:t>cones </a:t>
            </a:r>
            <a:r>
              <a:rPr dirty="0" sz="1000" spc="10">
                <a:latin typeface="Times New Roman"/>
                <a:cs typeface="Times New Roman"/>
              </a:rPr>
              <a:t>and </a:t>
            </a:r>
            <a:r>
              <a:rPr dirty="0" sz="1000" spc="15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their</a:t>
            </a:r>
            <a:r>
              <a:rPr dirty="0" sz="1000" spc="150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photopigments.</a:t>
            </a:r>
            <a:r>
              <a:rPr dirty="0" sz="1000" spc="175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When</a:t>
            </a:r>
            <a:r>
              <a:rPr dirty="0" sz="1000" spc="155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these</a:t>
            </a:r>
            <a:r>
              <a:rPr dirty="0" sz="1000" spc="145">
                <a:latin typeface="Times New Roman"/>
                <a:cs typeface="Times New Roman"/>
              </a:rPr>
              <a:t> </a:t>
            </a:r>
            <a:r>
              <a:rPr dirty="0" sz="1000" spc="-10">
                <a:latin typeface="Times New Roman"/>
                <a:cs typeface="Times New Roman"/>
              </a:rPr>
              <a:t>cones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964914" y="3214369"/>
            <a:ext cx="443230" cy="1790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00" b="1">
                <a:latin typeface="Times New Roman"/>
                <a:cs typeface="Times New Roman"/>
              </a:rPr>
              <a:t>41.  </a:t>
            </a:r>
            <a:r>
              <a:rPr dirty="0" sz="1000" spc="140" b="1">
                <a:latin typeface="Times New Roman"/>
                <a:cs typeface="Times New Roman"/>
              </a:rPr>
              <a:t> </a:t>
            </a:r>
            <a:r>
              <a:rPr dirty="0" sz="1000" spc="-20" b="1">
                <a:latin typeface="Times New Roman"/>
                <a:cs typeface="Times New Roman"/>
              </a:rPr>
              <a:t>(c)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964914" y="4381652"/>
            <a:ext cx="443230" cy="1790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00" b="1">
                <a:latin typeface="Times New Roman"/>
                <a:cs typeface="Times New Roman"/>
              </a:rPr>
              <a:t>42.  </a:t>
            </a:r>
            <a:r>
              <a:rPr dirty="0" sz="1000" spc="140" b="1">
                <a:latin typeface="Times New Roman"/>
                <a:cs typeface="Times New Roman"/>
              </a:rPr>
              <a:t> </a:t>
            </a:r>
            <a:r>
              <a:rPr dirty="0" sz="1000" spc="-60" b="1">
                <a:latin typeface="Times New Roman"/>
                <a:cs typeface="Times New Roman"/>
              </a:rPr>
              <a:t>(b)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964914" y="5841517"/>
            <a:ext cx="443230" cy="1790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00" b="1">
                <a:latin typeface="Times New Roman"/>
                <a:cs typeface="Times New Roman"/>
              </a:rPr>
              <a:t>43.  </a:t>
            </a:r>
            <a:r>
              <a:rPr dirty="0" sz="1000" spc="140" b="1">
                <a:latin typeface="Times New Roman"/>
                <a:cs typeface="Times New Roman"/>
              </a:rPr>
              <a:t> </a:t>
            </a:r>
            <a:r>
              <a:rPr dirty="0" sz="1000" spc="-20" b="1">
                <a:latin typeface="Times New Roman"/>
                <a:cs typeface="Times New Roman"/>
              </a:rPr>
              <a:t>(c)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964914" y="6865556"/>
            <a:ext cx="443230" cy="1790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00" b="1">
                <a:latin typeface="Times New Roman"/>
                <a:cs typeface="Times New Roman"/>
              </a:rPr>
              <a:t>44.  </a:t>
            </a:r>
            <a:r>
              <a:rPr dirty="0" sz="1000" spc="140" b="1">
                <a:latin typeface="Times New Roman"/>
                <a:cs typeface="Times New Roman"/>
              </a:rPr>
              <a:t> </a:t>
            </a:r>
            <a:r>
              <a:rPr dirty="0" sz="1000" spc="-40" b="1">
                <a:latin typeface="Times New Roman"/>
                <a:cs typeface="Times New Roman"/>
              </a:rPr>
              <a:t>(a)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964914" y="7886547"/>
            <a:ext cx="443230" cy="1790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00" b="1">
                <a:latin typeface="Times New Roman"/>
                <a:cs typeface="Times New Roman"/>
              </a:rPr>
              <a:t>45.  </a:t>
            </a:r>
            <a:r>
              <a:rPr dirty="0" sz="1000" spc="140" b="1">
                <a:latin typeface="Times New Roman"/>
                <a:cs typeface="Times New Roman"/>
              </a:rPr>
              <a:t> </a:t>
            </a:r>
            <a:r>
              <a:rPr dirty="0" sz="1000" spc="-60" b="1">
                <a:latin typeface="Times New Roman"/>
                <a:cs typeface="Times New Roman"/>
              </a:rPr>
              <a:t>(d)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964914" y="1461922"/>
            <a:ext cx="2686685" cy="7481570"/>
          </a:xfrm>
          <a:prstGeom prst="rect">
            <a:avLst/>
          </a:prstGeom>
        </p:spPr>
        <p:txBody>
          <a:bodyPr wrap="square" lIns="0" tIns="20320" rIns="0" bIns="0" rtlCol="0" vert="horz">
            <a:spAutoFit/>
          </a:bodyPr>
          <a:lstStyle/>
          <a:p>
            <a:pPr algn="just" marL="551815" marR="11430">
              <a:lnSpc>
                <a:spcPct val="95500"/>
              </a:lnSpc>
              <a:spcBef>
                <a:spcPts val="160"/>
              </a:spcBef>
            </a:pPr>
            <a:r>
              <a:rPr dirty="0" sz="1000" spc="5">
                <a:latin typeface="Times New Roman"/>
                <a:cs typeface="Times New Roman"/>
              </a:rPr>
              <a:t>ar</a:t>
            </a:r>
            <a:r>
              <a:rPr dirty="0" sz="1000">
                <a:latin typeface="Times New Roman"/>
                <a:cs typeface="Times New Roman"/>
              </a:rPr>
              <a:t>e</a:t>
            </a:r>
            <a:r>
              <a:rPr dirty="0" sz="1000" spc="-105">
                <a:latin typeface="Times New Roman"/>
                <a:cs typeface="Times New Roman"/>
              </a:rPr>
              <a:t> </a:t>
            </a:r>
            <a:r>
              <a:rPr dirty="0" sz="1000" spc="-10">
                <a:latin typeface="Times New Roman"/>
                <a:cs typeface="Times New Roman"/>
              </a:rPr>
              <a:t>s</a:t>
            </a:r>
            <a:r>
              <a:rPr dirty="0" sz="1000" spc="5">
                <a:latin typeface="Times New Roman"/>
                <a:cs typeface="Times New Roman"/>
              </a:rPr>
              <a:t>t</a:t>
            </a:r>
            <a:r>
              <a:rPr dirty="0" sz="1000" spc="-20">
                <a:latin typeface="Times New Roman"/>
                <a:cs typeface="Times New Roman"/>
              </a:rPr>
              <a:t>i</a:t>
            </a:r>
            <a:r>
              <a:rPr dirty="0" sz="1000" spc="10">
                <a:latin typeface="Times New Roman"/>
                <a:cs typeface="Times New Roman"/>
              </a:rPr>
              <a:t>m</a:t>
            </a:r>
            <a:r>
              <a:rPr dirty="0" sz="1000" spc="-25">
                <a:latin typeface="Times New Roman"/>
                <a:cs typeface="Times New Roman"/>
              </a:rPr>
              <a:t>u</a:t>
            </a:r>
            <a:r>
              <a:rPr dirty="0" sz="1000" spc="5">
                <a:latin typeface="Times New Roman"/>
                <a:cs typeface="Times New Roman"/>
              </a:rPr>
              <a:t>la</a:t>
            </a:r>
            <a:r>
              <a:rPr dirty="0" sz="1000" spc="-20">
                <a:latin typeface="Times New Roman"/>
                <a:cs typeface="Times New Roman"/>
              </a:rPr>
              <a:t>te</a:t>
            </a:r>
            <a:r>
              <a:rPr dirty="0" sz="1000">
                <a:latin typeface="Times New Roman"/>
                <a:cs typeface="Times New Roman"/>
              </a:rPr>
              <a:t>d</a:t>
            </a:r>
            <a:r>
              <a:rPr dirty="0" sz="1000" spc="-50">
                <a:latin typeface="Times New Roman"/>
                <a:cs typeface="Times New Roman"/>
              </a:rPr>
              <a:t> </a:t>
            </a:r>
            <a:r>
              <a:rPr dirty="0" sz="1000" spc="-30">
                <a:latin typeface="Times New Roman"/>
                <a:cs typeface="Times New Roman"/>
              </a:rPr>
              <a:t>e</a:t>
            </a:r>
            <a:r>
              <a:rPr dirty="0" sz="1000" spc="-25">
                <a:latin typeface="Times New Roman"/>
                <a:cs typeface="Times New Roman"/>
              </a:rPr>
              <a:t>q</a:t>
            </a:r>
            <a:r>
              <a:rPr dirty="0" sz="1000" spc="5">
                <a:latin typeface="Times New Roman"/>
                <a:cs typeface="Times New Roman"/>
              </a:rPr>
              <a:t>u</a:t>
            </a:r>
            <a:r>
              <a:rPr dirty="0" sz="1000" spc="-25">
                <a:latin typeface="Times New Roman"/>
                <a:cs typeface="Times New Roman"/>
              </a:rPr>
              <a:t>a</a:t>
            </a:r>
            <a:r>
              <a:rPr dirty="0" sz="1000" spc="5">
                <a:latin typeface="Times New Roman"/>
                <a:cs typeface="Times New Roman"/>
              </a:rPr>
              <a:t>ll</a:t>
            </a:r>
            <a:r>
              <a:rPr dirty="0" sz="1000" spc="-145">
                <a:latin typeface="Times New Roman"/>
                <a:cs typeface="Times New Roman"/>
              </a:rPr>
              <a:t>y</a:t>
            </a:r>
            <a:r>
              <a:rPr dirty="0" sz="1000">
                <a:latin typeface="Times New Roman"/>
                <a:cs typeface="Times New Roman"/>
              </a:rPr>
              <a:t>,</a:t>
            </a:r>
            <a:r>
              <a:rPr dirty="0" sz="1000" spc="-50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a</a:t>
            </a:r>
            <a:r>
              <a:rPr dirty="0" sz="1000" spc="-75">
                <a:latin typeface="Times New Roman"/>
                <a:cs typeface="Times New Roman"/>
              </a:rPr>
              <a:t> </a:t>
            </a:r>
            <a:r>
              <a:rPr dirty="0" sz="1000" spc="-35">
                <a:latin typeface="Times New Roman"/>
                <a:cs typeface="Times New Roman"/>
              </a:rPr>
              <a:t>s</a:t>
            </a:r>
            <a:r>
              <a:rPr dirty="0" sz="1000" spc="-20">
                <a:latin typeface="Times New Roman"/>
                <a:cs typeface="Times New Roman"/>
              </a:rPr>
              <a:t>e</a:t>
            </a:r>
            <a:r>
              <a:rPr dirty="0" sz="1000" spc="20">
                <a:latin typeface="Times New Roman"/>
                <a:cs typeface="Times New Roman"/>
              </a:rPr>
              <a:t>n</a:t>
            </a:r>
            <a:r>
              <a:rPr dirty="0" sz="1000" spc="-35">
                <a:latin typeface="Times New Roman"/>
                <a:cs typeface="Times New Roman"/>
              </a:rPr>
              <a:t>s</a:t>
            </a:r>
            <a:r>
              <a:rPr dirty="0" sz="1000" spc="5">
                <a:latin typeface="Times New Roman"/>
                <a:cs typeface="Times New Roman"/>
              </a:rPr>
              <a:t>a</a:t>
            </a:r>
            <a:r>
              <a:rPr dirty="0" sz="1000" spc="-20">
                <a:latin typeface="Times New Roman"/>
                <a:cs typeface="Times New Roman"/>
              </a:rPr>
              <a:t>t</a:t>
            </a:r>
            <a:r>
              <a:rPr dirty="0" sz="1000" spc="5">
                <a:latin typeface="Times New Roman"/>
                <a:cs typeface="Times New Roman"/>
              </a:rPr>
              <a:t>i</a:t>
            </a:r>
            <a:r>
              <a:rPr dirty="0" sz="1000" spc="-25">
                <a:latin typeface="Times New Roman"/>
                <a:cs typeface="Times New Roman"/>
              </a:rPr>
              <a:t>o</a:t>
            </a:r>
            <a:r>
              <a:rPr dirty="0" sz="1000">
                <a:latin typeface="Times New Roman"/>
                <a:cs typeface="Times New Roman"/>
              </a:rPr>
              <a:t>n</a:t>
            </a:r>
            <a:r>
              <a:rPr dirty="0" sz="1000" spc="-50">
                <a:latin typeface="Times New Roman"/>
                <a:cs typeface="Times New Roman"/>
              </a:rPr>
              <a:t> </a:t>
            </a:r>
            <a:r>
              <a:rPr dirty="0" sz="1000" spc="-40">
                <a:latin typeface="Times New Roman"/>
                <a:cs typeface="Times New Roman"/>
              </a:rPr>
              <a:t>o</a:t>
            </a:r>
            <a:r>
              <a:rPr dirty="0" sz="1000">
                <a:latin typeface="Times New Roman"/>
                <a:cs typeface="Times New Roman"/>
              </a:rPr>
              <a:t>f</a:t>
            </a:r>
            <a:r>
              <a:rPr dirty="0" sz="1000" spc="-85">
                <a:latin typeface="Times New Roman"/>
                <a:cs typeface="Times New Roman"/>
              </a:rPr>
              <a:t> </a:t>
            </a:r>
            <a:r>
              <a:rPr dirty="0" sz="1000" spc="-55">
                <a:latin typeface="Times New Roman"/>
                <a:cs typeface="Times New Roman"/>
              </a:rPr>
              <a:t>w</a:t>
            </a:r>
            <a:r>
              <a:rPr dirty="0" sz="1000" spc="20">
                <a:latin typeface="Times New Roman"/>
                <a:cs typeface="Times New Roman"/>
              </a:rPr>
              <a:t>h</a:t>
            </a:r>
            <a:r>
              <a:rPr dirty="0" sz="1000" spc="-20">
                <a:latin typeface="Times New Roman"/>
                <a:cs typeface="Times New Roman"/>
              </a:rPr>
              <a:t>i</a:t>
            </a:r>
            <a:r>
              <a:rPr dirty="0" sz="1000" spc="5">
                <a:latin typeface="Times New Roman"/>
                <a:cs typeface="Times New Roman"/>
              </a:rPr>
              <a:t>te  </a:t>
            </a:r>
            <a:r>
              <a:rPr dirty="0" sz="1000" spc="5">
                <a:latin typeface="Times New Roman"/>
                <a:cs typeface="Times New Roman"/>
              </a:rPr>
              <a:t>light</a:t>
            </a:r>
            <a:r>
              <a:rPr dirty="0" sz="1000" spc="-60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is</a:t>
            </a:r>
            <a:r>
              <a:rPr dirty="0" sz="1000" spc="-55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produced.</a:t>
            </a:r>
            <a:r>
              <a:rPr dirty="0" sz="1000" spc="-60">
                <a:latin typeface="Times New Roman"/>
                <a:cs typeface="Times New Roman"/>
              </a:rPr>
              <a:t> </a:t>
            </a:r>
            <a:r>
              <a:rPr dirty="0" sz="1000" spc="10">
                <a:latin typeface="Times New Roman"/>
                <a:cs typeface="Times New Roman"/>
              </a:rPr>
              <a:t>The</a:t>
            </a:r>
            <a:r>
              <a:rPr dirty="0" sz="1000" spc="-55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daylight</a:t>
            </a:r>
            <a:r>
              <a:rPr dirty="0" sz="1000" spc="-55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(photopic) </a:t>
            </a:r>
            <a:r>
              <a:rPr dirty="0" sz="1000" spc="-240">
                <a:latin typeface="Times New Roman"/>
                <a:cs typeface="Times New Roman"/>
              </a:rPr>
              <a:t> </a:t>
            </a:r>
            <a:r>
              <a:rPr dirty="0" sz="1000" spc="-10">
                <a:latin typeface="Times New Roman"/>
                <a:cs typeface="Times New Roman"/>
              </a:rPr>
              <a:t>vision </a:t>
            </a:r>
            <a:r>
              <a:rPr dirty="0" sz="1000" spc="10">
                <a:latin typeface="Times New Roman"/>
                <a:cs typeface="Times New Roman"/>
              </a:rPr>
              <a:t>and </a:t>
            </a:r>
            <a:r>
              <a:rPr dirty="0" sz="1000" spc="-10">
                <a:latin typeface="Times New Roman"/>
                <a:cs typeface="Times New Roman"/>
              </a:rPr>
              <a:t>colour vision </a:t>
            </a:r>
            <a:r>
              <a:rPr dirty="0" sz="1000" spc="10">
                <a:latin typeface="Times New Roman"/>
                <a:cs typeface="Times New Roman"/>
              </a:rPr>
              <a:t>are </a:t>
            </a:r>
            <a:r>
              <a:rPr dirty="0" sz="1000">
                <a:latin typeface="Times New Roman"/>
                <a:cs typeface="Times New Roman"/>
              </a:rPr>
              <a:t>functions </a:t>
            </a:r>
            <a:r>
              <a:rPr dirty="0" sz="1000" spc="-25">
                <a:latin typeface="Times New Roman"/>
                <a:cs typeface="Times New Roman"/>
              </a:rPr>
              <a:t>of </a:t>
            </a:r>
            <a:r>
              <a:rPr dirty="0" sz="1000" spc="-20">
                <a:latin typeface="Times New Roman"/>
                <a:cs typeface="Times New Roman"/>
              </a:rPr>
              <a:t> </a:t>
            </a:r>
            <a:r>
              <a:rPr dirty="0" sz="1000" spc="-10">
                <a:latin typeface="Times New Roman"/>
                <a:cs typeface="Times New Roman"/>
              </a:rPr>
              <a:t>cones </a:t>
            </a:r>
            <a:r>
              <a:rPr dirty="0" sz="1000" spc="5">
                <a:latin typeface="Times New Roman"/>
                <a:cs typeface="Times New Roman"/>
              </a:rPr>
              <a:t>and the </a:t>
            </a:r>
            <a:r>
              <a:rPr dirty="0" sz="1000">
                <a:latin typeface="Times New Roman"/>
                <a:cs typeface="Times New Roman"/>
              </a:rPr>
              <a:t>twilight </a:t>
            </a:r>
            <a:r>
              <a:rPr dirty="0" sz="1000" spc="-10">
                <a:latin typeface="Times New Roman"/>
                <a:cs typeface="Times New Roman"/>
              </a:rPr>
              <a:t>(scotopic) vision </a:t>
            </a:r>
            <a:r>
              <a:rPr dirty="0" sz="1000" spc="5">
                <a:latin typeface="Times New Roman"/>
                <a:cs typeface="Times New Roman"/>
              </a:rPr>
              <a:t>is </a:t>
            </a:r>
            <a:r>
              <a:rPr dirty="0" sz="1000" spc="-235">
                <a:latin typeface="Times New Roman"/>
                <a:cs typeface="Times New Roman"/>
              </a:rPr>
              <a:t> </a:t>
            </a:r>
            <a:r>
              <a:rPr dirty="0" sz="1000" spc="10">
                <a:latin typeface="Times New Roman"/>
                <a:cs typeface="Times New Roman"/>
              </a:rPr>
              <a:t>the</a:t>
            </a:r>
            <a:r>
              <a:rPr dirty="0" sz="1000" spc="-25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function</a:t>
            </a:r>
            <a:r>
              <a:rPr dirty="0" sz="1000" spc="10">
                <a:latin typeface="Times New Roman"/>
                <a:cs typeface="Times New Roman"/>
              </a:rPr>
              <a:t> </a:t>
            </a:r>
            <a:r>
              <a:rPr dirty="0" sz="1000" spc="-10">
                <a:latin typeface="Times New Roman"/>
                <a:cs typeface="Times New Roman"/>
              </a:rPr>
              <a:t>of</a:t>
            </a:r>
            <a:r>
              <a:rPr dirty="0" sz="1000" spc="-25">
                <a:latin typeface="Times New Roman"/>
                <a:cs typeface="Times New Roman"/>
              </a:rPr>
              <a:t> </a:t>
            </a:r>
            <a:r>
              <a:rPr dirty="0" sz="1000" spc="10">
                <a:latin typeface="Times New Roman"/>
                <a:cs typeface="Times New Roman"/>
              </a:rPr>
              <a:t>the</a:t>
            </a:r>
            <a:r>
              <a:rPr dirty="0" sz="1000" spc="-20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rods.</a:t>
            </a:r>
            <a:endParaRPr sz="1000">
              <a:latin typeface="Times New Roman"/>
              <a:cs typeface="Times New Roman"/>
            </a:endParaRPr>
          </a:p>
          <a:p>
            <a:pPr algn="just" marL="551815" marR="13970" indent="-539750">
              <a:lnSpc>
                <a:spcPts val="1150"/>
              </a:lnSpc>
              <a:spcBef>
                <a:spcPts val="30"/>
              </a:spcBef>
            </a:pPr>
            <a:r>
              <a:rPr dirty="0" sz="1000" b="1">
                <a:latin typeface="Times New Roman"/>
                <a:cs typeface="Times New Roman"/>
              </a:rPr>
              <a:t>40.</a:t>
            </a:r>
            <a:r>
              <a:rPr dirty="0" sz="1000" b="1">
                <a:latin typeface="Times New Roman"/>
                <a:cs typeface="Times New Roman"/>
              </a:rPr>
              <a:t>   </a:t>
            </a:r>
            <a:r>
              <a:rPr dirty="0" sz="1000" spc="-30" b="1">
                <a:latin typeface="Times New Roman"/>
                <a:cs typeface="Times New Roman"/>
              </a:rPr>
              <a:t> </a:t>
            </a:r>
            <a:r>
              <a:rPr dirty="0" sz="1000" spc="-100" b="1">
                <a:latin typeface="Times New Roman"/>
                <a:cs typeface="Times New Roman"/>
              </a:rPr>
              <a:t>(</a:t>
            </a:r>
            <a:r>
              <a:rPr dirty="0" sz="1000" spc="-85" b="1">
                <a:latin typeface="Times New Roman"/>
                <a:cs typeface="Times New Roman"/>
              </a:rPr>
              <a:t>d</a:t>
            </a:r>
            <a:r>
              <a:rPr dirty="0" sz="1000" b="1">
                <a:latin typeface="Times New Roman"/>
                <a:cs typeface="Times New Roman"/>
              </a:rPr>
              <a:t>)</a:t>
            </a:r>
            <a:r>
              <a:rPr dirty="0" sz="1000" b="1">
                <a:latin typeface="Times New Roman"/>
                <a:cs typeface="Times New Roman"/>
              </a:rPr>
              <a:t>   </a:t>
            </a:r>
            <a:r>
              <a:rPr dirty="0" sz="1000" spc="-40" b="1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T</a:t>
            </a:r>
            <a:r>
              <a:rPr dirty="0" sz="1000" spc="20">
                <a:latin typeface="Times New Roman"/>
                <a:cs typeface="Times New Roman"/>
              </a:rPr>
              <a:t>h</a:t>
            </a:r>
            <a:r>
              <a:rPr dirty="0" sz="1000">
                <a:latin typeface="Times New Roman"/>
                <a:cs typeface="Times New Roman"/>
              </a:rPr>
              <a:t>e</a:t>
            </a:r>
            <a:r>
              <a:rPr dirty="0" sz="1000" spc="-100">
                <a:latin typeface="Times New Roman"/>
                <a:cs typeface="Times New Roman"/>
              </a:rPr>
              <a:t> </a:t>
            </a:r>
            <a:r>
              <a:rPr dirty="0" sz="1000" spc="-20">
                <a:latin typeface="Times New Roman"/>
                <a:cs typeface="Times New Roman"/>
              </a:rPr>
              <a:t>s</a:t>
            </a:r>
            <a:r>
              <a:rPr dirty="0" sz="1000" spc="5">
                <a:latin typeface="Times New Roman"/>
                <a:cs typeface="Times New Roman"/>
              </a:rPr>
              <a:t>pa</a:t>
            </a:r>
            <a:r>
              <a:rPr dirty="0" sz="1000" spc="-20">
                <a:latin typeface="Times New Roman"/>
                <a:cs typeface="Times New Roman"/>
              </a:rPr>
              <a:t>c</a:t>
            </a:r>
            <a:r>
              <a:rPr dirty="0" sz="1000">
                <a:latin typeface="Times New Roman"/>
                <a:cs typeface="Times New Roman"/>
              </a:rPr>
              <a:t>e</a:t>
            </a:r>
            <a:r>
              <a:rPr dirty="0" sz="1000" spc="-80">
                <a:latin typeface="Times New Roman"/>
                <a:cs typeface="Times New Roman"/>
              </a:rPr>
              <a:t> </a:t>
            </a:r>
            <a:r>
              <a:rPr dirty="0" sz="1000" spc="-20">
                <a:latin typeface="Times New Roman"/>
                <a:cs typeface="Times New Roman"/>
              </a:rPr>
              <a:t>be</a:t>
            </a:r>
            <a:r>
              <a:rPr dirty="0" sz="1000">
                <a:latin typeface="Times New Roman"/>
                <a:cs typeface="Times New Roman"/>
              </a:rPr>
              <a:t>t</a:t>
            </a:r>
            <a:r>
              <a:rPr dirty="0" sz="1000" spc="-30">
                <a:latin typeface="Times New Roman"/>
                <a:cs typeface="Times New Roman"/>
              </a:rPr>
              <a:t>w</a:t>
            </a:r>
            <a:r>
              <a:rPr dirty="0" sz="1000" spc="-20">
                <a:latin typeface="Times New Roman"/>
                <a:cs typeface="Times New Roman"/>
              </a:rPr>
              <a:t>ee</a:t>
            </a:r>
            <a:r>
              <a:rPr dirty="0" sz="1000">
                <a:latin typeface="Times New Roman"/>
                <a:cs typeface="Times New Roman"/>
              </a:rPr>
              <a:t>n</a:t>
            </a:r>
            <a:r>
              <a:rPr dirty="0" sz="1000" spc="-60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t</a:t>
            </a:r>
            <a:r>
              <a:rPr dirty="0" sz="1000" spc="20">
                <a:latin typeface="Times New Roman"/>
                <a:cs typeface="Times New Roman"/>
              </a:rPr>
              <a:t>h</a:t>
            </a:r>
            <a:r>
              <a:rPr dirty="0" sz="1000">
                <a:latin typeface="Times New Roman"/>
                <a:cs typeface="Times New Roman"/>
              </a:rPr>
              <a:t>e</a:t>
            </a:r>
            <a:r>
              <a:rPr dirty="0" sz="1000" spc="-80">
                <a:latin typeface="Times New Roman"/>
                <a:cs typeface="Times New Roman"/>
              </a:rPr>
              <a:t> </a:t>
            </a:r>
            <a:r>
              <a:rPr dirty="0" sz="1000" spc="-20">
                <a:latin typeface="Times New Roman"/>
                <a:cs typeface="Times New Roman"/>
              </a:rPr>
              <a:t>c</a:t>
            </a:r>
            <a:r>
              <a:rPr dirty="0" sz="1000" spc="-45">
                <a:latin typeface="Times New Roman"/>
                <a:cs typeface="Times New Roman"/>
              </a:rPr>
              <a:t>o</a:t>
            </a:r>
            <a:r>
              <a:rPr dirty="0" sz="1000" spc="20">
                <a:latin typeface="Times New Roman"/>
                <a:cs typeface="Times New Roman"/>
              </a:rPr>
              <a:t>rn</a:t>
            </a:r>
            <a:r>
              <a:rPr dirty="0" sz="1000" spc="-20">
                <a:latin typeface="Times New Roman"/>
                <a:cs typeface="Times New Roman"/>
              </a:rPr>
              <a:t>e</a:t>
            </a:r>
            <a:r>
              <a:rPr dirty="0" sz="1000">
                <a:latin typeface="Times New Roman"/>
                <a:cs typeface="Times New Roman"/>
              </a:rPr>
              <a:t>a</a:t>
            </a:r>
            <a:r>
              <a:rPr dirty="0" sz="1000" spc="-55">
                <a:latin typeface="Times New Roman"/>
                <a:cs typeface="Times New Roman"/>
              </a:rPr>
              <a:t> </a:t>
            </a:r>
            <a:r>
              <a:rPr dirty="0" sz="1000" spc="-20">
                <a:latin typeface="Times New Roman"/>
                <a:cs typeface="Times New Roman"/>
              </a:rPr>
              <a:t>a</a:t>
            </a:r>
            <a:r>
              <a:rPr dirty="0" sz="1000" spc="20">
                <a:latin typeface="Times New Roman"/>
                <a:cs typeface="Times New Roman"/>
              </a:rPr>
              <a:t>n</a:t>
            </a:r>
            <a:r>
              <a:rPr dirty="0" sz="1000">
                <a:latin typeface="Times New Roman"/>
                <a:cs typeface="Times New Roman"/>
              </a:rPr>
              <a:t>d</a:t>
            </a:r>
            <a:r>
              <a:rPr dirty="0" sz="1000" spc="-35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t</a:t>
            </a:r>
            <a:r>
              <a:rPr dirty="0" sz="1000" spc="20">
                <a:latin typeface="Times New Roman"/>
                <a:cs typeface="Times New Roman"/>
              </a:rPr>
              <a:t>h</a:t>
            </a:r>
            <a:r>
              <a:rPr dirty="0" sz="1000">
                <a:latin typeface="Times New Roman"/>
                <a:cs typeface="Times New Roman"/>
              </a:rPr>
              <a:t>e</a:t>
            </a:r>
            <a:r>
              <a:rPr dirty="0" sz="1000" spc="-100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l</a:t>
            </a:r>
            <a:r>
              <a:rPr dirty="0" sz="1000" spc="-20">
                <a:latin typeface="Times New Roman"/>
                <a:cs typeface="Times New Roman"/>
              </a:rPr>
              <a:t>e</a:t>
            </a:r>
            <a:r>
              <a:rPr dirty="0" sz="1000" spc="20">
                <a:latin typeface="Times New Roman"/>
                <a:cs typeface="Times New Roman"/>
              </a:rPr>
              <a:t>n</a:t>
            </a:r>
            <a:r>
              <a:rPr dirty="0" sz="1000">
                <a:latin typeface="Times New Roman"/>
                <a:cs typeface="Times New Roman"/>
              </a:rPr>
              <a:t>s  </a:t>
            </a:r>
            <a:r>
              <a:rPr dirty="0" sz="1000" spc="40">
                <a:latin typeface="Times New Roman"/>
                <a:cs typeface="Times New Roman"/>
              </a:rPr>
              <a:t>is </a:t>
            </a:r>
            <a:r>
              <a:rPr dirty="0" sz="1000" spc="55">
                <a:latin typeface="Times New Roman"/>
                <a:cs typeface="Times New Roman"/>
              </a:rPr>
              <a:t>called the </a:t>
            </a:r>
            <a:r>
              <a:rPr dirty="0" sz="1000" spc="50">
                <a:latin typeface="Times New Roman"/>
                <a:cs typeface="Times New Roman"/>
              </a:rPr>
              <a:t>aqueous </a:t>
            </a:r>
            <a:r>
              <a:rPr dirty="0" sz="1000" spc="55">
                <a:latin typeface="Times New Roman"/>
                <a:cs typeface="Times New Roman"/>
              </a:rPr>
              <a:t>chamber </a:t>
            </a:r>
            <a:r>
              <a:rPr dirty="0" sz="1000" spc="50">
                <a:latin typeface="Times New Roman"/>
                <a:cs typeface="Times New Roman"/>
              </a:rPr>
              <a:t>and </a:t>
            </a:r>
            <a:r>
              <a:rPr dirty="0" sz="1000" spc="55">
                <a:latin typeface="Times New Roman"/>
                <a:cs typeface="Times New Roman"/>
              </a:rPr>
              <a:t> </a:t>
            </a:r>
            <a:r>
              <a:rPr dirty="0" sz="1000" spc="-5">
                <a:latin typeface="Times New Roman"/>
                <a:cs typeface="Times New Roman"/>
              </a:rPr>
              <a:t>contains</a:t>
            </a:r>
            <a:r>
              <a:rPr dirty="0" sz="1000" spc="-95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a</a:t>
            </a:r>
            <a:r>
              <a:rPr dirty="0" sz="1000" spc="-30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thin</a:t>
            </a:r>
            <a:r>
              <a:rPr dirty="0" sz="1000" spc="-65">
                <a:latin typeface="Times New Roman"/>
                <a:cs typeface="Times New Roman"/>
              </a:rPr>
              <a:t> </a:t>
            </a:r>
            <a:r>
              <a:rPr dirty="0" sz="1000" spc="-5">
                <a:latin typeface="Times New Roman"/>
                <a:cs typeface="Times New Roman"/>
              </a:rPr>
              <a:t>watery</a:t>
            </a:r>
            <a:r>
              <a:rPr dirty="0" sz="1000" spc="-125">
                <a:latin typeface="Times New Roman"/>
                <a:cs typeface="Times New Roman"/>
              </a:rPr>
              <a:t> </a:t>
            </a:r>
            <a:r>
              <a:rPr dirty="0" sz="1000" spc="-5">
                <a:latin typeface="Times New Roman"/>
                <a:cs typeface="Times New Roman"/>
              </a:rPr>
              <a:t>fluid</a:t>
            </a:r>
            <a:r>
              <a:rPr dirty="0" sz="1000" spc="-45">
                <a:latin typeface="Times New Roman"/>
                <a:cs typeface="Times New Roman"/>
              </a:rPr>
              <a:t> </a:t>
            </a:r>
            <a:r>
              <a:rPr dirty="0" sz="1000" spc="-10">
                <a:latin typeface="Times New Roman"/>
                <a:cs typeface="Times New Roman"/>
              </a:rPr>
              <a:t>called</a:t>
            </a:r>
            <a:r>
              <a:rPr dirty="0" sz="1000" spc="-65">
                <a:latin typeface="Times New Roman"/>
                <a:cs typeface="Times New Roman"/>
              </a:rPr>
              <a:t> </a:t>
            </a:r>
            <a:r>
              <a:rPr dirty="0" sz="1000" spc="-10">
                <a:latin typeface="Times New Roman"/>
                <a:cs typeface="Times New Roman"/>
              </a:rPr>
              <a:t>aqueous </a:t>
            </a:r>
            <a:r>
              <a:rPr dirty="0" sz="1000" spc="-235">
                <a:latin typeface="Times New Roman"/>
                <a:cs typeface="Times New Roman"/>
              </a:rPr>
              <a:t> </a:t>
            </a:r>
            <a:r>
              <a:rPr dirty="0" sz="1000" spc="-5">
                <a:latin typeface="Times New Roman"/>
                <a:cs typeface="Times New Roman"/>
              </a:rPr>
              <a:t>humor. </a:t>
            </a:r>
            <a:r>
              <a:rPr dirty="0" sz="1000" spc="10">
                <a:latin typeface="Times New Roman"/>
                <a:cs typeface="Times New Roman"/>
              </a:rPr>
              <a:t>The </a:t>
            </a:r>
            <a:r>
              <a:rPr dirty="0" sz="1000" spc="-5">
                <a:latin typeface="Times New Roman"/>
                <a:cs typeface="Times New Roman"/>
              </a:rPr>
              <a:t>space </a:t>
            </a:r>
            <a:r>
              <a:rPr dirty="0" sz="1000" spc="-15">
                <a:latin typeface="Times New Roman"/>
                <a:cs typeface="Times New Roman"/>
              </a:rPr>
              <a:t>between </a:t>
            </a:r>
            <a:r>
              <a:rPr dirty="0" sz="1000" spc="10">
                <a:latin typeface="Times New Roman"/>
                <a:cs typeface="Times New Roman"/>
              </a:rPr>
              <a:t>the </a:t>
            </a:r>
            <a:r>
              <a:rPr dirty="0" sz="1000">
                <a:latin typeface="Times New Roman"/>
                <a:cs typeface="Times New Roman"/>
              </a:rPr>
              <a:t>lens </a:t>
            </a:r>
            <a:r>
              <a:rPr dirty="0" sz="1000" spc="10">
                <a:latin typeface="Times New Roman"/>
                <a:cs typeface="Times New Roman"/>
              </a:rPr>
              <a:t>and </a:t>
            </a:r>
            <a:r>
              <a:rPr dirty="0" sz="1000" spc="15">
                <a:latin typeface="Times New Roman"/>
                <a:cs typeface="Times New Roman"/>
              </a:rPr>
              <a:t> </a:t>
            </a:r>
            <a:r>
              <a:rPr dirty="0" sz="1000" spc="10">
                <a:latin typeface="Times New Roman"/>
                <a:cs typeface="Times New Roman"/>
              </a:rPr>
              <a:t>the </a:t>
            </a:r>
            <a:r>
              <a:rPr dirty="0" sz="1000" spc="5">
                <a:latin typeface="Times New Roman"/>
                <a:cs typeface="Times New Roman"/>
              </a:rPr>
              <a:t>retina is </a:t>
            </a:r>
            <a:r>
              <a:rPr dirty="0" sz="1000" spc="-5">
                <a:latin typeface="Times New Roman"/>
                <a:cs typeface="Times New Roman"/>
              </a:rPr>
              <a:t>called </a:t>
            </a:r>
            <a:r>
              <a:rPr dirty="0" sz="1000" spc="5">
                <a:latin typeface="Times New Roman"/>
                <a:cs typeface="Times New Roman"/>
              </a:rPr>
              <a:t>the </a:t>
            </a:r>
            <a:r>
              <a:rPr dirty="0" sz="1000" spc="-5">
                <a:latin typeface="Times New Roman"/>
                <a:cs typeface="Times New Roman"/>
              </a:rPr>
              <a:t>vitreous chamber </a:t>
            </a:r>
            <a:r>
              <a:rPr dirty="0" sz="1000">
                <a:latin typeface="Times New Roman"/>
                <a:cs typeface="Times New Roman"/>
              </a:rPr>
              <a:t> </a:t>
            </a:r>
            <a:r>
              <a:rPr dirty="0" sz="1000" spc="10">
                <a:latin typeface="Times New Roman"/>
                <a:cs typeface="Times New Roman"/>
              </a:rPr>
              <a:t>and </a:t>
            </a:r>
            <a:r>
              <a:rPr dirty="0" sz="1000" spc="5">
                <a:latin typeface="Times New Roman"/>
                <a:cs typeface="Times New Roman"/>
              </a:rPr>
              <a:t>is </a:t>
            </a:r>
            <a:r>
              <a:rPr dirty="0" sz="1000" spc="-5">
                <a:latin typeface="Times New Roman"/>
                <a:cs typeface="Times New Roman"/>
              </a:rPr>
              <a:t>filled </a:t>
            </a:r>
            <a:r>
              <a:rPr dirty="0" sz="1000" spc="-10">
                <a:latin typeface="Times New Roman"/>
                <a:cs typeface="Times New Roman"/>
              </a:rPr>
              <a:t>with </a:t>
            </a:r>
            <a:r>
              <a:rPr dirty="0" sz="1000">
                <a:latin typeface="Times New Roman"/>
                <a:cs typeface="Times New Roman"/>
              </a:rPr>
              <a:t>a </a:t>
            </a:r>
            <a:r>
              <a:rPr dirty="0" sz="1000" spc="5">
                <a:latin typeface="Times New Roman"/>
                <a:cs typeface="Times New Roman"/>
              </a:rPr>
              <a:t>transparent </a:t>
            </a:r>
            <a:r>
              <a:rPr dirty="0" sz="1000" spc="-5">
                <a:latin typeface="Times New Roman"/>
                <a:cs typeface="Times New Roman"/>
              </a:rPr>
              <a:t>gel called </a:t>
            </a:r>
            <a:r>
              <a:rPr dirty="0" sz="1000">
                <a:latin typeface="Times New Roman"/>
                <a:cs typeface="Times New Roman"/>
              </a:rPr>
              <a:t> </a:t>
            </a:r>
            <a:r>
              <a:rPr dirty="0" sz="1000" spc="-25">
                <a:latin typeface="Times New Roman"/>
                <a:cs typeface="Times New Roman"/>
              </a:rPr>
              <a:t>v</a:t>
            </a:r>
            <a:r>
              <a:rPr dirty="0" sz="1000" spc="5">
                <a:latin typeface="Times New Roman"/>
                <a:cs typeface="Times New Roman"/>
              </a:rPr>
              <a:t>i</a:t>
            </a:r>
            <a:r>
              <a:rPr dirty="0" sz="1000" spc="-25">
                <a:latin typeface="Times New Roman"/>
                <a:cs typeface="Times New Roman"/>
              </a:rPr>
              <a:t>t</a:t>
            </a:r>
            <a:r>
              <a:rPr dirty="0" sz="1000" spc="30">
                <a:latin typeface="Times New Roman"/>
                <a:cs typeface="Times New Roman"/>
              </a:rPr>
              <a:t>r</a:t>
            </a:r>
            <a:r>
              <a:rPr dirty="0" sz="1000" spc="-25">
                <a:latin typeface="Times New Roman"/>
                <a:cs typeface="Times New Roman"/>
              </a:rPr>
              <a:t>eou</a:t>
            </a:r>
            <a:r>
              <a:rPr dirty="0" sz="1000">
                <a:latin typeface="Times New Roman"/>
                <a:cs typeface="Times New Roman"/>
              </a:rPr>
              <a:t>s</a:t>
            </a:r>
            <a:r>
              <a:rPr dirty="0" sz="1000" spc="-60">
                <a:latin typeface="Times New Roman"/>
                <a:cs typeface="Times New Roman"/>
              </a:rPr>
              <a:t> </a:t>
            </a:r>
            <a:r>
              <a:rPr dirty="0" sz="1000" spc="20">
                <a:latin typeface="Times New Roman"/>
                <a:cs typeface="Times New Roman"/>
              </a:rPr>
              <a:t>h</a:t>
            </a:r>
            <a:r>
              <a:rPr dirty="0" sz="1000" spc="-5">
                <a:latin typeface="Times New Roman"/>
                <a:cs typeface="Times New Roman"/>
              </a:rPr>
              <a:t>u</a:t>
            </a:r>
            <a:r>
              <a:rPr dirty="0" sz="1000" spc="-25">
                <a:latin typeface="Times New Roman"/>
                <a:cs typeface="Times New Roman"/>
              </a:rPr>
              <a:t>mor.</a:t>
            </a:r>
            <a:endParaRPr sz="1000">
              <a:latin typeface="Times New Roman"/>
              <a:cs typeface="Times New Roman"/>
            </a:endParaRPr>
          </a:p>
          <a:p>
            <a:pPr algn="just" marL="551815" marR="12700">
              <a:lnSpc>
                <a:spcPts val="1150"/>
              </a:lnSpc>
              <a:spcBef>
                <a:spcPts val="15"/>
              </a:spcBef>
            </a:pPr>
            <a:r>
              <a:rPr dirty="0" sz="1000" spc="5">
                <a:latin typeface="Times New Roman"/>
                <a:cs typeface="Times New Roman"/>
              </a:rPr>
              <a:t>Animals, like </a:t>
            </a:r>
            <a:r>
              <a:rPr dirty="0" sz="1000" spc="-5">
                <a:latin typeface="Times New Roman"/>
                <a:cs typeface="Times New Roman"/>
              </a:rPr>
              <a:t>sparrows, </a:t>
            </a:r>
            <a:r>
              <a:rPr dirty="0" sz="1000" spc="-10">
                <a:latin typeface="Times New Roman"/>
                <a:cs typeface="Times New Roman"/>
              </a:rPr>
              <a:t>which </a:t>
            </a:r>
            <a:r>
              <a:rPr dirty="0" sz="1000" spc="10">
                <a:latin typeface="Times New Roman"/>
                <a:cs typeface="Times New Roman"/>
              </a:rPr>
              <a:t>are </a:t>
            </a:r>
            <a:r>
              <a:rPr dirty="0" sz="1000" spc="-5">
                <a:latin typeface="Times New Roman"/>
                <a:cs typeface="Times New Roman"/>
              </a:rPr>
              <a:t>active </a:t>
            </a:r>
            <a:r>
              <a:rPr dirty="0" sz="1000">
                <a:latin typeface="Times New Roman"/>
                <a:cs typeface="Times New Roman"/>
              </a:rPr>
              <a:t> </a:t>
            </a:r>
            <a:r>
              <a:rPr dirty="0" sz="1000" spc="-25">
                <a:latin typeface="Times New Roman"/>
                <a:cs typeface="Times New Roman"/>
              </a:rPr>
              <a:t>o</a:t>
            </a:r>
            <a:r>
              <a:rPr dirty="0" sz="1000" spc="20">
                <a:latin typeface="Times New Roman"/>
                <a:cs typeface="Times New Roman"/>
              </a:rPr>
              <a:t>n</a:t>
            </a:r>
            <a:r>
              <a:rPr dirty="0" sz="1000" spc="5">
                <a:latin typeface="Times New Roman"/>
                <a:cs typeface="Times New Roman"/>
              </a:rPr>
              <a:t>l</a:t>
            </a:r>
            <a:r>
              <a:rPr dirty="0" sz="1000">
                <a:latin typeface="Times New Roman"/>
                <a:cs typeface="Times New Roman"/>
              </a:rPr>
              <a:t>y</a:t>
            </a:r>
            <a:r>
              <a:rPr dirty="0" sz="1000" spc="-110">
                <a:latin typeface="Times New Roman"/>
                <a:cs typeface="Times New Roman"/>
              </a:rPr>
              <a:t> </a:t>
            </a:r>
            <a:r>
              <a:rPr dirty="0" sz="1000" spc="-20">
                <a:latin typeface="Times New Roman"/>
                <a:cs typeface="Times New Roman"/>
              </a:rPr>
              <a:t>i</a:t>
            </a:r>
            <a:r>
              <a:rPr dirty="0" sz="1000">
                <a:latin typeface="Times New Roman"/>
                <a:cs typeface="Times New Roman"/>
              </a:rPr>
              <a:t>n</a:t>
            </a:r>
            <a:r>
              <a:rPr dirty="0" sz="1000" spc="-45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da</a:t>
            </a:r>
            <a:r>
              <a:rPr dirty="0" sz="1000">
                <a:latin typeface="Times New Roman"/>
                <a:cs typeface="Times New Roman"/>
              </a:rPr>
              <a:t>y</a:t>
            </a:r>
            <a:r>
              <a:rPr dirty="0" sz="1000" spc="-80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tim</a:t>
            </a:r>
            <a:r>
              <a:rPr dirty="0" sz="1000" spc="-40">
                <a:latin typeface="Times New Roman"/>
                <a:cs typeface="Times New Roman"/>
              </a:rPr>
              <a:t>e</a:t>
            </a:r>
            <a:r>
              <a:rPr dirty="0" sz="1000">
                <a:latin typeface="Times New Roman"/>
                <a:cs typeface="Times New Roman"/>
              </a:rPr>
              <a:t>,</a:t>
            </a:r>
            <a:r>
              <a:rPr dirty="0" sz="1000" spc="-45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ha</a:t>
            </a:r>
            <a:r>
              <a:rPr dirty="0" sz="1000" spc="-10">
                <a:latin typeface="Times New Roman"/>
                <a:cs typeface="Times New Roman"/>
              </a:rPr>
              <a:t>v</a:t>
            </a:r>
            <a:r>
              <a:rPr dirty="0" sz="1000">
                <a:latin typeface="Times New Roman"/>
                <a:cs typeface="Times New Roman"/>
              </a:rPr>
              <a:t>e</a:t>
            </a:r>
            <a:r>
              <a:rPr dirty="0" sz="1000" spc="-75">
                <a:latin typeface="Times New Roman"/>
                <a:cs typeface="Times New Roman"/>
              </a:rPr>
              <a:t> </a:t>
            </a:r>
            <a:r>
              <a:rPr dirty="0" sz="1000" spc="10">
                <a:latin typeface="Times New Roman"/>
                <a:cs typeface="Times New Roman"/>
              </a:rPr>
              <a:t>m</a:t>
            </a:r>
            <a:r>
              <a:rPr dirty="0" sz="1000" spc="-25">
                <a:latin typeface="Times New Roman"/>
                <a:cs typeface="Times New Roman"/>
              </a:rPr>
              <a:t>o</a:t>
            </a:r>
            <a:r>
              <a:rPr dirty="0" sz="1000" spc="-10">
                <a:latin typeface="Times New Roman"/>
                <a:cs typeface="Times New Roman"/>
              </a:rPr>
              <a:t>s</a:t>
            </a:r>
            <a:r>
              <a:rPr dirty="0" sz="1000" spc="-20">
                <a:latin typeface="Times New Roman"/>
                <a:cs typeface="Times New Roman"/>
              </a:rPr>
              <a:t>t</a:t>
            </a:r>
            <a:r>
              <a:rPr dirty="0" sz="1000" spc="5">
                <a:latin typeface="Times New Roman"/>
                <a:cs typeface="Times New Roman"/>
              </a:rPr>
              <a:t>l</a:t>
            </a:r>
            <a:r>
              <a:rPr dirty="0" sz="1000">
                <a:latin typeface="Times New Roman"/>
                <a:cs typeface="Times New Roman"/>
              </a:rPr>
              <a:t>y</a:t>
            </a:r>
            <a:r>
              <a:rPr dirty="0" sz="1000" spc="-110">
                <a:latin typeface="Times New Roman"/>
                <a:cs typeface="Times New Roman"/>
              </a:rPr>
              <a:t> </a:t>
            </a:r>
            <a:r>
              <a:rPr dirty="0" sz="1000" spc="-20">
                <a:latin typeface="Times New Roman"/>
                <a:cs typeface="Times New Roman"/>
              </a:rPr>
              <a:t>c</a:t>
            </a:r>
            <a:r>
              <a:rPr dirty="0" sz="1000" spc="-25">
                <a:latin typeface="Times New Roman"/>
                <a:cs typeface="Times New Roman"/>
              </a:rPr>
              <a:t>o</a:t>
            </a:r>
            <a:r>
              <a:rPr dirty="0" sz="1000" spc="20">
                <a:latin typeface="Times New Roman"/>
                <a:cs typeface="Times New Roman"/>
              </a:rPr>
              <a:t>n</a:t>
            </a:r>
            <a:r>
              <a:rPr dirty="0" sz="1000">
                <a:latin typeface="Times New Roman"/>
                <a:cs typeface="Times New Roman"/>
              </a:rPr>
              <a:t>e</a:t>
            </a:r>
            <a:r>
              <a:rPr dirty="0" sz="1000" spc="-45">
                <a:latin typeface="Times New Roman"/>
                <a:cs typeface="Times New Roman"/>
              </a:rPr>
              <a:t> </a:t>
            </a:r>
            <a:r>
              <a:rPr dirty="0" sz="1000" spc="-25">
                <a:latin typeface="Times New Roman"/>
                <a:cs typeface="Times New Roman"/>
              </a:rPr>
              <a:t>c</a:t>
            </a:r>
            <a:r>
              <a:rPr dirty="0" sz="1000" spc="-40">
                <a:latin typeface="Times New Roman"/>
                <a:cs typeface="Times New Roman"/>
              </a:rPr>
              <a:t>e</a:t>
            </a:r>
            <a:r>
              <a:rPr dirty="0" sz="1000" spc="5">
                <a:latin typeface="Times New Roman"/>
                <a:cs typeface="Times New Roman"/>
              </a:rPr>
              <a:t>ll</a:t>
            </a:r>
            <a:r>
              <a:rPr dirty="0" sz="1000">
                <a:latin typeface="Times New Roman"/>
                <a:cs typeface="Times New Roman"/>
              </a:rPr>
              <a:t>s</a:t>
            </a:r>
            <a:r>
              <a:rPr dirty="0" sz="1000" spc="-70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in  </a:t>
            </a:r>
            <a:r>
              <a:rPr dirty="0" sz="1000" spc="10">
                <a:latin typeface="Times New Roman"/>
                <a:cs typeface="Times New Roman"/>
              </a:rPr>
              <a:t>their </a:t>
            </a:r>
            <a:r>
              <a:rPr dirty="0" sz="1000" spc="15">
                <a:latin typeface="Times New Roman"/>
                <a:cs typeface="Times New Roman"/>
              </a:rPr>
              <a:t>retina </a:t>
            </a:r>
            <a:r>
              <a:rPr dirty="0" sz="1000" spc="20">
                <a:latin typeface="Times New Roman"/>
                <a:cs typeface="Times New Roman"/>
              </a:rPr>
              <a:t>and </a:t>
            </a:r>
            <a:r>
              <a:rPr dirty="0" sz="1000" spc="5">
                <a:latin typeface="Times New Roman"/>
                <a:cs typeface="Times New Roman"/>
              </a:rPr>
              <a:t>therefore, </a:t>
            </a:r>
            <a:r>
              <a:rPr dirty="0" sz="1000" spc="10">
                <a:latin typeface="Times New Roman"/>
                <a:cs typeface="Times New Roman"/>
              </a:rPr>
              <a:t>they </a:t>
            </a:r>
            <a:r>
              <a:rPr dirty="0" sz="1000" spc="-10">
                <a:latin typeface="Times New Roman"/>
                <a:cs typeface="Times New Roman"/>
              </a:rPr>
              <a:t>possess </a:t>
            </a:r>
            <a:r>
              <a:rPr dirty="0" sz="1000" spc="-5">
                <a:latin typeface="Times New Roman"/>
                <a:cs typeface="Times New Roman"/>
              </a:rPr>
              <a:t> </a:t>
            </a:r>
            <a:r>
              <a:rPr dirty="0" sz="1000" spc="-15">
                <a:latin typeface="Times New Roman"/>
                <a:cs typeface="Times New Roman"/>
              </a:rPr>
              <a:t>poor</a:t>
            </a:r>
            <a:r>
              <a:rPr dirty="0" sz="1000" spc="-20">
                <a:latin typeface="Times New Roman"/>
                <a:cs typeface="Times New Roman"/>
              </a:rPr>
              <a:t> </a:t>
            </a:r>
            <a:r>
              <a:rPr dirty="0" sz="1000" spc="10">
                <a:latin typeface="Times New Roman"/>
                <a:cs typeface="Times New Roman"/>
              </a:rPr>
              <a:t>night</a:t>
            </a:r>
            <a:r>
              <a:rPr dirty="0" sz="1000" spc="-5">
                <a:latin typeface="Times New Roman"/>
                <a:cs typeface="Times New Roman"/>
              </a:rPr>
              <a:t> vision.</a:t>
            </a:r>
            <a:endParaRPr sz="1000">
              <a:latin typeface="Times New Roman"/>
              <a:cs typeface="Times New Roman"/>
            </a:endParaRPr>
          </a:p>
          <a:p>
            <a:pPr algn="just" marL="551815">
              <a:lnSpc>
                <a:spcPts val="1080"/>
              </a:lnSpc>
            </a:pPr>
            <a:r>
              <a:rPr dirty="0" sz="1000" spc="-30">
                <a:latin typeface="Times New Roman"/>
                <a:cs typeface="Times New Roman"/>
              </a:rPr>
              <a:t>O</a:t>
            </a:r>
            <a:r>
              <a:rPr dirty="0" sz="1000" spc="-20">
                <a:latin typeface="Times New Roman"/>
                <a:cs typeface="Times New Roman"/>
              </a:rPr>
              <a:t>mmatid</a:t>
            </a:r>
            <a:r>
              <a:rPr dirty="0" sz="1000">
                <a:latin typeface="Times New Roman"/>
                <a:cs typeface="Times New Roman"/>
              </a:rPr>
              <a:t>ia</a:t>
            </a:r>
            <a:r>
              <a:rPr dirty="0" sz="1000" spc="80">
                <a:latin typeface="Times New Roman"/>
                <a:cs typeface="Times New Roman"/>
              </a:rPr>
              <a:t> </a:t>
            </a:r>
            <a:r>
              <a:rPr dirty="0" sz="1000" spc="-20">
                <a:latin typeface="Times New Roman"/>
                <a:cs typeface="Times New Roman"/>
              </a:rPr>
              <a:t>a</a:t>
            </a:r>
            <a:r>
              <a:rPr dirty="0" sz="1000" spc="10">
                <a:latin typeface="Times New Roman"/>
                <a:cs typeface="Times New Roman"/>
              </a:rPr>
              <a:t>r</a:t>
            </a:r>
            <a:r>
              <a:rPr dirty="0" sz="1000">
                <a:latin typeface="Times New Roman"/>
                <a:cs typeface="Times New Roman"/>
              </a:rPr>
              <a:t>e</a:t>
            </a:r>
            <a:r>
              <a:rPr dirty="0" sz="1000" spc="-125">
                <a:latin typeface="Times New Roman"/>
                <a:cs typeface="Times New Roman"/>
              </a:rPr>
              <a:t> </a:t>
            </a:r>
            <a:r>
              <a:rPr dirty="0" sz="1000" spc="-20">
                <a:latin typeface="Times New Roman"/>
                <a:cs typeface="Times New Roman"/>
              </a:rPr>
              <a:t>t</a:t>
            </a:r>
            <a:r>
              <a:rPr dirty="0" sz="1000" spc="-5">
                <a:latin typeface="Times New Roman"/>
                <a:cs typeface="Times New Roman"/>
              </a:rPr>
              <a:t>h</a:t>
            </a:r>
            <a:r>
              <a:rPr dirty="0" sz="1000">
                <a:latin typeface="Times New Roman"/>
                <a:cs typeface="Times New Roman"/>
              </a:rPr>
              <a:t>e</a:t>
            </a:r>
            <a:r>
              <a:rPr dirty="0" sz="1000" spc="-125">
                <a:latin typeface="Times New Roman"/>
                <a:cs typeface="Times New Roman"/>
              </a:rPr>
              <a:t> </a:t>
            </a:r>
            <a:r>
              <a:rPr dirty="0" sz="1000" spc="-40">
                <a:latin typeface="Times New Roman"/>
                <a:cs typeface="Times New Roman"/>
              </a:rPr>
              <a:t>e</a:t>
            </a:r>
            <a:r>
              <a:rPr dirty="0" sz="1000" spc="-20">
                <a:latin typeface="Times New Roman"/>
                <a:cs typeface="Times New Roman"/>
              </a:rPr>
              <a:t>longat</a:t>
            </a:r>
            <a:r>
              <a:rPr dirty="0" sz="1000" spc="-40">
                <a:latin typeface="Times New Roman"/>
                <a:cs typeface="Times New Roman"/>
              </a:rPr>
              <a:t>e</a:t>
            </a:r>
            <a:r>
              <a:rPr dirty="0" sz="1000">
                <a:latin typeface="Times New Roman"/>
                <a:cs typeface="Times New Roman"/>
              </a:rPr>
              <a:t>d</a:t>
            </a:r>
            <a:r>
              <a:rPr dirty="0" sz="1000" spc="-95">
                <a:latin typeface="Times New Roman"/>
                <a:cs typeface="Times New Roman"/>
              </a:rPr>
              <a:t> </a:t>
            </a:r>
            <a:r>
              <a:rPr dirty="0" sz="1000" spc="-20">
                <a:latin typeface="Times New Roman"/>
                <a:cs typeface="Times New Roman"/>
              </a:rPr>
              <a:t>t</a:t>
            </a:r>
            <a:r>
              <a:rPr dirty="0" sz="1000" spc="-40">
                <a:latin typeface="Times New Roman"/>
                <a:cs typeface="Times New Roman"/>
              </a:rPr>
              <a:t>u</a:t>
            </a:r>
            <a:r>
              <a:rPr dirty="0" sz="1000" spc="-50">
                <a:latin typeface="Times New Roman"/>
                <a:cs typeface="Times New Roman"/>
              </a:rPr>
              <a:t>b</a:t>
            </a:r>
            <a:r>
              <a:rPr dirty="0" sz="1000">
                <a:latin typeface="Times New Roman"/>
                <a:cs typeface="Times New Roman"/>
              </a:rPr>
              <a:t>e</a:t>
            </a:r>
            <a:r>
              <a:rPr dirty="0" sz="1000" spc="-95">
                <a:latin typeface="Times New Roman"/>
                <a:cs typeface="Times New Roman"/>
              </a:rPr>
              <a:t> </a:t>
            </a:r>
            <a:r>
              <a:rPr dirty="0" sz="1000" spc="-20">
                <a:latin typeface="Times New Roman"/>
                <a:cs typeface="Times New Roman"/>
              </a:rPr>
              <a:t>l</a:t>
            </a:r>
            <a:r>
              <a:rPr dirty="0" sz="1000">
                <a:latin typeface="Times New Roman"/>
                <a:cs typeface="Times New Roman"/>
              </a:rPr>
              <a:t>i</a:t>
            </a:r>
            <a:r>
              <a:rPr dirty="0" sz="1000" spc="-20">
                <a:latin typeface="Times New Roman"/>
                <a:cs typeface="Times New Roman"/>
              </a:rPr>
              <a:t>k</a:t>
            </a:r>
            <a:r>
              <a:rPr dirty="0" sz="1000">
                <a:latin typeface="Times New Roman"/>
                <a:cs typeface="Times New Roman"/>
              </a:rPr>
              <a:t>e</a:t>
            </a:r>
            <a:r>
              <a:rPr dirty="0" sz="1000" spc="-130">
                <a:latin typeface="Times New Roman"/>
                <a:cs typeface="Times New Roman"/>
              </a:rPr>
              <a:t> </a:t>
            </a:r>
            <a:r>
              <a:rPr dirty="0" sz="1000" spc="-20">
                <a:latin typeface="Times New Roman"/>
                <a:cs typeface="Times New Roman"/>
              </a:rPr>
              <a:t>units</a:t>
            </a:r>
            <a:endParaRPr sz="1000">
              <a:latin typeface="Times New Roman"/>
              <a:cs typeface="Times New Roman"/>
            </a:endParaRPr>
          </a:p>
          <a:p>
            <a:pPr algn="just" marL="551815" marR="14604">
              <a:lnSpc>
                <a:spcPts val="1150"/>
              </a:lnSpc>
              <a:spcBef>
                <a:spcPts val="55"/>
              </a:spcBef>
            </a:pPr>
            <a:r>
              <a:rPr dirty="0" sz="1000" spc="5">
                <a:latin typeface="Times New Roman"/>
                <a:cs typeface="Times New Roman"/>
              </a:rPr>
              <a:t>of </a:t>
            </a:r>
            <a:r>
              <a:rPr dirty="0" sz="1000">
                <a:latin typeface="Times New Roman"/>
                <a:cs typeface="Times New Roman"/>
              </a:rPr>
              <a:t>a</a:t>
            </a:r>
            <a:r>
              <a:rPr dirty="0" sz="1000" spc="5">
                <a:latin typeface="Times New Roman"/>
                <a:cs typeface="Times New Roman"/>
              </a:rPr>
              <a:t> </a:t>
            </a:r>
            <a:r>
              <a:rPr dirty="0" sz="1000" spc="20">
                <a:latin typeface="Times New Roman"/>
                <a:cs typeface="Times New Roman"/>
              </a:rPr>
              <a:t>compound </a:t>
            </a:r>
            <a:r>
              <a:rPr dirty="0" sz="1000" spc="-5">
                <a:latin typeface="Times New Roman"/>
                <a:cs typeface="Times New Roman"/>
              </a:rPr>
              <a:t>eye </a:t>
            </a:r>
            <a:r>
              <a:rPr dirty="0" sz="1000" spc="25">
                <a:latin typeface="Times New Roman"/>
                <a:cs typeface="Times New Roman"/>
              </a:rPr>
              <a:t>present in </a:t>
            </a:r>
            <a:r>
              <a:rPr dirty="0" sz="1000" spc="35">
                <a:latin typeface="Times New Roman"/>
                <a:cs typeface="Times New Roman"/>
              </a:rPr>
              <a:t>higher </a:t>
            </a:r>
            <a:r>
              <a:rPr dirty="0" sz="1000" spc="40">
                <a:latin typeface="Times New Roman"/>
                <a:cs typeface="Times New Roman"/>
              </a:rPr>
              <a:t> invertebrates </a:t>
            </a:r>
            <a:r>
              <a:rPr dirty="0" sz="1000" spc="35">
                <a:latin typeface="Times New Roman"/>
                <a:cs typeface="Times New Roman"/>
              </a:rPr>
              <a:t>like </a:t>
            </a:r>
            <a:r>
              <a:rPr dirty="0" sz="1000" spc="40">
                <a:latin typeface="Times New Roman"/>
                <a:cs typeface="Times New Roman"/>
              </a:rPr>
              <a:t>prawns, </a:t>
            </a:r>
            <a:r>
              <a:rPr dirty="0" sz="1000" spc="35">
                <a:latin typeface="Times New Roman"/>
                <a:cs typeface="Times New Roman"/>
              </a:rPr>
              <a:t>crabs </a:t>
            </a:r>
            <a:r>
              <a:rPr dirty="0" sz="1000" spc="45">
                <a:latin typeface="Times New Roman"/>
                <a:cs typeface="Times New Roman"/>
              </a:rPr>
              <a:t>and </a:t>
            </a:r>
            <a:r>
              <a:rPr dirty="0" sz="1000" spc="50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insects.</a:t>
            </a:r>
            <a:endParaRPr sz="1000">
              <a:latin typeface="Times New Roman"/>
              <a:cs typeface="Times New Roman"/>
            </a:endParaRPr>
          </a:p>
          <a:p>
            <a:pPr algn="just" marL="551815" marR="8890">
              <a:lnSpc>
                <a:spcPts val="1150"/>
              </a:lnSpc>
              <a:spcBef>
                <a:spcPts val="5"/>
              </a:spcBef>
            </a:pPr>
            <a:r>
              <a:rPr dirty="0" sz="1000" spc="10">
                <a:latin typeface="Times New Roman"/>
                <a:cs typeface="Times New Roman"/>
              </a:rPr>
              <a:t>The </a:t>
            </a:r>
            <a:r>
              <a:rPr dirty="0" sz="1000" spc="5">
                <a:latin typeface="Times New Roman"/>
                <a:cs typeface="Times New Roman"/>
              </a:rPr>
              <a:t>lens </a:t>
            </a:r>
            <a:r>
              <a:rPr dirty="0" sz="1000">
                <a:latin typeface="Times New Roman"/>
                <a:cs typeface="Times New Roman"/>
              </a:rPr>
              <a:t>in</a:t>
            </a:r>
            <a:r>
              <a:rPr dirty="0" sz="1000" spc="5">
                <a:latin typeface="Times New Roman"/>
                <a:cs typeface="Times New Roman"/>
              </a:rPr>
              <a:t> resting </a:t>
            </a:r>
            <a:r>
              <a:rPr dirty="0" sz="1000" spc="-20">
                <a:latin typeface="Times New Roman"/>
                <a:cs typeface="Times New Roman"/>
              </a:rPr>
              <a:t>eye </a:t>
            </a:r>
            <a:r>
              <a:rPr dirty="0" sz="1000" spc="-15">
                <a:latin typeface="Times New Roman"/>
                <a:cs typeface="Times New Roman"/>
              </a:rPr>
              <a:t>focusses </a:t>
            </a:r>
            <a:r>
              <a:rPr dirty="0" sz="1000">
                <a:latin typeface="Times New Roman"/>
                <a:cs typeface="Times New Roman"/>
              </a:rPr>
              <a:t>parallel </a:t>
            </a:r>
            <a:r>
              <a:rPr dirty="0" sz="1000" spc="5">
                <a:latin typeface="Times New Roman"/>
                <a:cs typeface="Times New Roman"/>
              </a:rPr>
              <a:t> </a:t>
            </a:r>
            <a:r>
              <a:rPr dirty="0" sz="1000" spc="-5">
                <a:latin typeface="Times New Roman"/>
                <a:cs typeface="Times New Roman"/>
              </a:rPr>
              <a:t>rays from </a:t>
            </a:r>
            <a:r>
              <a:rPr dirty="0" sz="1000" spc="5">
                <a:latin typeface="Times New Roman"/>
                <a:cs typeface="Times New Roman"/>
              </a:rPr>
              <a:t>distant </a:t>
            </a:r>
            <a:r>
              <a:rPr dirty="0" sz="1000" spc="-15">
                <a:latin typeface="Times New Roman"/>
                <a:cs typeface="Times New Roman"/>
              </a:rPr>
              <a:t>objects </a:t>
            </a:r>
            <a:r>
              <a:rPr dirty="0" sz="1000">
                <a:latin typeface="Times New Roman"/>
                <a:cs typeface="Times New Roman"/>
              </a:rPr>
              <a:t>(more </a:t>
            </a:r>
            <a:r>
              <a:rPr dirty="0" sz="1000" spc="10">
                <a:latin typeface="Times New Roman"/>
                <a:cs typeface="Times New Roman"/>
              </a:rPr>
              <a:t>than </a:t>
            </a:r>
            <a:r>
              <a:rPr dirty="0" sz="1000">
                <a:latin typeface="Times New Roman"/>
                <a:cs typeface="Times New Roman"/>
              </a:rPr>
              <a:t>6 </a:t>
            </a:r>
            <a:r>
              <a:rPr dirty="0" sz="1000" spc="5">
                <a:latin typeface="Times New Roman"/>
                <a:cs typeface="Times New Roman"/>
              </a:rPr>
              <a:t>m </a:t>
            </a:r>
            <a:r>
              <a:rPr dirty="0" sz="1000" spc="10">
                <a:latin typeface="Times New Roman"/>
                <a:cs typeface="Times New Roman"/>
              </a:rPr>
              <a:t> </a:t>
            </a:r>
            <a:r>
              <a:rPr dirty="0" sz="1000" spc="-15">
                <a:latin typeface="Times New Roman"/>
                <a:cs typeface="Times New Roman"/>
              </a:rPr>
              <a:t>away) </a:t>
            </a:r>
            <a:r>
              <a:rPr dirty="0" sz="1000" spc="-10">
                <a:latin typeface="Times New Roman"/>
                <a:cs typeface="Times New Roman"/>
              </a:rPr>
              <a:t>on </a:t>
            </a:r>
            <a:r>
              <a:rPr dirty="0" sz="1000" spc="10">
                <a:latin typeface="Times New Roman"/>
                <a:cs typeface="Times New Roman"/>
              </a:rPr>
              <a:t>the </a:t>
            </a:r>
            <a:r>
              <a:rPr dirty="0" sz="1000" spc="5">
                <a:latin typeface="Times New Roman"/>
                <a:cs typeface="Times New Roman"/>
              </a:rPr>
              <a:t>retina. </a:t>
            </a:r>
            <a:r>
              <a:rPr dirty="0" sz="1000" spc="-5">
                <a:latin typeface="Times New Roman"/>
                <a:cs typeface="Times New Roman"/>
              </a:rPr>
              <a:t>But </a:t>
            </a:r>
            <a:r>
              <a:rPr dirty="0" sz="1000" spc="5">
                <a:latin typeface="Times New Roman"/>
                <a:cs typeface="Times New Roman"/>
              </a:rPr>
              <a:t>to </a:t>
            </a:r>
            <a:r>
              <a:rPr dirty="0" sz="1000">
                <a:latin typeface="Times New Roman"/>
                <a:cs typeface="Times New Roman"/>
              </a:rPr>
              <a:t>increase </a:t>
            </a:r>
            <a:r>
              <a:rPr dirty="0" sz="1000" spc="10">
                <a:latin typeface="Times New Roman"/>
                <a:cs typeface="Times New Roman"/>
              </a:rPr>
              <a:t>the </a:t>
            </a:r>
            <a:r>
              <a:rPr dirty="0" sz="1000" spc="15">
                <a:latin typeface="Times New Roman"/>
                <a:cs typeface="Times New Roman"/>
              </a:rPr>
              <a:t> </a:t>
            </a:r>
            <a:r>
              <a:rPr dirty="0" sz="1000" spc="-15">
                <a:latin typeface="Times New Roman"/>
                <a:cs typeface="Times New Roman"/>
              </a:rPr>
              <a:t>power </a:t>
            </a:r>
            <a:r>
              <a:rPr dirty="0" sz="1000" spc="-10">
                <a:latin typeface="Times New Roman"/>
                <a:cs typeface="Times New Roman"/>
              </a:rPr>
              <a:t>of </a:t>
            </a:r>
            <a:r>
              <a:rPr dirty="0" sz="1000" spc="10">
                <a:latin typeface="Times New Roman"/>
                <a:cs typeface="Times New Roman"/>
              </a:rPr>
              <a:t>the </a:t>
            </a:r>
            <a:r>
              <a:rPr dirty="0" sz="1000">
                <a:latin typeface="Times New Roman"/>
                <a:cs typeface="Times New Roman"/>
              </a:rPr>
              <a:t>lens </a:t>
            </a:r>
            <a:r>
              <a:rPr dirty="0" sz="1000" spc="-15">
                <a:latin typeface="Times New Roman"/>
                <a:cs typeface="Times New Roman"/>
              </a:rPr>
              <a:t>for </a:t>
            </a:r>
            <a:r>
              <a:rPr dirty="0" sz="1000" spc="-5">
                <a:latin typeface="Times New Roman"/>
                <a:cs typeface="Times New Roman"/>
              </a:rPr>
              <a:t>focussing </a:t>
            </a:r>
            <a:r>
              <a:rPr dirty="0" sz="1000">
                <a:latin typeface="Times New Roman"/>
                <a:cs typeface="Times New Roman"/>
              </a:rPr>
              <a:t>divergent </a:t>
            </a:r>
            <a:r>
              <a:rPr dirty="0" sz="1000" spc="5">
                <a:latin typeface="Times New Roman"/>
                <a:cs typeface="Times New Roman"/>
              </a:rPr>
              <a:t> </a:t>
            </a:r>
            <a:r>
              <a:rPr dirty="0" sz="1000" spc="20">
                <a:latin typeface="Times New Roman"/>
                <a:cs typeface="Times New Roman"/>
              </a:rPr>
              <a:t>r</a:t>
            </a:r>
            <a:r>
              <a:rPr dirty="0" sz="1000" spc="-20">
                <a:latin typeface="Times New Roman"/>
                <a:cs typeface="Times New Roman"/>
              </a:rPr>
              <a:t>a</a:t>
            </a:r>
            <a:r>
              <a:rPr dirty="0" sz="1000" spc="-50">
                <a:latin typeface="Times New Roman"/>
                <a:cs typeface="Times New Roman"/>
              </a:rPr>
              <a:t>y</a:t>
            </a:r>
            <a:r>
              <a:rPr dirty="0" sz="1000">
                <a:latin typeface="Times New Roman"/>
                <a:cs typeface="Times New Roman"/>
              </a:rPr>
              <a:t>s</a:t>
            </a:r>
            <a:r>
              <a:rPr dirty="0" sz="1000" spc="-80">
                <a:latin typeface="Times New Roman"/>
                <a:cs typeface="Times New Roman"/>
              </a:rPr>
              <a:t> </a:t>
            </a:r>
            <a:r>
              <a:rPr dirty="0" sz="1000" spc="-35">
                <a:latin typeface="Times New Roman"/>
                <a:cs typeface="Times New Roman"/>
              </a:rPr>
              <a:t>f</a:t>
            </a:r>
            <a:r>
              <a:rPr dirty="0" sz="1000" spc="20">
                <a:latin typeface="Times New Roman"/>
                <a:cs typeface="Times New Roman"/>
              </a:rPr>
              <a:t>r</a:t>
            </a:r>
            <a:r>
              <a:rPr dirty="0" sz="1000" spc="-50">
                <a:latin typeface="Times New Roman"/>
                <a:cs typeface="Times New Roman"/>
              </a:rPr>
              <a:t>o</a:t>
            </a:r>
            <a:r>
              <a:rPr dirty="0" sz="1000" spc="5">
                <a:latin typeface="Times New Roman"/>
                <a:cs typeface="Times New Roman"/>
              </a:rPr>
              <a:t>m</a:t>
            </a:r>
            <a:r>
              <a:rPr dirty="0" sz="1000" spc="-55">
                <a:latin typeface="Times New Roman"/>
                <a:cs typeface="Times New Roman"/>
              </a:rPr>
              <a:t> </a:t>
            </a:r>
            <a:r>
              <a:rPr dirty="0" sz="1000" spc="-5">
                <a:latin typeface="Times New Roman"/>
                <a:cs typeface="Times New Roman"/>
              </a:rPr>
              <a:t>n</a:t>
            </a:r>
            <a:r>
              <a:rPr dirty="0" sz="1000" spc="-20">
                <a:latin typeface="Times New Roman"/>
                <a:cs typeface="Times New Roman"/>
              </a:rPr>
              <a:t>e</a:t>
            </a:r>
            <a:r>
              <a:rPr dirty="0" sz="1000" spc="5">
                <a:latin typeface="Times New Roman"/>
                <a:cs typeface="Times New Roman"/>
              </a:rPr>
              <a:t>a</a:t>
            </a:r>
            <a:r>
              <a:rPr dirty="0" sz="1000">
                <a:latin typeface="Times New Roman"/>
                <a:cs typeface="Times New Roman"/>
              </a:rPr>
              <a:t>r</a:t>
            </a:r>
            <a:r>
              <a:rPr dirty="0" sz="1000" spc="-35">
                <a:latin typeface="Times New Roman"/>
                <a:cs typeface="Times New Roman"/>
              </a:rPr>
              <a:t> </a:t>
            </a:r>
            <a:r>
              <a:rPr dirty="0" sz="1000" spc="-20">
                <a:latin typeface="Times New Roman"/>
                <a:cs typeface="Times New Roman"/>
              </a:rPr>
              <a:t>o</a:t>
            </a:r>
            <a:r>
              <a:rPr dirty="0" sz="1000" spc="-60">
                <a:latin typeface="Times New Roman"/>
                <a:cs typeface="Times New Roman"/>
              </a:rPr>
              <a:t>b</a:t>
            </a:r>
            <a:r>
              <a:rPr dirty="0" sz="1000" spc="-20">
                <a:latin typeface="Times New Roman"/>
                <a:cs typeface="Times New Roman"/>
              </a:rPr>
              <a:t>je</a:t>
            </a:r>
            <a:r>
              <a:rPr dirty="0" sz="1000" spc="-40">
                <a:latin typeface="Times New Roman"/>
                <a:cs typeface="Times New Roman"/>
              </a:rPr>
              <a:t>c</a:t>
            </a:r>
            <a:r>
              <a:rPr dirty="0" sz="1000">
                <a:latin typeface="Times New Roman"/>
                <a:cs typeface="Times New Roman"/>
              </a:rPr>
              <a:t>t</a:t>
            </a:r>
            <a:r>
              <a:rPr dirty="0" sz="1000" spc="-80">
                <a:latin typeface="Times New Roman"/>
                <a:cs typeface="Times New Roman"/>
              </a:rPr>
              <a:t> </a:t>
            </a:r>
            <a:r>
              <a:rPr dirty="0" sz="1000" spc="-20">
                <a:latin typeface="Times New Roman"/>
                <a:cs typeface="Times New Roman"/>
              </a:rPr>
              <a:t>o</a:t>
            </a:r>
            <a:r>
              <a:rPr dirty="0" sz="1000">
                <a:latin typeface="Times New Roman"/>
                <a:cs typeface="Times New Roman"/>
              </a:rPr>
              <a:t>n</a:t>
            </a:r>
            <a:r>
              <a:rPr dirty="0" sz="1000" spc="-65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t</a:t>
            </a:r>
            <a:r>
              <a:rPr dirty="0" sz="1000" spc="20">
                <a:latin typeface="Times New Roman"/>
                <a:cs typeface="Times New Roman"/>
              </a:rPr>
              <a:t>h</a:t>
            </a:r>
            <a:r>
              <a:rPr dirty="0" sz="1000">
                <a:latin typeface="Times New Roman"/>
                <a:cs typeface="Times New Roman"/>
              </a:rPr>
              <a:t>e</a:t>
            </a:r>
            <a:r>
              <a:rPr dirty="0" sz="1000" spc="-100">
                <a:latin typeface="Times New Roman"/>
                <a:cs typeface="Times New Roman"/>
              </a:rPr>
              <a:t> </a:t>
            </a:r>
            <a:r>
              <a:rPr dirty="0" sz="1000" spc="20">
                <a:latin typeface="Times New Roman"/>
                <a:cs typeface="Times New Roman"/>
              </a:rPr>
              <a:t>r</a:t>
            </a:r>
            <a:r>
              <a:rPr dirty="0" sz="1000" spc="-40">
                <a:latin typeface="Times New Roman"/>
                <a:cs typeface="Times New Roman"/>
              </a:rPr>
              <a:t>e</a:t>
            </a:r>
            <a:r>
              <a:rPr dirty="0" sz="1000" spc="5">
                <a:latin typeface="Times New Roman"/>
                <a:cs typeface="Times New Roman"/>
              </a:rPr>
              <a:t>ti</a:t>
            </a:r>
            <a:r>
              <a:rPr dirty="0" sz="1000" spc="-5">
                <a:latin typeface="Times New Roman"/>
                <a:cs typeface="Times New Roman"/>
              </a:rPr>
              <a:t>n</a:t>
            </a:r>
            <a:r>
              <a:rPr dirty="0" sz="1000" spc="5">
                <a:latin typeface="Times New Roman"/>
                <a:cs typeface="Times New Roman"/>
              </a:rPr>
              <a:t>a</a:t>
            </a:r>
            <a:r>
              <a:rPr dirty="0" sz="1000">
                <a:latin typeface="Times New Roman"/>
                <a:cs typeface="Times New Roman"/>
              </a:rPr>
              <a:t>,</a:t>
            </a:r>
            <a:r>
              <a:rPr dirty="0" sz="1000" spc="-50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a</a:t>
            </a:r>
            <a:r>
              <a:rPr dirty="0" sz="1000" spc="-55">
                <a:latin typeface="Times New Roman"/>
                <a:cs typeface="Times New Roman"/>
              </a:rPr>
              <a:t> </a:t>
            </a:r>
            <a:r>
              <a:rPr dirty="0" sz="1000" spc="-5">
                <a:latin typeface="Times New Roman"/>
                <a:cs typeface="Times New Roman"/>
              </a:rPr>
              <a:t>r</a:t>
            </a:r>
            <a:r>
              <a:rPr dirty="0" sz="1000" spc="-20">
                <a:latin typeface="Times New Roman"/>
                <a:cs typeface="Times New Roman"/>
              </a:rPr>
              <a:t>eflex  </a:t>
            </a:r>
            <a:r>
              <a:rPr dirty="0" sz="1000" spc="-5">
                <a:latin typeface="Times New Roman"/>
                <a:cs typeface="Times New Roman"/>
              </a:rPr>
              <a:t>called accomodation </a:t>
            </a:r>
            <a:r>
              <a:rPr dirty="0" sz="1000" spc="5">
                <a:latin typeface="Times New Roman"/>
                <a:cs typeface="Times New Roman"/>
              </a:rPr>
              <a:t>is </a:t>
            </a:r>
            <a:r>
              <a:rPr dirty="0" sz="1000" spc="-5">
                <a:latin typeface="Times New Roman"/>
                <a:cs typeface="Times New Roman"/>
              </a:rPr>
              <a:t>needed. </a:t>
            </a:r>
            <a:r>
              <a:rPr dirty="0" sz="1000" spc="10">
                <a:latin typeface="Times New Roman"/>
                <a:cs typeface="Times New Roman"/>
              </a:rPr>
              <a:t>The </a:t>
            </a:r>
            <a:r>
              <a:rPr dirty="0" sz="1000" spc="-25">
                <a:latin typeface="Times New Roman"/>
                <a:cs typeface="Times New Roman"/>
              </a:rPr>
              <a:t>eye </a:t>
            </a:r>
            <a:r>
              <a:rPr dirty="0" sz="1000" spc="-20">
                <a:latin typeface="Times New Roman"/>
                <a:cs typeface="Times New Roman"/>
              </a:rPr>
              <a:t> </a:t>
            </a:r>
            <a:r>
              <a:rPr dirty="0" sz="1000" spc="20">
                <a:latin typeface="Times New Roman"/>
                <a:cs typeface="Times New Roman"/>
              </a:rPr>
              <a:t>h</a:t>
            </a:r>
            <a:r>
              <a:rPr dirty="0" sz="1000" spc="-25">
                <a:latin typeface="Times New Roman"/>
                <a:cs typeface="Times New Roman"/>
              </a:rPr>
              <a:t>a</a:t>
            </a:r>
            <a:r>
              <a:rPr dirty="0" sz="1000">
                <a:latin typeface="Times New Roman"/>
                <a:cs typeface="Times New Roman"/>
              </a:rPr>
              <a:t>s</a:t>
            </a:r>
            <a:r>
              <a:rPr dirty="0" sz="1000" spc="-60">
                <a:latin typeface="Times New Roman"/>
                <a:cs typeface="Times New Roman"/>
              </a:rPr>
              <a:t> </a:t>
            </a:r>
            <a:r>
              <a:rPr dirty="0" sz="1000" spc="-25">
                <a:latin typeface="Times New Roman"/>
                <a:cs typeface="Times New Roman"/>
              </a:rPr>
              <a:t>go</a:t>
            </a:r>
            <a:r>
              <a:rPr dirty="0" sz="1000">
                <a:latin typeface="Times New Roman"/>
                <a:cs typeface="Times New Roman"/>
              </a:rPr>
              <a:t>t</a:t>
            </a:r>
            <a:r>
              <a:rPr dirty="0" sz="1000" spc="-85">
                <a:latin typeface="Times New Roman"/>
                <a:cs typeface="Times New Roman"/>
              </a:rPr>
              <a:t> </a:t>
            </a:r>
            <a:r>
              <a:rPr dirty="0" sz="1000" spc="10">
                <a:latin typeface="Times New Roman"/>
                <a:cs typeface="Times New Roman"/>
              </a:rPr>
              <a:t>t</a:t>
            </a:r>
            <a:r>
              <a:rPr dirty="0" sz="1000" spc="-5">
                <a:latin typeface="Times New Roman"/>
                <a:cs typeface="Times New Roman"/>
              </a:rPr>
              <a:t>h</a:t>
            </a:r>
            <a:r>
              <a:rPr dirty="0" sz="1000">
                <a:latin typeface="Times New Roman"/>
                <a:cs typeface="Times New Roman"/>
              </a:rPr>
              <a:t>e</a:t>
            </a:r>
            <a:r>
              <a:rPr dirty="0" sz="1000" spc="-55">
                <a:latin typeface="Times New Roman"/>
                <a:cs typeface="Times New Roman"/>
              </a:rPr>
              <a:t> </a:t>
            </a:r>
            <a:r>
              <a:rPr dirty="0" sz="1000" spc="-25">
                <a:latin typeface="Times New Roman"/>
                <a:cs typeface="Times New Roman"/>
              </a:rPr>
              <a:t>p</a:t>
            </a:r>
            <a:r>
              <a:rPr dirty="0" sz="1000" spc="20">
                <a:latin typeface="Times New Roman"/>
                <a:cs typeface="Times New Roman"/>
              </a:rPr>
              <a:t>r</a:t>
            </a:r>
            <a:r>
              <a:rPr dirty="0" sz="1000" spc="-25">
                <a:latin typeface="Times New Roman"/>
                <a:cs typeface="Times New Roman"/>
              </a:rPr>
              <a:t>ope</a:t>
            </a:r>
            <a:r>
              <a:rPr dirty="0" sz="1000" spc="30">
                <a:latin typeface="Times New Roman"/>
                <a:cs typeface="Times New Roman"/>
              </a:rPr>
              <a:t>r</a:t>
            </a:r>
            <a:r>
              <a:rPr dirty="0" sz="1000" spc="-25">
                <a:latin typeface="Times New Roman"/>
                <a:cs typeface="Times New Roman"/>
              </a:rPr>
              <a:t>t</a:t>
            </a:r>
            <a:r>
              <a:rPr dirty="0" sz="1000">
                <a:latin typeface="Times New Roman"/>
                <a:cs typeface="Times New Roman"/>
              </a:rPr>
              <a:t>y</a:t>
            </a:r>
            <a:r>
              <a:rPr dirty="0" sz="1000" spc="-125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t</a:t>
            </a:r>
            <a:r>
              <a:rPr dirty="0" sz="1000">
                <a:latin typeface="Times New Roman"/>
                <a:cs typeface="Times New Roman"/>
              </a:rPr>
              <a:t>o</a:t>
            </a:r>
            <a:r>
              <a:rPr dirty="0" sz="1000" spc="-110">
                <a:latin typeface="Times New Roman"/>
                <a:cs typeface="Times New Roman"/>
              </a:rPr>
              <a:t> </a:t>
            </a:r>
            <a:r>
              <a:rPr dirty="0" sz="1000" spc="-25">
                <a:latin typeface="Times New Roman"/>
                <a:cs typeface="Times New Roman"/>
              </a:rPr>
              <a:t>fo</a:t>
            </a:r>
            <a:r>
              <a:rPr dirty="0" sz="1000" spc="-5">
                <a:latin typeface="Times New Roman"/>
                <a:cs typeface="Times New Roman"/>
              </a:rPr>
              <a:t>r</a:t>
            </a:r>
            <a:r>
              <a:rPr dirty="0" sz="1000" spc="5">
                <a:latin typeface="Times New Roman"/>
                <a:cs typeface="Times New Roman"/>
              </a:rPr>
              <a:t>m</a:t>
            </a:r>
            <a:r>
              <a:rPr dirty="0" sz="1000" spc="-55">
                <a:latin typeface="Times New Roman"/>
                <a:cs typeface="Times New Roman"/>
              </a:rPr>
              <a:t> </a:t>
            </a:r>
            <a:r>
              <a:rPr dirty="0" sz="1000" spc="-25">
                <a:latin typeface="Times New Roman"/>
                <a:cs typeface="Times New Roman"/>
              </a:rPr>
              <a:t>i</a:t>
            </a:r>
            <a:r>
              <a:rPr dirty="0" sz="1000" spc="15">
                <a:latin typeface="Times New Roman"/>
                <a:cs typeface="Times New Roman"/>
              </a:rPr>
              <a:t>m</a:t>
            </a:r>
            <a:r>
              <a:rPr dirty="0" sz="1000" spc="5">
                <a:latin typeface="Times New Roman"/>
                <a:cs typeface="Times New Roman"/>
              </a:rPr>
              <a:t>a</a:t>
            </a:r>
            <a:r>
              <a:rPr dirty="0" sz="1000" spc="-25">
                <a:latin typeface="Times New Roman"/>
                <a:cs typeface="Times New Roman"/>
              </a:rPr>
              <a:t>ge</a:t>
            </a:r>
            <a:r>
              <a:rPr dirty="0" sz="1000">
                <a:latin typeface="Times New Roman"/>
                <a:cs typeface="Times New Roman"/>
              </a:rPr>
              <a:t>s</a:t>
            </a:r>
            <a:r>
              <a:rPr dirty="0" sz="1000" spc="-60">
                <a:latin typeface="Times New Roman"/>
                <a:cs typeface="Times New Roman"/>
              </a:rPr>
              <a:t> </a:t>
            </a:r>
            <a:r>
              <a:rPr dirty="0" sz="1000" spc="-25">
                <a:latin typeface="Times New Roman"/>
                <a:cs typeface="Times New Roman"/>
              </a:rPr>
              <a:t>o</a:t>
            </a:r>
            <a:r>
              <a:rPr dirty="0" sz="1000">
                <a:latin typeface="Times New Roman"/>
                <a:cs typeface="Times New Roman"/>
              </a:rPr>
              <a:t>f</a:t>
            </a:r>
            <a:r>
              <a:rPr dirty="0" sz="1000" spc="-110">
                <a:latin typeface="Times New Roman"/>
                <a:cs typeface="Times New Roman"/>
              </a:rPr>
              <a:t> </a:t>
            </a:r>
            <a:r>
              <a:rPr dirty="0" sz="1000" spc="-25">
                <a:latin typeface="Times New Roman"/>
                <a:cs typeface="Times New Roman"/>
              </a:rPr>
              <a:t>b</a:t>
            </a:r>
            <a:r>
              <a:rPr dirty="0" sz="1000" spc="-50">
                <a:latin typeface="Times New Roman"/>
                <a:cs typeface="Times New Roman"/>
              </a:rPr>
              <a:t>o</a:t>
            </a:r>
            <a:r>
              <a:rPr dirty="0" sz="1000" spc="5">
                <a:latin typeface="Times New Roman"/>
                <a:cs typeface="Times New Roman"/>
              </a:rPr>
              <a:t>t</a:t>
            </a:r>
            <a:r>
              <a:rPr dirty="0" sz="1000">
                <a:latin typeface="Times New Roman"/>
                <a:cs typeface="Times New Roman"/>
              </a:rPr>
              <a:t>h</a:t>
            </a:r>
            <a:endParaRPr sz="1000">
              <a:latin typeface="Times New Roman"/>
              <a:cs typeface="Times New Roman"/>
            </a:endParaRPr>
          </a:p>
          <a:p>
            <a:pPr algn="just" marL="551815" marR="8890">
              <a:lnSpc>
                <a:spcPts val="1130"/>
              </a:lnSpc>
              <a:spcBef>
                <a:spcPts val="30"/>
              </a:spcBef>
            </a:pPr>
            <a:r>
              <a:rPr dirty="0" sz="1000" spc="25">
                <a:latin typeface="Times New Roman"/>
                <a:cs typeface="Times New Roman"/>
              </a:rPr>
              <a:t>near and </a:t>
            </a:r>
            <a:r>
              <a:rPr dirty="0" sz="1000" spc="15">
                <a:latin typeface="Times New Roman"/>
                <a:cs typeface="Times New Roman"/>
              </a:rPr>
              <a:t>far objects </a:t>
            </a:r>
            <a:r>
              <a:rPr dirty="0" sz="1000">
                <a:latin typeface="Times New Roman"/>
                <a:cs typeface="Times New Roman"/>
              </a:rPr>
              <a:t>on</a:t>
            </a:r>
            <a:r>
              <a:rPr dirty="0" sz="1000" spc="5">
                <a:latin typeface="Times New Roman"/>
                <a:cs typeface="Times New Roman"/>
              </a:rPr>
              <a:t> </a:t>
            </a:r>
            <a:r>
              <a:rPr dirty="0" sz="1000" spc="35">
                <a:latin typeface="Times New Roman"/>
                <a:cs typeface="Times New Roman"/>
              </a:rPr>
              <a:t>the retina </a:t>
            </a:r>
            <a:r>
              <a:rPr dirty="0" sz="1000">
                <a:latin typeface="Times New Roman"/>
                <a:cs typeface="Times New Roman"/>
              </a:rPr>
              <a:t>by </a:t>
            </a:r>
            <a:r>
              <a:rPr dirty="0" sz="1000" spc="5">
                <a:latin typeface="Times New Roman"/>
                <a:cs typeface="Times New Roman"/>
              </a:rPr>
              <a:t> </a:t>
            </a:r>
            <a:r>
              <a:rPr dirty="0" sz="1000" spc="-20">
                <a:latin typeface="Times New Roman"/>
                <a:cs typeface="Times New Roman"/>
              </a:rPr>
              <a:t>c</a:t>
            </a:r>
            <a:r>
              <a:rPr dirty="0" sz="1000" spc="20">
                <a:latin typeface="Times New Roman"/>
                <a:cs typeface="Times New Roman"/>
              </a:rPr>
              <a:t>h</a:t>
            </a:r>
            <a:r>
              <a:rPr dirty="0" sz="1000" spc="5">
                <a:latin typeface="Times New Roman"/>
                <a:cs typeface="Times New Roman"/>
              </a:rPr>
              <a:t>a</a:t>
            </a:r>
            <a:r>
              <a:rPr dirty="0" sz="1000" spc="20">
                <a:latin typeface="Times New Roman"/>
                <a:cs typeface="Times New Roman"/>
              </a:rPr>
              <a:t>n</a:t>
            </a:r>
            <a:r>
              <a:rPr dirty="0" sz="1000" spc="-5">
                <a:latin typeface="Times New Roman"/>
                <a:cs typeface="Times New Roman"/>
              </a:rPr>
              <a:t>g</a:t>
            </a:r>
            <a:r>
              <a:rPr dirty="0" sz="1000" spc="-20">
                <a:latin typeface="Times New Roman"/>
                <a:cs typeface="Times New Roman"/>
              </a:rPr>
              <a:t>i</a:t>
            </a:r>
            <a:r>
              <a:rPr dirty="0" sz="1000" spc="20">
                <a:latin typeface="Times New Roman"/>
                <a:cs typeface="Times New Roman"/>
              </a:rPr>
              <a:t>n</a:t>
            </a:r>
            <a:r>
              <a:rPr dirty="0" sz="1000">
                <a:latin typeface="Times New Roman"/>
                <a:cs typeface="Times New Roman"/>
              </a:rPr>
              <a:t>g</a:t>
            </a:r>
            <a:r>
              <a:rPr dirty="0" sz="1000" spc="-60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t</a:t>
            </a:r>
            <a:r>
              <a:rPr dirty="0" sz="1000" spc="20">
                <a:latin typeface="Times New Roman"/>
                <a:cs typeface="Times New Roman"/>
              </a:rPr>
              <a:t>h</a:t>
            </a:r>
            <a:r>
              <a:rPr dirty="0" sz="1000">
                <a:latin typeface="Times New Roman"/>
                <a:cs typeface="Times New Roman"/>
              </a:rPr>
              <a:t>e</a:t>
            </a:r>
            <a:r>
              <a:rPr dirty="0" sz="1000" spc="-50">
                <a:latin typeface="Times New Roman"/>
                <a:cs typeface="Times New Roman"/>
              </a:rPr>
              <a:t> </a:t>
            </a:r>
            <a:r>
              <a:rPr dirty="0" sz="1000" spc="-20">
                <a:latin typeface="Times New Roman"/>
                <a:cs typeface="Times New Roman"/>
              </a:rPr>
              <a:t>c</a:t>
            </a:r>
            <a:r>
              <a:rPr dirty="0" sz="1000" spc="-25">
                <a:latin typeface="Times New Roman"/>
                <a:cs typeface="Times New Roman"/>
              </a:rPr>
              <a:t>o</a:t>
            </a:r>
            <a:r>
              <a:rPr dirty="0" sz="1000" spc="-5">
                <a:latin typeface="Times New Roman"/>
                <a:cs typeface="Times New Roman"/>
              </a:rPr>
              <a:t>n</a:t>
            </a:r>
            <a:r>
              <a:rPr dirty="0" sz="1000" spc="-25">
                <a:latin typeface="Times New Roman"/>
                <a:cs typeface="Times New Roman"/>
              </a:rPr>
              <a:t>v</a:t>
            </a:r>
            <a:r>
              <a:rPr dirty="0" sz="1000" spc="-20">
                <a:latin typeface="Times New Roman"/>
                <a:cs typeface="Times New Roman"/>
              </a:rPr>
              <a:t>e</a:t>
            </a:r>
            <a:r>
              <a:rPr dirty="0" sz="1000" spc="-5">
                <a:latin typeface="Times New Roman"/>
                <a:cs typeface="Times New Roman"/>
              </a:rPr>
              <a:t>x</a:t>
            </a:r>
            <a:r>
              <a:rPr dirty="0" sz="1000" spc="5">
                <a:latin typeface="Times New Roman"/>
                <a:cs typeface="Times New Roman"/>
              </a:rPr>
              <a:t>it</a:t>
            </a:r>
            <a:r>
              <a:rPr dirty="0" sz="1000">
                <a:latin typeface="Times New Roman"/>
                <a:cs typeface="Times New Roman"/>
              </a:rPr>
              <a:t>y</a:t>
            </a:r>
            <a:r>
              <a:rPr dirty="0" sz="1000" spc="-110">
                <a:latin typeface="Times New Roman"/>
                <a:cs typeface="Times New Roman"/>
              </a:rPr>
              <a:t> </a:t>
            </a:r>
            <a:r>
              <a:rPr dirty="0" sz="1000" spc="-25">
                <a:latin typeface="Times New Roman"/>
                <a:cs typeface="Times New Roman"/>
              </a:rPr>
              <a:t>o</a:t>
            </a:r>
            <a:r>
              <a:rPr dirty="0" sz="1000">
                <a:latin typeface="Times New Roman"/>
                <a:cs typeface="Times New Roman"/>
              </a:rPr>
              <a:t>f</a:t>
            </a:r>
            <a:r>
              <a:rPr dirty="0" sz="1000" spc="-85">
                <a:latin typeface="Times New Roman"/>
                <a:cs typeface="Times New Roman"/>
              </a:rPr>
              <a:t> </a:t>
            </a:r>
            <a:r>
              <a:rPr dirty="0" sz="1000" spc="-20">
                <a:latin typeface="Times New Roman"/>
                <a:cs typeface="Times New Roman"/>
              </a:rPr>
              <a:t>t</a:t>
            </a:r>
            <a:r>
              <a:rPr dirty="0" sz="1000" spc="20">
                <a:latin typeface="Times New Roman"/>
                <a:cs typeface="Times New Roman"/>
              </a:rPr>
              <a:t>h</a:t>
            </a:r>
            <a:r>
              <a:rPr dirty="0" sz="1000">
                <a:latin typeface="Times New Roman"/>
                <a:cs typeface="Times New Roman"/>
              </a:rPr>
              <a:t>e</a:t>
            </a:r>
            <a:r>
              <a:rPr dirty="0" sz="1000" spc="-75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l</a:t>
            </a:r>
            <a:r>
              <a:rPr dirty="0" sz="1000" spc="-20">
                <a:latin typeface="Times New Roman"/>
                <a:cs typeface="Times New Roman"/>
              </a:rPr>
              <a:t>e</a:t>
            </a:r>
            <a:r>
              <a:rPr dirty="0" sz="1000" spc="20">
                <a:latin typeface="Times New Roman"/>
                <a:cs typeface="Times New Roman"/>
              </a:rPr>
              <a:t>n</a:t>
            </a:r>
            <a:r>
              <a:rPr dirty="0" sz="1000" spc="-10">
                <a:latin typeface="Times New Roman"/>
                <a:cs typeface="Times New Roman"/>
              </a:rPr>
              <a:t>s</a:t>
            </a:r>
            <a:r>
              <a:rPr dirty="0" sz="1000">
                <a:latin typeface="Times New Roman"/>
                <a:cs typeface="Times New Roman"/>
              </a:rPr>
              <a:t>.</a:t>
            </a:r>
            <a:r>
              <a:rPr dirty="0" sz="1000" spc="-30">
                <a:latin typeface="Times New Roman"/>
                <a:cs typeface="Times New Roman"/>
              </a:rPr>
              <a:t> </a:t>
            </a:r>
            <a:r>
              <a:rPr dirty="0" sz="1000" spc="-15">
                <a:latin typeface="Times New Roman"/>
                <a:cs typeface="Times New Roman"/>
              </a:rPr>
              <a:t>T</a:t>
            </a:r>
            <a:r>
              <a:rPr dirty="0" sz="1000" spc="20">
                <a:latin typeface="Times New Roman"/>
                <a:cs typeface="Times New Roman"/>
              </a:rPr>
              <a:t>h</a:t>
            </a:r>
            <a:r>
              <a:rPr dirty="0" sz="1000" spc="5">
                <a:latin typeface="Times New Roman"/>
                <a:cs typeface="Times New Roman"/>
              </a:rPr>
              <a:t>i</a:t>
            </a:r>
            <a:r>
              <a:rPr dirty="0" sz="1000">
                <a:latin typeface="Times New Roman"/>
                <a:cs typeface="Times New Roman"/>
              </a:rPr>
              <a:t>s</a:t>
            </a:r>
            <a:r>
              <a:rPr dirty="0" sz="1000" spc="-70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i</a:t>
            </a:r>
            <a:r>
              <a:rPr dirty="0" sz="1000">
                <a:latin typeface="Times New Roman"/>
                <a:cs typeface="Times New Roman"/>
              </a:rPr>
              <a:t>s</a:t>
            </a:r>
            <a:endParaRPr sz="1000">
              <a:latin typeface="Times New Roman"/>
              <a:cs typeface="Times New Roman"/>
            </a:endParaRPr>
          </a:p>
          <a:p>
            <a:pPr marL="551815" marR="14604">
              <a:lnSpc>
                <a:spcPts val="1150"/>
              </a:lnSpc>
              <a:spcBef>
                <a:spcPts val="5"/>
              </a:spcBef>
            </a:pPr>
            <a:r>
              <a:rPr dirty="0" sz="1000" spc="-5">
                <a:latin typeface="Times New Roman"/>
                <a:cs typeface="Times New Roman"/>
              </a:rPr>
              <a:t>known</a:t>
            </a:r>
            <a:r>
              <a:rPr dirty="0" sz="1000" spc="20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as</a:t>
            </a:r>
            <a:r>
              <a:rPr dirty="0" sz="1000" spc="-5">
                <a:latin typeface="Times New Roman"/>
                <a:cs typeface="Times New Roman"/>
              </a:rPr>
              <a:t> </a:t>
            </a:r>
            <a:r>
              <a:rPr dirty="0" sz="1000" spc="10">
                <a:latin typeface="Times New Roman"/>
                <a:cs typeface="Times New Roman"/>
              </a:rPr>
              <a:t>the</a:t>
            </a:r>
            <a:r>
              <a:rPr dirty="0" sz="1000" spc="-20">
                <a:latin typeface="Times New Roman"/>
                <a:cs typeface="Times New Roman"/>
              </a:rPr>
              <a:t> power</a:t>
            </a:r>
            <a:r>
              <a:rPr dirty="0" sz="1000" spc="40">
                <a:latin typeface="Times New Roman"/>
                <a:cs typeface="Times New Roman"/>
              </a:rPr>
              <a:t> </a:t>
            </a:r>
            <a:r>
              <a:rPr dirty="0" sz="1000" spc="-10">
                <a:latin typeface="Times New Roman"/>
                <a:cs typeface="Times New Roman"/>
              </a:rPr>
              <a:t>of</a:t>
            </a:r>
            <a:r>
              <a:rPr dirty="0" sz="1000" spc="-20">
                <a:latin typeface="Times New Roman"/>
                <a:cs typeface="Times New Roman"/>
              </a:rPr>
              <a:t> </a:t>
            </a:r>
            <a:r>
              <a:rPr dirty="0" sz="1000" spc="-5">
                <a:latin typeface="Times New Roman"/>
                <a:cs typeface="Times New Roman"/>
              </a:rPr>
              <a:t>accomodation. </a:t>
            </a:r>
            <a:r>
              <a:rPr dirty="0" sz="1000">
                <a:latin typeface="Times New Roman"/>
                <a:cs typeface="Times New Roman"/>
              </a:rPr>
              <a:t> </a:t>
            </a:r>
            <a:r>
              <a:rPr dirty="0" sz="1000" spc="10">
                <a:latin typeface="Times New Roman"/>
                <a:cs typeface="Times New Roman"/>
              </a:rPr>
              <a:t>The</a:t>
            </a:r>
            <a:r>
              <a:rPr dirty="0" sz="1000" spc="-70">
                <a:latin typeface="Times New Roman"/>
                <a:cs typeface="Times New Roman"/>
              </a:rPr>
              <a:t> </a:t>
            </a:r>
            <a:r>
              <a:rPr dirty="0" sz="1000" spc="-20">
                <a:latin typeface="Times New Roman"/>
                <a:cs typeface="Times New Roman"/>
              </a:rPr>
              <a:t>layer</a:t>
            </a:r>
            <a:r>
              <a:rPr dirty="0" sz="1000" spc="-10">
                <a:latin typeface="Times New Roman"/>
                <a:cs typeface="Times New Roman"/>
              </a:rPr>
              <a:t> of</a:t>
            </a:r>
            <a:r>
              <a:rPr dirty="0" sz="1000" spc="-90">
                <a:latin typeface="Times New Roman"/>
                <a:cs typeface="Times New Roman"/>
              </a:rPr>
              <a:t> </a:t>
            </a:r>
            <a:r>
              <a:rPr dirty="0" sz="1000" spc="-15">
                <a:latin typeface="Times New Roman"/>
                <a:cs typeface="Times New Roman"/>
              </a:rPr>
              <a:t>cell</a:t>
            </a:r>
            <a:r>
              <a:rPr dirty="0" sz="1000" spc="-55">
                <a:latin typeface="Times New Roman"/>
                <a:cs typeface="Times New Roman"/>
              </a:rPr>
              <a:t> </a:t>
            </a:r>
            <a:r>
              <a:rPr dirty="0" sz="1000" spc="-5">
                <a:latin typeface="Times New Roman"/>
                <a:cs typeface="Times New Roman"/>
              </a:rPr>
              <a:t>which</a:t>
            </a:r>
            <a:r>
              <a:rPr dirty="0" sz="1000" spc="-35">
                <a:latin typeface="Times New Roman"/>
                <a:cs typeface="Times New Roman"/>
              </a:rPr>
              <a:t> </a:t>
            </a:r>
            <a:r>
              <a:rPr dirty="0" sz="1000" spc="-15">
                <a:latin typeface="Times New Roman"/>
                <a:cs typeface="Times New Roman"/>
              </a:rPr>
              <a:t>covers</a:t>
            </a:r>
            <a:r>
              <a:rPr dirty="0" sz="1000" spc="-40">
                <a:latin typeface="Times New Roman"/>
                <a:cs typeface="Times New Roman"/>
              </a:rPr>
              <a:t> </a:t>
            </a:r>
            <a:r>
              <a:rPr dirty="0" sz="1000" spc="10">
                <a:latin typeface="Times New Roman"/>
                <a:cs typeface="Times New Roman"/>
              </a:rPr>
              <a:t>the</a:t>
            </a:r>
            <a:r>
              <a:rPr dirty="0" sz="1000" spc="-70">
                <a:latin typeface="Times New Roman"/>
                <a:cs typeface="Times New Roman"/>
              </a:rPr>
              <a:t> </a:t>
            </a:r>
            <a:r>
              <a:rPr dirty="0" sz="1000" spc="-10">
                <a:latin typeface="Times New Roman"/>
                <a:cs typeface="Times New Roman"/>
              </a:rPr>
              <a:t>cerebral </a:t>
            </a:r>
            <a:r>
              <a:rPr dirty="0" sz="1000" spc="-235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hemispheres </a:t>
            </a:r>
            <a:r>
              <a:rPr dirty="0" sz="1000" spc="5">
                <a:latin typeface="Times New Roman"/>
                <a:cs typeface="Times New Roman"/>
              </a:rPr>
              <a:t>is</a:t>
            </a:r>
            <a:r>
              <a:rPr dirty="0" sz="1000" spc="-15">
                <a:latin typeface="Times New Roman"/>
                <a:cs typeface="Times New Roman"/>
              </a:rPr>
              <a:t> </a:t>
            </a:r>
            <a:r>
              <a:rPr dirty="0" sz="1000" spc="-5">
                <a:latin typeface="Times New Roman"/>
                <a:cs typeface="Times New Roman"/>
              </a:rPr>
              <a:t>called</a:t>
            </a:r>
            <a:r>
              <a:rPr dirty="0" sz="1000" spc="10">
                <a:latin typeface="Times New Roman"/>
                <a:cs typeface="Times New Roman"/>
              </a:rPr>
              <a:t> </a:t>
            </a:r>
            <a:r>
              <a:rPr dirty="0" sz="1000" spc="-5">
                <a:latin typeface="Times New Roman"/>
                <a:cs typeface="Times New Roman"/>
              </a:rPr>
              <a:t>cerebral</a:t>
            </a:r>
            <a:r>
              <a:rPr dirty="0" sz="1000" spc="-15">
                <a:latin typeface="Times New Roman"/>
                <a:cs typeface="Times New Roman"/>
              </a:rPr>
              <a:t> </a:t>
            </a:r>
            <a:r>
              <a:rPr dirty="0" sz="1000" spc="-5">
                <a:latin typeface="Times New Roman"/>
                <a:cs typeface="Times New Roman"/>
              </a:rPr>
              <a:t>cortex</a:t>
            </a:r>
            <a:r>
              <a:rPr dirty="0" sz="1000" spc="10">
                <a:latin typeface="Times New Roman"/>
                <a:cs typeface="Times New Roman"/>
              </a:rPr>
              <a:t> and </a:t>
            </a:r>
            <a:r>
              <a:rPr dirty="0" sz="1000" spc="-235">
                <a:latin typeface="Times New Roman"/>
                <a:cs typeface="Times New Roman"/>
              </a:rPr>
              <a:t> </a:t>
            </a:r>
            <a:r>
              <a:rPr dirty="0" sz="1000" spc="-20">
                <a:latin typeface="Times New Roman"/>
                <a:cs typeface="Times New Roman"/>
              </a:rPr>
              <a:t>i</a:t>
            </a:r>
            <a:r>
              <a:rPr dirty="0" sz="1000">
                <a:latin typeface="Times New Roman"/>
                <a:cs typeface="Times New Roman"/>
              </a:rPr>
              <a:t>s</a:t>
            </a:r>
            <a:r>
              <a:rPr dirty="0" sz="1000" spc="-85">
                <a:latin typeface="Times New Roman"/>
                <a:cs typeface="Times New Roman"/>
              </a:rPr>
              <a:t> </a:t>
            </a:r>
            <a:r>
              <a:rPr dirty="0" sz="1000" spc="-20">
                <a:latin typeface="Times New Roman"/>
                <a:cs typeface="Times New Roman"/>
              </a:rPr>
              <a:t>th</a:t>
            </a:r>
            <a:r>
              <a:rPr dirty="0" sz="1000" spc="5">
                <a:latin typeface="Times New Roman"/>
                <a:cs typeface="Times New Roman"/>
              </a:rPr>
              <a:t>r</a:t>
            </a:r>
            <a:r>
              <a:rPr dirty="0" sz="1000" spc="-20">
                <a:latin typeface="Times New Roman"/>
                <a:cs typeface="Times New Roman"/>
              </a:rPr>
              <a:t>o</a:t>
            </a:r>
            <a:r>
              <a:rPr dirty="0" sz="1000" spc="-60">
                <a:latin typeface="Times New Roman"/>
                <a:cs typeface="Times New Roman"/>
              </a:rPr>
              <a:t>w</a:t>
            </a:r>
            <a:r>
              <a:rPr dirty="0" sz="1000">
                <a:latin typeface="Times New Roman"/>
                <a:cs typeface="Times New Roman"/>
              </a:rPr>
              <a:t>n</a:t>
            </a:r>
            <a:r>
              <a:rPr dirty="0" sz="1000" spc="-60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i</a:t>
            </a:r>
            <a:r>
              <a:rPr dirty="0" sz="1000" spc="-5">
                <a:latin typeface="Times New Roman"/>
                <a:cs typeface="Times New Roman"/>
              </a:rPr>
              <a:t>n</a:t>
            </a:r>
            <a:r>
              <a:rPr dirty="0" sz="1000" spc="-20">
                <a:latin typeface="Times New Roman"/>
                <a:cs typeface="Times New Roman"/>
              </a:rPr>
              <a:t>t</a:t>
            </a:r>
            <a:r>
              <a:rPr dirty="0" sz="1000">
                <a:latin typeface="Times New Roman"/>
                <a:cs typeface="Times New Roman"/>
              </a:rPr>
              <a:t>o</a:t>
            </a:r>
            <a:r>
              <a:rPr dirty="0" sz="1000" spc="-110">
                <a:latin typeface="Times New Roman"/>
                <a:cs typeface="Times New Roman"/>
              </a:rPr>
              <a:t> </a:t>
            </a:r>
            <a:r>
              <a:rPr dirty="0" sz="1000" spc="-20">
                <a:latin typeface="Times New Roman"/>
                <a:cs typeface="Times New Roman"/>
              </a:rPr>
              <a:t>pr</a:t>
            </a:r>
            <a:r>
              <a:rPr dirty="0" sz="1000" spc="-40">
                <a:latin typeface="Times New Roman"/>
                <a:cs typeface="Times New Roman"/>
              </a:rPr>
              <a:t>o</a:t>
            </a:r>
            <a:r>
              <a:rPr dirty="0" sz="1000" spc="10">
                <a:latin typeface="Times New Roman"/>
                <a:cs typeface="Times New Roman"/>
              </a:rPr>
              <a:t>m</a:t>
            </a:r>
            <a:r>
              <a:rPr dirty="0" sz="1000" spc="-20">
                <a:latin typeface="Times New Roman"/>
                <a:cs typeface="Times New Roman"/>
              </a:rPr>
              <a:t>i</a:t>
            </a:r>
            <a:r>
              <a:rPr dirty="0" sz="1000" spc="-5">
                <a:latin typeface="Times New Roman"/>
                <a:cs typeface="Times New Roman"/>
              </a:rPr>
              <a:t>n</a:t>
            </a:r>
            <a:r>
              <a:rPr dirty="0" sz="1000" spc="-40">
                <a:latin typeface="Times New Roman"/>
                <a:cs typeface="Times New Roman"/>
              </a:rPr>
              <a:t>e</a:t>
            </a:r>
            <a:r>
              <a:rPr dirty="0" sz="1000" spc="20">
                <a:latin typeface="Times New Roman"/>
                <a:cs typeface="Times New Roman"/>
              </a:rPr>
              <a:t>n</a:t>
            </a:r>
            <a:r>
              <a:rPr dirty="0" sz="1000">
                <a:latin typeface="Times New Roman"/>
                <a:cs typeface="Times New Roman"/>
              </a:rPr>
              <a:t>t</a:t>
            </a:r>
            <a:r>
              <a:rPr dirty="0" sz="1000" spc="-100">
                <a:latin typeface="Times New Roman"/>
                <a:cs typeface="Times New Roman"/>
              </a:rPr>
              <a:t> </a:t>
            </a:r>
            <a:r>
              <a:rPr dirty="0" sz="1000" spc="-50">
                <a:latin typeface="Times New Roman"/>
                <a:cs typeface="Times New Roman"/>
              </a:rPr>
              <a:t>f</a:t>
            </a:r>
            <a:r>
              <a:rPr dirty="0" sz="1000" spc="-20">
                <a:latin typeface="Times New Roman"/>
                <a:cs typeface="Times New Roman"/>
              </a:rPr>
              <a:t>ol</a:t>
            </a:r>
            <a:r>
              <a:rPr dirty="0" sz="1000" spc="-35">
                <a:latin typeface="Times New Roman"/>
                <a:cs typeface="Times New Roman"/>
              </a:rPr>
              <a:t>ds</a:t>
            </a:r>
            <a:r>
              <a:rPr dirty="0" sz="1000">
                <a:latin typeface="Times New Roman"/>
                <a:cs typeface="Times New Roman"/>
              </a:rPr>
              <a:t>.</a:t>
            </a:r>
            <a:r>
              <a:rPr dirty="0" sz="1000" spc="-85">
                <a:latin typeface="Times New Roman"/>
                <a:cs typeface="Times New Roman"/>
              </a:rPr>
              <a:t> </a:t>
            </a:r>
            <a:r>
              <a:rPr dirty="0" sz="1000" spc="-20">
                <a:latin typeface="Times New Roman"/>
                <a:cs typeface="Times New Roman"/>
              </a:rPr>
              <a:t>I</a:t>
            </a:r>
            <a:r>
              <a:rPr dirty="0" sz="1000">
                <a:latin typeface="Times New Roman"/>
                <a:cs typeface="Times New Roman"/>
              </a:rPr>
              <a:t>t</a:t>
            </a:r>
            <a:r>
              <a:rPr dirty="0" sz="1000" spc="-50">
                <a:latin typeface="Times New Roman"/>
                <a:cs typeface="Times New Roman"/>
              </a:rPr>
              <a:t> </a:t>
            </a:r>
            <a:r>
              <a:rPr dirty="0" sz="1000" spc="-20">
                <a:latin typeface="Times New Roman"/>
                <a:cs typeface="Times New Roman"/>
              </a:rPr>
              <a:t>i</a:t>
            </a:r>
            <a:r>
              <a:rPr dirty="0" sz="1000">
                <a:latin typeface="Times New Roman"/>
                <a:cs typeface="Times New Roman"/>
              </a:rPr>
              <a:t>s</a:t>
            </a:r>
            <a:r>
              <a:rPr dirty="0" sz="1000" spc="-114">
                <a:latin typeface="Times New Roman"/>
                <a:cs typeface="Times New Roman"/>
              </a:rPr>
              <a:t> </a:t>
            </a:r>
            <a:r>
              <a:rPr dirty="0" sz="1000" spc="20">
                <a:latin typeface="Times New Roman"/>
                <a:cs typeface="Times New Roman"/>
              </a:rPr>
              <a:t>r</a:t>
            </a:r>
            <a:r>
              <a:rPr dirty="0" sz="1000" spc="-40">
                <a:latin typeface="Times New Roman"/>
                <a:cs typeface="Times New Roman"/>
              </a:rPr>
              <a:t>e</a:t>
            </a:r>
            <a:r>
              <a:rPr dirty="0" sz="1000" spc="-50">
                <a:latin typeface="Times New Roman"/>
                <a:cs typeface="Times New Roman"/>
              </a:rPr>
              <a:t>f</a:t>
            </a:r>
            <a:r>
              <a:rPr dirty="0" sz="1000" spc="-40">
                <a:latin typeface="Times New Roman"/>
                <a:cs typeface="Times New Roman"/>
              </a:rPr>
              <a:t>e</a:t>
            </a:r>
            <a:r>
              <a:rPr dirty="0" sz="1000" spc="20">
                <a:latin typeface="Times New Roman"/>
                <a:cs typeface="Times New Roman"/>
              </a:rPr>
              <a:t>r</a:t>
            </a:r>
            <a:r>
              <a:rPr dirty="0" sz="1000" spc="-5">
                <a:latin typeface="Times New Roman"/>
                <a:cs typeface="Times New Roman"/>
              </a:rPr>
              <a:t>r</a:t>
            </a:r>
            <a:r>
              <a:rPr dirty="0" sz="1000" spc="-40">
                <a:latin typeface="Times New Roman"/>
                <a:cs typeface="Times New Roman"/>
              </a:rPr>
              <a:t>e</a:t>
            </a:r>
            <a:r>
              <a:rPr dirty="0" sz="1000">
                <a:latin typeface="Times New Roman"/>
                <a:cs typeface="Times New Roman"/>
              </a:rPr>
              <a:t>d  </a:t>
            </a:r>
            <a:r>
              <a:rPr dirty="0" sz="1000" spc="-20">
                <a:latin typeface="Times New Roman"/>
                <a:cs typeface="Times New Roman"/>
              </a:rPr>
              <a:t>t</a:t>
            </a:r>
            <a:r>
              <a:rPr dirty="0" sz="1000">
                <a:latin typeface="Times New Roman"/>
                <a:cs typeface="Times New Roman"/>
              </a:rPr>
              <a:t>o</a:t>
            </a:r>
            <a:r>
              <a:rPr dirty="0" sz="1000" spc="-110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a</a:t>
            </a:r>
            <a:r>
              <a:rPr dirty="0" sz="1000">
                <a:latin typeface="Times New Roman"/>
                <a:cs typeface="Times New Roman"/>
              </a:rPr>
              <a:t>s</a:t>
            </a:r>
            <a:r>
              <a:rPr dirty="0" sz="1000" spc="-114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t</a:t>
            </a:r>
            <a:r>
              <a:rPr dirty="0" sz="1000" spc="-5">
                <a:latin typeface="Times New Roman"/>
                <a:cs typeface="Times New Roman"/>
              </a:rPr>
              <a:t>h</a:t>
            </a:r>
            <a:r>
              <a:rPr dirty="0" sz="1000">
                <a:latin typeface="Times New Roman"/>
                <a:cs typeface="Times New Roman"/>
              </a:rPr>
              <a:t>e</a:t>
            </a:r>
            <a:r>
              <a:rPr dirty="0" sz="1000" spc="-90">
                <a:latin typeface="Times New Roman"/>
                <a:cs typeface="Times New Roman"/>
              </a:rPr>
              <a:t> </a:t>
            </a:r>
            <a:r>
              <a:rPr dirty="0" sz="1000" spc="10">
                <a:latin typeface="Times New Roman"/>
                <a:cs typeface="Times New Roman"/>
              </a:rPr>
              <a:t>g</a:t>
            </a:r>
            <a:r>
              <a:rPr dirty="0" sz="1000" spc="-5">
                <a:latin typeface="Times New Roman"/>
                <a:cs typeface="Times New Roman"/>
              </a:rPr>
              <a:t>r</a:t>
            </a:r>
            <a:r>
              <a:rPr dirty="0" sz="1000" spc="-40">
                <a:latin typeface="Times New Roman"/>
                <a:cs typeface="Times New Roman"/>
              </a:rPr>
              <a:t>e</a:t>
            </a:r>
            <a:r>
              <a:rPr dirty="0" sz="1000">
                <a:latin typeface="Times New Roman"/>
                <a:cs typeface="Times New Roman"/>
              </a:rPr>
              <a:t>y</a:t>
            </a:r>
            <a:r>
              <a:rPr dirty="0" sz="1000" spc="-130">
                <a:latin typeface="Times New Roman"/>
                <a:cs typeface="Times New Roman"/>
              </a:rPr>
              <a:t> </a:t>
            </a:r>
            <a:r>
              <a:rPr dirty="0" sz="1000" spc="10">
                <a:latin typeface="Times New Roman"/>
                <a:cs typeface="Times New Roman"/>
              </a:rPr>
              <a:t>m</a:t>
            </a:r>
            <a:r>
              <a:rPr dirty="0" sz="1000" spc="-20">
                <a:latin typeface="Times New Roman"/>
                <a:cs typeface="Times New Roman"/>
              </a:rPr>
              <a:t>at</a:t>
            </a:r>
            <a:r>
              <a:rPr dirty="0" sz="1000" spc="5">
                <a:latin typeface="Times New Roman"/>
                <a:cs typeface="Times New Roman"/>
              </a:rPr>
              <a:t>t</a:t>
            </a:r>
            <a:r>
              <a:rPr dirty="0" sz="1000" spc="-40">
                <a:latin typeface="Times New Roman"/>
                <a:cs typeface="Times New Roman"/>
              </a:rPr>
              <a:t>e</a:t>
            </a:r>
            <a:r>
              <a:rPr dirty="0" sz="1000" spc="-20">
                <a:latin typeface="Times New Roman"/>
                <a:cs typeface="Times New Roman"/>
              </a:rPr>
              <a:t>r</a:t>
            </a:r>
            <a:r>
              <a:rPr dirty="0" sz="1000">
                <a:latin typeface="Times New Roman"/>
                <a:cs typeface="Times New Roman"/>
              </a:rPr>
              <a:t>.</a:t>
            </a:r>
            <a:r>
              <a:rPr dirty="0" sz="1000" spc="-90">
                <a:latin typeface="Times New Roman"/>
                <a:cs typeface="Times New Roman"/>
              </a:rPr>
              <a:t> </a:t>
            </a:r>
            <a:r>
              <a:rPr dirty="0" sz="1000" spc="-20">
                <a:latin typeface="Times New Roman"/>
                <a:cs typeface="Times New Roman"/>
              </a:rPr>
              <a:t>I</a:t>
            </a:r>
            <a:r>
              <a:rPr dirty="0" sz="1000">
                <a:latin typeface="Times New Roman"/>
                <a:cs typeface="Times New Roman"/>
              </a:rPr>
              <a:t>t</a:t>
            </a:r>
            <a:r>
              <a:rPr dirty="0" sz="1000" spc="-75">
                <a:latin typeface="Times New Roman"/>
                <a:cs typeface="Times New Roman"/>
              </a:rPr>
              <a:t> </a:t>
            </a:r>
            <a:r>
              <a:rPr dirty="0" sz="1000" spc="-20">
                <a:latin typeface="Times New Roman"/>
                <a:cs typeface="Times New Roman"/>
              </a:rPr>
              <a:t>i</a:t>
            </a:r>
            <a:r>
              <a:rPr dirty="0" sz="1000">
                <a:latin typeface="Times New Roman"/>
                <a:cs typeface="Times New Roman"/>
              </a:rPr>
              <a:t>s</a:t>
            </a:r>
            <a:r>
              <a:rPr dirty="0" sz="1000" spc="-70">
                <a:latin typeface="Times New Roman"/>
                <a:cs typeface="Times New Roman"/>
              </a:rPr>
              <a:t> </a:t>
            </a:r>
            <a:r>
              <a:rPr dirty="0" sz="1000" spc="-40">
                <a:latin typeface="Times New Roman"/>
                <a:cs typeface="Times New Roman"/>
              </a:rPr>
              <a:t>c</a:t>
            </a:r>
            <a:r>
              <a:rPr dirty="0" sz="1000" spc="5">
                <a:latin typeface="Times New Roman"/>
                <a:cs typeface="Times New Roman"/>
              </a:rPr>
              <a:t>a</a:t>
            </a:r>
            <a:r>
              <a:rPr dirty="0" sz="1000" spc="-20">
                <a:latin typeface="Times New Roman"/>
                <a:cs typeface="Times New Roman"/>
              </a:rPr>
              <a:t>l</a:t>
            </a:r>
            <a:r>
              <a:rPr dirty="0" sz="1000" spc="5">
                <a:latin typeface="Times New Roman"/>
                <a:cs typeface="Times New Roman"/>
              </a:rPr>
              <a:t>l</a:t>
            </a:r>
            <a:r>
              <a:rPr dirty="0" sz="1000" spc="-40">
                <a:latin typeface="Times New Roman"/>
                <a:cs typeface="Times New Roman"/>
              </a:rPr>
              <a:t>e</a:t>
            </a:r>
            <a:r>
              <a:rPr dirty="0" sz="1000">
                <a:latin typeface="Times New Roman"/>
                <a:cs typeface="Times New Roman"/>
              </a:rPr>
              <a:t>d</a:t>
            </a:r>
            <a:r>
              <a:rPr dirty="0" sz="1000" spc="-90">
                <a:latin typeface="Times New Roman"/>
                <a:cs typeface="Times New Roman"/>
              </a:rPr>
              <a:t> </a:t>
            </a:r>
            <a:r>
              <a:rPr dirty="0" sz="1000" spc="-20">
                <a:latin typeface="Times New Roman"/>
                <a:cs typeface="Times New Roman"/>
              </a:rPr>
              <a:t>g</a:t>
            </a:r>
            <a:r>
              <a:rPr dirty="0" sz="1000" spc="20">
                <a:latin typeface="Times New Roman"/>
                <a:cs typeface="Times New Roman"/>
              </a:rPr>
              <a:t>r</a:t>
            </a:r>
            <a:r>
              <a:rPr dirty="0" sz="1000" spc="-40">
                <a:latin typeface="Times New Roman"/>
                <a:cs typeface="Times New Roman"/>
              </a:rPr>
              <a:t>e</a:t>
            </a:r>
            <a:r>
              <a:rPr dirty="0" sz="1000">
                <a:latin typeface="Times New Roman"/>
                <a:cs typeface="Times New Roman"/>
              </a:rPr>
              <a:t>y</a:t>
            </a:r>
            <a:r>
              <a:rPr dirty="0" sz="1000" spc="-130">
                <a:latin typeface="Times New Roman"/>
                <a:cs typeface="Times New Roman"/>
              </a:rPr>
              <a:t> </a:t>
            </a:r>
            <a:r>
              <a:rPr dirty="0" sz="1000" spc="-15">
                <a:latin typeface="Times New Roman"/>
                <a:cs typeface="Times New Roman"/>
              </a:rPr>
              <a:t>m</a:t>
            </a:r>
            <a:r>
              <a:rPr dirty="0" sz="1000" spc="5">
                <a:latin typeface="Times New Roman"/>
                <a:cs typeface="Times New Roman"/>
              </a:rPr>
              <a:t>a</a:t>
            </a:r>
            <a:r>
              <a:rPr dirty="0" sz="1000" spc="-20">
                <a:latin typeface="Times New Roman"/>
                <a:cs typeface="Times New Roman"/>
              </a:rPr>
              <a:t>t</a:t>
            </a:r>
            <a:r>
              <a:rPr dirty="0" sz="1000" spc="5">
                <a:latin typeface="Times New Roman"/>
                <a:cs typeface="Times New Roman"/>
              </a:rPr>
              <a:t>t</a:t>
            </a:r>
            <a:r>
              <a:rPr dirty="0" sz="1000" spc="-40">
                <a:latin typeface="Times New Roman"/>
                <a:cs typeface="Times New Roman"/>
              </a:rPr>
              <a:t>e</a:t>
            </a:r>
            <a:r>
              <a:rPr dirty="0" sz="1000">
                <a:latin typeface="Times New Roman"/>
                <a:cs typeface="Times New Roman"/>
              </a:rPr>
              <a:t>r  </a:t>
            </a:r>
            <a:r>
              <a:rPr dirty="0" sz="1000" spc="-5">
                <a:latin typeface="Times New Roman"/>
                <a:cs typeface="Times New Roman"/>
              </a:rPr>
              <a:t>du</a:t>
            </a:r>
            <a:r>
              <a:rPr dirty="0" sz="1000">
                <a:latin typeface="Times New Roman"/>
                <a:cs typeface="Times New Roman"/>
              </a:rPr>
              <a:t>e</a:t>
            </a:r>
            <a:r>
              <a:rPr dirty="0" sz="1000" spc="-65">
                <a:latin typeface="Times New Roman"/>
                <a:cs typeface="Times New Roman"/>
              </a:rPr>
              <a:t> </a:t>
            </a:r>
            <a:r>
              <a:rPr dirty="0" sz="1000" spc="-20">
                <a:latin typeface="Times New Roman"/>
                <a:cs typeface="Times New Roman"/>
              </a:rPr>
              <a:t>t</a:t>
            </a:r>
            <a:r>
              <a:rPr dirty="0" sz="1000">
                <a:latin typeface="Times New Roman"/>
                <a:cs typeface="Times New Roman"/>
              </a:rPr>
              <a:t>o</a:t>
            </a:r>
            <a:r>
              <a:rPr dirty="0" sz="1000" spc="-65">
                <a:latin typeface="Times New Roman"/>
                <a:cs typeface="Times New Roman"/>
              </a:rPr>
              <a:t> </a:t>
            </a:r>
            <a:r>
              <a:rPr dirty="0" sz="1000" spc="20">
                <a:latin typeface="Times New Roman"/>
                <a:cs typeface="Times New Roman"/>
              </a:rPr>
              <a:t>i</a:t>
            </a:r>
            <a:r>
              <a:rPr dirty="0" sz="1000" spc="5">
                <a:latin typeface="Times New Roman"/>
                <a:cs typeface="Times New Roman"/>
              </a:rPr>
              <a:t>t</a:t>
            </a:r>
            <a:r>
              <a:rPr dirty="0" sz="1000">
                <a:latin typeface="Times New Roman"/>
                <a:cs typeface="Times New Roman"/>
              </a:rPr>
              <a:t>s</a:t>
            </a:r>
            <a:r>
              <a:rPr dirty="0" sz="1000" spc="-65">
                <a:latin typeface="Times New Roman"/>
                <a:cs typeface="Times New Roman"/>
              </a:rPr>
              <a:t> </a:t>
            </a:r>
            <a:r>
              <a:rPr dirty="0" sz="1000" spc="-20">
                <a:latin typeface="Times New Roman"/>
                <a:cs typeface="Times New Roman"/>
              </a:rPr>
              <a:t>g</a:t>
            </a:r>
            <a:r>
              <a:rPr dirty="0" sz="1000" spc="30">
                <a:latin typeface="Times New Roman"/>
                <a:cs typeface="Times New Roman"/>
              </a:rPr>
              <a:t>r</a:t>
            </a:r>
            <a:r>
              <a:rPr dirty="0" sz="1000" spc="-20">
                <a:latin typeface="Times New Roman"/>
                <a:cs typeface="Times New Roman"/>
              </a:rPr>
              <a:t>e</a:t>
            </a:r>
            <a:r>
              <a:rPr dirty="0" sz="1000" spc="-50">
                <a:latin typeface="Times New Roman"/>
                <a:cs typeface="Times New Roman"/>
              </a:rPr>
              <a:t>y</a:t>
            </a:r>
            <a:r>
              <a:rPr dirty="0" sz="1000" spc="5">
                <a:latin typeface="Times New Roman"/>
                <a:cs typeface="Times New Roman"/>
              </a:rPr>
              <a:t>i</a:t>
            </a:r>
            <a:r>
              <a:rPr dirty="0" sz="1000" spc="-20">
                <a:latin typeface="Times New Roman"/>
                <a:cs typeface="Times New Roman"/>
              </a:rPr>
              <a:t>s</a:t>
            </a:r>
            <a:r>
              <a:rPr dirty="0" sz="1000">
                <a:latin typeface="Times New Roman"/>
                <a:cs typeface="Times New Roman"/>
              </a:rPr>
              <a:t>h</a:t>
            </a:r>
            <a:r>
              <a:rPr dirty="0" sz="1000" spc="-5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a</a:t>
            </a:r>
            <a:r>
              <a:rPr dirty="0" sz="1000" spc="-5">
                <a:latin typeface="Times New Roman"/>
                <a:cs typeface="Times New Roman"/>
              </a:rPr>
              <a:t>pp</a:t>
            </a:r>
            <a:r>
              <a:rPr dirty="0" sz="1000" spc="-20">
                <a:latin typeface="Times New Roman"/>
                <a:cs typeface="Times New Roman"/>
              </a:rPr>
              <a:t>e</a:t>
            </a:r>
            <a:r>
              <a:rPr dirty="0" sz="1000" spc="5">
                <a:latin typeface="Times New Roman"/>
                <a:cs typeface="Times New Roman"/>
              </a:rPr>
              <a:t>a</a:t>
            </a:r>
            <a:r>
              <a:rPr dirty="0" sz="1000" spc="20">
                <a:latin typeface="Times New Roman"/>
                <a:cs typeface="Times New Roman"/>
              </a:rPr>
              <a:t>r</a:t>
            </a:r>
            <a:r>
              <a:rPr dirty="0" sz="1000" spc="5">
                <a:latin typeface="Times New Roman"/>
                <a:cs typeface="Times New Roman"/>
              </a:rPr>
              <a:t>a</a:t>
            </a:r>
            <a:r>
              <a:rPr dirty="0" sz="1000" spc="20">
                <a:latin typeface="Times New Roman"/>
                <a:cs typeface="Times New Roman"/>
              </a:rPr>
              <a:t>n</a:t>
            </a:r>
            <a:r>
              <a:rPr dirty="0" sz="1000" spc="-20">
                <a:latin typeface="Times New Roman"/>
                <a:cs typeface="Times New Roman"/>
              </a:rPr>
              <a:t>ce</a:t>
            </a:r>
            <a:r>
              <a:rPr dirty="0" sz="1000">
                <a:latin typeface="Times New Roman"/>
                <a:cs typeface="Times New Roman"/>
              </a:rPr>
              <a:t>.</a:t>
            </a:r>
            <a:r>
              <a:rPr dirty="0" sz="1000" spc="-50">
                <a:latin typeface="Times New Roman"/>
                <a:cs typeface="Times New Roman"/>
              </a:rPr>
              <a:t> </a:t>
            </a:r>
            <a:r>
              <a:rPr dirty="0" sz="1000" spc="-20">
                <a:latin typeface="Times New Roman"/>
                <a:cs typeface="Times New Roman"/>
              </a:rPr>
              <a:t>Ne</a:t>
            </a:r>
            <a:r>
              <a:rPr dirty="0" sz="1000" spc="5">
                <a:latin typeface="Times New Roman"/>
                <a:cs typeface="Times New Roman"/>
              </a:rPr>
              <a:t>u</a:t>
            </a:r>
            <a:r>
              <a:rPr dirty="0" sz="1000" spc="20">
                <a:latin typeface="Times New Roman"/>
                <a:cs typeface="Times New Roman"/>
              </a:rPr>
              <a:t>r</a:t>
            </a:r>
            <a:r>
              <a:rPr dirty="0" sz="1000" spc="-20">
                <a:latin typeface="Times New Roman"/>
                <a:cs typeface="Times New Roman"/>
              </a:rPr>
              <a:t>o</a:t>
            </a:r>
            <a:r>
              <a:rPr dirty="0" sz="1000">
                <a:latin typeface="Times New Roman"/>
                <a:cs typeface="Times New Roman"/>
              </a:rPr>
              <a:t>n</a:t>
            </a:r>
            <a:r>
              <a:rPr dirty="0" sz="1000" spc="-20">
                <a:latin typeface="Times New Roman"/>
                <a:cs typeface="Times New Roman"/>
              </a:rPr>
              <a:t> </a:t>
            </a:r>
            <a:r>
              <a:rPr dirty="0" sz="1000" spc="-20">
                <a:latin typeface="Times New Roman"/>
                <a:cs typeface="Times New Roman"/>
              </a:rPr>
              <a:t>ce</a:t>
            </a:r>
            <a:r>
              <a:rPr dirty="0" sz="1000" spc="5">
                <a:latin typeface="Times New Roman"/>
                <a:cs typeface="Times New Roman"/>
              </a:rPr>
              <a:t>l</a:t>
            </a:r>
            <a:r>
              <a:rPr dirty="0" sz="1000">
                <a:latin typeface="Times New Roman"/>
                <a:cs typeface="Times New Roman"/>
              </a:rPr>
              <a:t>l  </a:t>
            </a:r>
            <a:r>
              <a:rPr dirty="0" sz="1000" spc="-10">
                <a:latin typeface="Times New Roman"/>
                <a:cs typeface="Times New Roman"/>
              </a:rPr>
              <a:t>bodies</a:t>
            </a:r>
            <a:r>
              <a:rPr dirty="0" sz="1000" spc="-20">
                <a:latin typeface="Times New Roman"/>
                <a:cs typeface="Times New Roman"/>
              </a:rPr>
              <a:t> </a:t>
            </a:r>
            <a:r>
              <a:rPr dirty="0" sz="1000" spc="10">
                <a:latin typeface="Times New Roman"/>
                <a:cs typeface="Times New Roman"/>
              </a:rPr>
              <a:t>are</a:t>
            </a:r>
            <a:r>
              <a:rPr dirty="0" sz="1000" spc="-40">
                <a:latin typeface="Times New Roman"/>
                <a:cs typeface="Times New Roman"/>
              </a:rPr>
              <a:t> </a:t>
            </a:r>
            <a:r>
              <a:rPr dirty="0" sz="1000" spc="-5">
                <a:latin typeface="Times New Roman"/>
                <a:cs typeface="Times New Roman"/>
              </a:rPr>
              <a:t>concentrated</a:t>
            </a:r>
            <a:r>
              <a:rPr dirty="0" sz="1000" spc="-15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here</a:t>
            </a:r>
            <a:r>
              <a:rPr dirty="0" sz="1000" spc="-35">
                <a:latin typeface="Times New Roman"/>
                <a:cs typeface="Times New Roman"/>
              </a:rPr>
              <a:t> </a:t>
            </a:r>
            <a:r>
              <a:rPr dirty="0" sz="1000" spc="-10">
                <a:latin typeface="Times New Roman"/>
                <a:cs typeface="Times New Roman"/>
              </a:rPr>
              <a:t>to</a:t>
            </a:r>
            <a:r>
              <a:rPr dirty="0" sz="1000" spc="-40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give</a:t>
            </a:r>
            <a:r>
              <a:rPr dirty="0" sz="1000" spc="-60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it</a:t>
            </a:r>
            <a:r>
              <a:rPr dirty="0" sz="1000" spc="-5">
                <a:latin typeface="Times New Roman"/>
                <a:cs typeface="Times New Roman"/>
              </a:rPr>
              <a:t> </a:t>
            </a:r>
            <a:r>
              <a:rPr dirty="0" sz="1000" spc="10">
                <a:latin typeface="Times New Roman"/>
                <a:cs typeface="Times New Roman"/>
              </a:rPr>
              <a:t>the </a:t>
            </a:r>
            <a:r>
              <a:rPr dirty="0" sz="1000" spc="-235">
                <a:latin typeface="Times New Roman"/>
                <a:cs typeface="Times New Roman"/>
              </a:rPr>
              <a:t> </a:t>
            </a:r>
            <a:r>
              <a:rPr dirty="0" sz="1000" spc="-10">
                <a:latin typeface="Times New Roman"/>
                <a:cs typeface="Times New Roman"/>
              </a:rPr>
              <a:t>greyish</a:t>
            </a:r>
            <a:r>
              <a:rPr dirty="0" sz="1000" spc="15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appearance.</a:t>
            </a:r>
            <a:endParaRPr sz="1000">
              <a:latin typeface="Times New Roman"/>
              <a:cs typeface="Times New Roman"/>
            </a:endParaRPr>
          </a:p>
          <a:p>
            <a:pPr marL="551815" marR="5080">
              <a:lnSpc>
                <a:spcPts val="1150"/>
              </a:lnSpc>
              <a:spcBef>
                <a:spcPts val="15"/>
              </a:spcBef>
            </a:pPr>
            <a:r>
              <a:rPr dirty="0" sz="1000" spc="45">
                <a:latin typeface="Times New Roman"/>
                <a:cs typeface="Times New Roman"/>
              </a:rPr>
              <a:t>Autonomic</a:t>
            </a:r>
            <a:r>
              <a:rPr dirty="0" sz="1000" spc="250">
                <a:latin typeface="Times New Roman"/>
                <a:cs typeface="Times New Roman"/>
              </a:rPr>
              <a:t> </a:t>
            </a:r>
            <a:r>
              <a:rPr dirty="0" sz="1000" spc="40">
                <a:latin typeface="Times New Roman"/>
                <a:cs typeface="Times New Roman"/>
              </a:rPr>
              <a:t>nervous</a:t>
            </a:r>
            <a:r>
              <a:rPr dirty="0" sz="1000" spc="225">
                <a:latin typeface="Times New Roman"/>
                <a:cs typeface="Times New Roman"/>
              </a:rPr>
              <a:t> </a:t>
            </a:r>
            <a:r>
              <a:rPr dirty="0" sz="1000" spc="30">
                <a:latin typeface="Times New Roman"/>
                <a:cs typeface="Times New Roman"/>
              </a:rPr>
              <a:t>system</a:t>
            </a:r>
            <a:r>
              <a:rPr dirty="0" sz="1000" spc="250">
                <a:latin typeface="Times New Roman"/>
                <a:cs typeface="Times New Roman"/>
              </a:rPr>
              <a:t> </a:t>
            </a:r>
            <a:r>
              <a:rPr dirty="0" sz="1000" spc="45">
                <a:latin typeface="Times New Roman"/>
                <a:cs typeface="Times New Roman"/>
              </a:rPr>
              <a:t>includes </a:t>
            </a:r>
            <a:r>
              <a:rPr dirty="0" sz="1000" spc="-235">
                <a:latin typeface="Times New Roman"/>
                <a:cs typeface="Times New Roman"/>
              </a:rPr>
              <a:t> </a:t>
            </a:r>
            <a:r>
              <a:rPr dirty="0" sz="1000" spc="65">
                <a:latin typeface="Times New Roman"/>
                <a:cs typeface="Times New Roman"/>
              </a:rPr>
              <a:t>sympathetic </a:t>
            </a:r>
            <a:r>
              <a:rPr dirty="0" sz="1000" spc="320">
                <a:latin typeface="Times New Roman"/>
                <a:cs typeface="Times New Roman"/>
              </a:rPr>
              <a:t> </a:t>
            </a:r>
            <a:r>
              <a:rPr dirty="0" sz="1000" spc="55">
                <a:latin typeface="Times New Roman"/>
                <a:cs typeface="Times New Roman"/>
              </a:rPr>
              <a:t>nervous  </a:t>
            </a:r>
            <a:r>
              <a:rPr dirty="0" sz="1000" spc="60">
                <a:latin typeface="Times New Roman"/>
                <a:cs typeface="Times New Roman"/>
              </a:rPr>
              <a:t> </a:t>
            </a:r>
            <a:r>
              <a:rPr dirty="0" sz="1000" spc="45">
                <a:latin typeface="Times New Roman"/>
                <a:cs typeface="Times New Roman"/>
              </a:rPr>
              <a:t>system  </a:t>
            </a:r>
            <a:r>
              <a:rPr dirty="0" sz="1000" spc="80">
                <a:latin typeface="Times New Roman"/>
                <a:cs typeface="Times New Roman"/>
              </a:rPr>
              <a:t> and</a:t>
            </a:r>
            <a:endParaRPr sz="1000">
              <a:latin typeface="Times New Roman"/>
              <a:cs typeface="Times New Roman"/>
            </a:endParaRPr>
          </a:p>
          <a:p>
            <a:pPr marL="551815" marR="15875">
              <a:lnSpc>
                <a:spcPts val="1130"/>
              </a:lnSpc>
              <a:spcBef>
                <a:spcPts val="20"/>
              </a:spcBef>
            </a:pPr>
            <a:r>
              <a:rPr dirty="0" sz="1000" spc="10">
                <a:latin typeface="Times New Roman"/>
                <a:cs typeface="Times New Roman"/>
              </a:rPr>
              <a:t>parasympathetic</a:t>
            </a:r>
            <a:r>
              <a:rPr dirty="0" sz="1000" spc="15">
                <a:latin typeface="Times New Roman"/>
                <a:cs typeface="Times New Roman"/>
              </a:rPr>
              <a:t> </a:t>
            </a:r>
            <a:r>
              <a:rPr dirty="0" sz="1000" spc="10">
                <a:latin typeface="Times New Roman"/>
                <a:cs typeface="Times New Roman"/>
              </a:rPr>
              <a:t>nervous </a:t>
            </a:r>
            <a:r>
              <a:rPr dirty="0" sz="1000" spc="-5">
                <a:latin typeface="Times New Roman"/>
                <a:cs typeface="Times New Roman"/>
              </a:rPr>
              <a:t>system</a:t>
            </a:r>
            <a:r>
              <a:rPr dirty="0" sz="1000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which </a:t>
            </a:r>
            <a:r>
              <a:rPr dirty="0" sz="1000" spc="-235">
                <a:latin typeface="Times New Roman"/>
                <a:cs typeface="Times New Roman"/>
              </a:rPr>
              <a:t> </a:t>
            </a:r>
            <a:r>
              <a:rPr dirty="0" sz="1000" spc="20">
                <a:latin typeface="Times New Roman"/>
                <a:cs typeface="Times New Roman"/>
              </a:rPr>
              <a:t>h</a:t>
            </a:r>
            <a:r>
              <a:rPr dirty="0" sz="1000" spc="-20">
                <a:latin typeface="Times New Roman"/>
                <a:cs typeface="Times New Roman"/>
              </a:rPr>
              <a:t>a</a:t>
            </a:r>
            <a:r>
              <a:rPr dirty="0" sz="1000" spc="-25">
                <a:latin typeface="Times New Roman"/>
                <a:cs typeface="Times New Roman"/>
              </a:rPr>
              <a:t>v</a:t>
            </a:r>
            <a:r>
              <a:rPr dirty="0" sz="1000">
                <a:latin typeface="Times New Roman"/>
                <a:cs typeface="Times New Roman"/>
              </a:rPr>
              <a:t>e</a:t>
            </a:r>
            <a:r>
              <a:rPr dirty="0" sz="1000" spc="-100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a</a:t>
            </a:r>
            <a:r>
              <a:rPr dirty="0" sz="1000" spc="20">
                <a:latin typeface="Times New Roman"/>
                <a:cs typeface="Times New Roman"/>
              </a:rPr>
              <a:t>n</a:t>
            </a:r>
            <a:r>
              <a:rPr dirty="0" sz="1000" spc="-25">
                <a:latin typeface="Times New Roman"/>
                <a:cs typeface="Times New Roman"/>
              </a:rPr>
              <a:t>u</a:t>
            </a:r>
            <a:r>
              <a:rPr dirty="0" sz="1000" spc="5">
                <a:latin typeface="Times New Roman"/>
                <a:cs typeface="Times New Roman"/>
              </a:rPr>
              <a:t>ta</a:t>
            </a:r>
            <a:r>
              <a:rPr dirty="0" sz="1000" spc="-25">
                <a:latin typeface="Times New Roman"/>
                <a:cs typeface="Times New Roman"/>
              </a:rPr>
              <a:t>go</a:t>
            </a:r>
            <a:r>
              <a:rPr dirty="0" sz="1000" spc="20">
                <a:latin typeface="Times New Roman"/>
                <a:cs typeface="Times New Roman"/>
              </a:rPr>
              <a:t>n</a:t>
            </a:r>
            <a:r>
              <a:rPr dirty="0" sz="1000" spc="-20">
                <a:latin typeface="Times New Roman"/>
                <a:cs typeface="Times New Roman"/>
              </a:rPr>
              <a:t>i</a:t>
            </a:r>
            <a:r>
              <a:rPr dirty="0" sz="1000" spc="-10">
                <a:latin typeface="Times New Roman"/>
                <a:cs typeface="Times New Roman"/>
              </a:rPr>
              <a:t>s</a:t>
            </a:r>
            <a:r>
              <a:rPr dirty="0" sz="1000" spc="5">
                <a:latin typeface="Times New Roman"/>
                <a:cs typeface="Times New Roman"/>
              </a:rPr>
              <a:t>t</a:t>
            </a:r>
            <a:r>
              <a:rPr dirty="0" sz="1000" spc="-20">
                <a:latin typeface="Times New Roman"/>
                <a:cs typeface="Times New Roman"/>
              </a:rPr>
              <a:t>i</a:t>
            </a:r>
            <a:r>
              <a:rPr dirty="0" sz="1000">
                <a:latin typeface="Times New Roman"/>
                <a:cs typeface="Times New Roman"/>
              </a:rPr>
              <a:t>c</a:t>
            </a:r>
            <a:r>
              <a:rPr dirty="0" sz="1000" spc="-75">
                <a:latin typeface="Times New Roman"/>
                <a:cs typeface="Times New Roman"/>
              </a:rPr>
              <a:t> </a:t>
            </a:r>
            <a:r>
              <a:rPr dirty="0" sz="1000" spc="-50">
                <a:latin typeface="Times New Roman"/>
                <a:cs typeface="Times New Roman"/>
              </a:rPr>
              <a:t>f</a:t>
            </a:r>
            <a:r>
              <a:rPr dirty="0" sz="1000" spc="5">
                <a:latin typeface="Times New Roman"/>
                <a:cs typeface="Times New Roman"/>
              </a:rPr>
              <a:t>un</a:t>
            </a:r>
            <a:r>
              <a:rPr dirty="0" sz="1000" spc="-35">
                <a:latin typeface="Times New Roman"/>
                <a:cs typeface="Times New Roman"/>
              </a:rPr>
              <a:t>c</a:t>
            </a:r>
            <a:r>
              <a:rPr dirty="0" sz="1000" spc="5">
                <a:latin typeface="Times New Roman"/>
                <a:cs typeface="Times New Roman"/>
              </a:rPr>
              <a:t>ti</a:t>
            </a:r>
            <a:r>
              <a:rPr dirty="0" sz="1000" spc="-50">
                <a:latin typeface="Times New Roman"/>
                <a:cs typeface="Times New Roman"/>
              </a:rPr>
              <a:t>o</a:t>
            </a:r>
            <a:r>
              <a:rPr dirty="0" sz="1000" spc="20">
                <a:latin typeface="Times New Roman"/>
                <a:cs typeface="Times New Roman"/>
              </a:rPr>
              <a:t>n</a:t>
            </a:r>
            <a:r>
              <a:rPr dirty="0" sz="1000" spc="-10">
                <a:latin typeface="Times New Roman"/>
                <a:cs typeface="Times New Roman"/>
              </a:rPr>
              <a:t>s</a:t>
            </a:r>
            <a:r>
              <a:rPr dirty="0" sz="1000">
                <a:latin typeface="Times New Roman"/>
                <a:cs typeface="Times New Roman"/>
              </a:rPr>
              <a:t>.</a:t>
            </a:r>
            <a:r>
              <a:rPr dirty="0" sz="1000" spc="-60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Iri</a:t>
            </a:r>
            <a:r>
              <a:rPr dirty="0" sz="1000">
                <a:latin typeface="Times New Roman"/>
                <a:cs typeface="Times New Roman"/>
              </a:rPr>
              <a:t>s</a:t>
            </a:r>
            <a:r>
              <a:rPr dirty="0" sz="1000" spc="-95">
                <a:latin typeface="Times New Roman"/>
                <a:cs typeface="Times New Roman"/>
              </a:rPr>
              <a:t> </a:t>
            </a:r>
            <a:r>
              <a:rPr dirty="0" sz="1000" spc="10">
                <a:latin typeface="Times New Roman"/>
                <a:cs typeface="Times New Roman"/>
              </a:rPr>
              <a:t>mu</a:t>
            </a:r>
            <a:r>
              <a:rPr dirty="0" sz="1000" spc="-40">
                <a:latin typeface="Times New Roman"/>
                <a:cs typeface="Times New Roman"/>
              </a:rPr>
              <a:t>s</a:t>
            </a:r>
            <a:r>
              <a:rPr dirty="0" sz="1000" spc="-20">
                <a:latin typeface="Times New Roman"/>
                <a:cs typeface="Times New Roman"/>
              </a:rPr>
              <a:t>c</a:t>
            </a:r>
            <a:r>
              <a:rPr dirty="0" sz="1000" spc="5">
                <a:latin typeface="Times New Roman"/>
                <a:cs typeface="Times New Roman"/>
              </a:rPr>
              <a:t>l</a:t>
            </a:r>
            <a:r>
              <a:rPr dirty="0" sz="1000" spc="-40">
                <a:latin typeface="Times New Roman"/>
                <a:cs typeface="Times New Roman"/>
              </a:rPr>
              <a:t>e</a:t>
            </a:r>
            <a:r>
              <a:rPr dirty="0" sz="1000" spc="-10">
                <a:latin typeface="Times New Roman"/>
                <a:cs typeface="Times New Roman"/>
              </a:rPr>
              <a:t>s</a:t>
            </a:r>
            <a:r>
              <a:rPr dirty="0" sz="1000">
                <a:latin typeface="Times New Roman"/>
                <a:cs typeface="Times New Roman"/>
              </a:rPr>
              <a:t>,</a:t>
            </a:r>
            <a:endParaRPr sz="1000">
              <a:latin typeface="Times New Roman"/>
              <a:cs typeface="Times New Roman"/>
            </a:endParaRPr>
          </a:p>
          <a:p>
            <a:pPr algn="just" marL="551815" marR="6350">
              <a:lnSpc>
                <a:spcPts val="1150"/>
              </a:lnSpc>
              <a:spcBef>
                <a:spcPts val="5"/>
              </a:spcBef>
            </a:pPr>
            <a:r>
              <a:rPr dirty="0" sz="1000">
                <a:latin typeface="Times New Roman"/>
                <a:cs typeface="Times New Roman"/>
              </a:rPr>
              <a:t>under</a:t>
            </a:r>
            <a:r>
              <a:rPr dirty="0" sz="1000" spc="-40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sympathetic</a:t>
            </a:r>
            <a:r>
              <a:rPr dirty="0" sz="1000" spc="-85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nervous</a:t>
            </a:r>
            <a:r>
              <a:rPr dirty="0" sz="1000" spc="-35">
                <a:latin typeface="Times New Roman"/>
                <a:cs typeface="Times New Roman"/>
              </a:rPr>
              <a:t> </a:t>
            </a:r>
            <a:r>
              <a:rPr dirty="0" sz="1000" spc="-15">
                <a:latin typeface="Times New Roman"/>
                <a:cs typeface="Times New Roman"/>
              </a:rPr>
              <a:t>syetem</a:t>
            </a:r>
            <a:r>
              <a:rPr dirty="0" sz="1000" spc="-35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dilates </a:t>
            </a:r>
            <a:r>
              <a:rPr dirty="0" sz="1000" spc="-240">
                <a:latin typeface="Times New Roman"/>
                <a:cs typeface="Times New Roman"/>
              </a:rPr>
              <a:t> </a:t>
            </a:r>
            <a:r>
              <a:rPr dirty="0" sz="1000" spc="50">
                <a:latin typeface="Times New Roman"/>
                <a:cs typeface="Times New Roman"/>
              </a:rPr>
              <a:t>pupil, </a:t>
            </a:r>
            <a:r>
              <a:rPr dirty="0" sz="1000" spc="45">
                <a:latin typeface="Times New Roman"/>
                <a:cs typeface="Times New Roman"/>
              </a:rPr>
              <a:t>while </a:t>
            </a:r>
            <a:r>
              <a:rPr dirty="0" sz="1000" spc="50">
                <a:latin typeface="Times New Roman"/>
                <a:cs typeface="Times New Roman"/>
              </a:rPr>
              <a:t>under </a:t>
            </a:r>
            <a:r>
              <a:rPr dirty="0" sz="1000" spc="60">
                <a:latin typeface="Times New Roman"/>
                <a:cs typeface="Times New Roman"/>
              </a:rPr>
              <a:t>parasympathetic </a:t>
            </a:r>
            <a:r>
              <a:rPr dirty="0" sz="1000" spc="65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nervous</a:t>
            </a:r>
            <a:r>
              <a:rPr dirty="0" sz="1000" spc="55">
                <a:latin typeface="Times New Roman"/>
                <a:cs typeface="Times New Roman"/>
              </a:rPr>
              <a:t> </a:t>
            </a:r>
            <a:r>
              <a:rPr dirty="0" sz="1000" spc="-10">
                <a:latin typeface="Times New Roman"/>
                <a:cs typeface="Times New Roman"/>
              </a:rPr>
              <a:t>system</a:t>
            </a:r>
            <a:r>
              <a:rPr dirty="0" sz="1000" spc="45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constricts</a:t>
            </a:r>
            <a:r>
              <a:rPr dirty="0" sz="1000" spc="75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pupil.</a:t>
            </a:r>
            <a:endParaRPr sz="1000">
              <a:latin typeface="Times New Roman"/>
              <a:cs typeface="Times New Roman"/>
            </a:endParaRPr>
          </a:p>
          <a:p>
            <a:pPr algn="just" marL="551815" marR="9525">
              <a:lnSpc>
                <a:spcPts val="1150"/>
              </a:lnSpc>
              <a:spcBef>
                <a:spcPts val="5"/>
              </a:spcBef>
            </a:pPr>
            <a:r>
              <a:rPr dirty="0" sz="1000" spc="20">
                <a:latin typeface="Times New Roman"/>
                <a:cs typeface="Times New Roman"/>
              </a:rPr>
              <a:t>The </a:t>
            </a:r>
            <a:r>
              <a:rPr dirty="0" sz="1000" spc="15">
                <a:latin typeface="Times New Roman"/>
                <a:cs typeface="Times New Roman"/>
              </a:rPr>
              <a:t>middle </a:t>
            </a:r>
            <a:r>
              <a:rPr dirty="0" sz="1000" spc="5">
                <a:latin typeface="Times New Roman"/>
                <a:cs typeface="Times New Roman"/>
              </a:rPr>
              <a:t>ear </a:t>
            </a:r>
            <a:r>
              <a:rPr dirty="0" sz="1000" spc="10">
                <a:latin typeface="Times New Roman"/>
                <a:cs typeface="Times New Roman"/>
              </a:rPr>
              <a:t>contains </a:t>
            </a:r>
            <a:r>
              <a:rPr dirty="0" sz="1000" spc="15">
                <a:latin typeface="Times New Roman"/>
                <a:cs typeface="Times New Roman"/>
              </a:rPr>
              <a:t>three </a:t>
            </a:r>
            <a:r>
              <a:rPr dirty="0" sz="1000">
                <a:latin typeface="Times New Roman"/>
                <a:cs typeface="Times New Roman"/>
              </a:rPr>
              <a:t>ossicles </a:t>
            </a:r>
            <a:r>
              <a:rPr dirty="0" sz="1000" spc="5">
                <a:latin typeface="Times New Roman"/>
                <a:cs typeface="Times New Roman"/>
              </a:rPr>
              <a:t> </a:t>
            </a:r>
            <a:r>
              <a:rPr dirty="0" sz="1000" spc="-10">
                <a:latin typeface="Times New Roman"/>
                <a:cs typeface="Times New Roman"/>
              </a:rPr>
              <a:t>called</a:t>
            </a:r>
            <a:r>
              <a:rPr dirty="0" sz="1000" spc="-60">
                <a:latin typeface="Times New Roman"/>
                <a:cs typeface="Times New Roman"/>
              </a:rPr>
              <a:t> </a:t>
            </a:r>
            <a:r>
              <a:rPr dirty="0" sz="1000" spc="-5">
                <a:latin typeface="Times New Roman"/>
                <a:cs typeface="Times New Roman"/>
              </a:rPr>
              <a:t>malleus,</a:t>
            </a:r>
            <a:r>
              <a:rPr dirty="0" sz="1000" spc="-35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incus</a:t>
            </a:r>
            <a:r>
              <a:rPr dirty="0" sz="1000" spc="-90">
                <a:latin typeface="Times New Roman"/>
                <a:cs typeface="Times New Roman"/>
              </a:rPr>
              <a:t> </a:t>
            </a:r>
            <a:r>
              <a:rPr dirty="0" sz="1000" spc="10">
                <a:latin typeface="Times New Roman"/>
                <a:cs typeface="Times New Roman"/>
              </a:rPr>
              <a:t>and</a:t>
            </a:r>
            <a:r>
              <a:rPr dirty="0" sz="1000" spc="-60">
                <a:latin typeface="Times New Roman"/>
                <a:cs typeface="Times New Roman"/>
              </a:rPr>
              <a:t> </a:t>
            </a:r>
            <a:r>
              <a:rPr dirty="0" sz="1000" spc="-10">
                <a:latin typeface="Times New Roman"/>
                <a:cs typeface="Times New Roman"/>
              </a:rPr>
              <a:t>stapes</a:t>
            </a:r>
            <a:r>
              <a:rPr dirty="0" sz="1000" spc="-70">
                <a:latin typeface="Times New Roman"/>
                <a:cs typeface="Times New Roman"/>
              </a:rPr>
              <a:t> </a:t>
            </a:r>
            <a:r>
              <a:rPr dirty="0" sz="1000" spc="-5">
                <a:latin typeface="Times New Roman"/>
                <a:cs typeface="Times New Roman"/>
              </a:rPr>
              <a:t>which</a:t>
            </a:r>
            <a:r>
              <a:rPr dirty="0" sz="1000" spc="-55">
                <a:latin typeface="Times New Roman"/>
                <a:cs typeface="Times New Roman"/>
              </a:rPr>
              <a:t> </a:t>
            </a:r>
            <a:r>
              <a:rPr dirty="0" sz="1000" spc="10">
                <a:latin typeface="Times New Roman"/>
                <a:cs typeface="Times New Roman"/>
              </a:rPr>
              <a:t>are </a:t>
            </a:r>
            <a:r>
              <a:rPr dirty="0" sz="1000" spc="-240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attached </a:t>
            </a:r>
            <a:r>
              <a:rPr dirty="0" sz="1000" spc="15">
                <a:latin typeface="Times New Roman"/>
                <a:cs typeface="Times New Roman"/>
              </a:rPr>
              <a:t>to </a:t>
            </a:r>
            <a:r>
              <a:rPr dirty="0" sz="1000" spc="10">
                <a:latin typeface="Times New Roman"/>
                <a:cs typeface="Times New Roman"/>
              </a:rPr>
              <a:t>one another </a:t>
            </a:r>
            <a:r>
              <a:rPr dirty="0" sz="1000" spc="15">
                <a:latin typeface="Times New Roman"/>
                <a:cs typeface="Times New Roman"/>
              </a:rPr>
              <a:t>in </a:t>
            </a:r>
            <a:r>
              <a:rPr dirty="0" sz="1000">
                <a:latin typeface="Times New Roman"/>
                <a:cs typeface="Times New Roman"/>
              </a:rPr>
              <a:t>a </a:t>
            </a:r>
            <a:r>
              <a:rPr dirty="0" sz="1000" spc="10">
                <a:latin typeface="Times New Roman"/>
                <a:cs typeface="Times New Roman"/>
              </a:rPr>
              <a:t>chain-like </a:t>
            </a:r>
            <a:r>
              <a:rPr dirty="0" sz="1000" spc="15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fashion. </a:t>
            </a:r>
            <a:r>
              <a:rPr dirty="0" sz="1000" spc="20">
                <a:latin typeface="Times New Roman"/>
                <a:cs typeface="Times New Roman"/>
              </a:rPr>
              <a:t>The </a:t>
            </a:r>
            <a:r>
              <a:rPr dirty="0" sz="1000" spc="5">
                <a:latin typeface="Times New Roman"/>
                <a:cs typeface="Times New Roman"/>
              </a:rPr>
              <a:t>malleus is attached to the </a:t>
            </a:r>
            <a:r>
              <a:rPr dirty="0" sz="1000" spc="10">
                <a:latin typeface="Times New Roman"/>
                <a:cs typeface="Times New Roman"/>
              </a:rPr>
              <a:t> </a:t>
            </a:r>
            <a:r>
              <a:rPr dirty="0" sz="1000" spc="20">
                <a:latin typeface="Times New Roman"/>
                <a:cs typeface="Times New Roman"/>
              </a:rPr>
              <a:t>tympanic </a:t>
            </a:r>
            <a:r>
              <a:rPr dirty="0" sz="1000" spc="25">
                <a:latin typeface="Times New Roman"/>
                <a:cs typeface="Times New Roman"/>
              </a:rPr>
              <a:t>membrane and </a:t>
            </a:r>
            <a:r>
              <a:rPr dirty="0" sz="1000" spc="30">
                <a:latin typeface="Times New Roman"/>
                <a:cs typeface="Times New Roman"/>
              </a:rPr>
              <a:t>the </a:t>
            </a:r>
            <a:r>
              <a:rPr dirty="0" sz="1000" spc="20">
                <a:latin typeface="Times New Roman"/>
                <a:cs typeface="Times New Roman"/>
              </a:rPr>
              <a:t>stapes </a:t>
            </a:r>
            <a:r>
              <a:rPr dirty="0" sz="1000" spc="30">
                <a:latin typeface="Times New Roman"/>
                <a:cs typeface="Times New Roman"/>
              </a:rPr>
              <a:t>is </a:t>
            </a:r>
            <a:r>
              <a:rPr dirty="0" sz="1000" spc="35">
                <a:latin typeface="Times New Roman"/>
                <a:cs typeface="Times New Roman"/>
              </a:rPr>
              <a:t> </a:t>
            </a:r>
            <a:r>
              <a:rPr dirty="0" sz="1000" spc="-10">
                <a:latin typeface="Times New Roman"/>
                <a:cs typeface="Times New Roman"/>
              </a:rPr>
              <a:t>attached</a:t>
            </a:r>
            <a:r>
              <a:rPr dirty="0" sz="1000" spc="-85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to</a:t>
            </a:r>
            <a:r>
              <a:rPr dirty="0" sz="1000" spc="-85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the</a:t>
            </a:r>
            <a:r>
              <a:rPr dirty="0" sz="1000" spc="-85">
                <a:latin typeface="Times New Roman"/>
                <a:cs typeface="Times New Roman"/>
              </a:rPr>
              <a:t> </a:t>
            </a:r>
            <a:r>
              <a:rPr dirty="0" sz="1000" spc="-25">
                <a:latin typeface="Times New Roman"/>
                <a:cs typeface="Times New Roman"/>
              </a:rPr>
              <a:t>oval</a:t>
            </a:r>
            <a:r>
              <a:rPr dirty="0" sz="1000" spc="-75">
                <a:latin typeface="Times New Roman"/>
                <a:cs typeface="Times New Roman"/>
              </a:rPr>
              <a:t> </a:t>
            </a:r>
            <a:r>
              <a:rPr dirty="0" sz="1000" spc="-10">
                <a:latin typeface="Times New Roman"/>
                <a:cs typeface="Times New Roman"/>
              </a:rPr>
              <a:t>window</a:t>
            </a:r>
            <a:r>
              <a:rPr dirty="0" sz="1000" spc="-95">
                <a:latin typeface="Times New Roman"/>
                <a:cs typeface="Times New Roman"/>
              </a:rPr>
              <a:t> </a:t>
            </a:r>
            <a:r>
              <a:rPr dirty="0" sz="1000" spc="-25">
                <a:latin typeface="Times New Roman"/>
                <a:cs typeface="Times New Roman"/>
              </a:rPr>
              <a:t>of</a:t>
            </a:r>
            <a:r>
              <a:rPr dirty="0" sz="1000" spc="-85">
                <a:latin typeface="Times New Roman"/>
                <a:cs typeface="Times New Roman"/>
              </a:rPr>
              <a:t> </a:t>
            </a:r>
            <a:r>
              <a:rPr dirty="0" sz="1000" spc="10">
                <a:latin typeface="Times New Roman"/>
                <a:cs typeface="Times New Roman"/>
              </a:rPr>
              <a:t>the</a:t>
            </a:r>
            <a:r>
              <a:rPr dirty="0" sz="1000" spc="-100">
                <a:latin typeface="Times New Roman"/>
                <a:cs typeface="Times New Roman"/>
              </a:rPr>
              <a:t> </a:t>
            </a:r>
            <a:r>
              <a:rPr dirty="0" sz="1000" spc="-15">
                <a:latin typeface="Times New Roman"/>
                <a:cs typeface="Times New Roman"/>
              </a:rPr>
              <a:t>cochlea. </a:t>
            </a:r>
            <a:r>
              <a:rPr dirty="0" sz="1000" spc="-235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T</a:t>
            </a:r>
            <a:r>
              <a:rPr dirty="0" sz="1000" spc="20">
                <a:latin typeface="Times New Roman"/>
                <a:cs typeface="Times New Roman"/>
              </a:rPr>
              <a:t>h</a:t>
            </a:r>
            <a:r>
              <a:rPr dirty="0" sz="1000">
                <a:latin typeface="Times New Roman"/>
                <a:cs typeface="Times New Roman"/>
              </a:rPr>
              <a:t>e</a:t>
            </a:r>
            <a:r>
              <a:rPr dirty="0" sz="1000" spc="-25">
                <a:latin typeface="Times New Roman"/>
                <a:cs typeface="Times New Roman"/>
              </a:rPr>
              <a:t> </a:t>
            </a:r>
            <a:r>
              <a:rPr dirty="0" sz="1000" spc="-20">
                <a:latin typeface="Times New Roman"/>
                <a:cs typeface="Times New Roman"/>
              </a:rPr>
              <a:t>e</a:t>
            </a:r>
            <a:r>
              <a:rPr dirty="0" sz="1000">
                <a:latin typeface="Times New Roman"/>
                <a:cs typeface="Times New Roman"/>
              </a:rPr>
              <a:t>ar</a:t>
            </a:r>
            <a:r>
              <a:rPr dirty="0" sz="1000" spc="10">
                <a:latin typeface="Times New Roman"/>
                <a:cs typeface="Times New Roman"/>
              </a:rPr>
              <a:t> </a:t>
            </a:r>
            <a:r>
              <a:rPr dirty="0" sz="1000" spc="-20">
                <a:latin typeface="Times New Roman"/>
                <a:cs typeface="Times New Roman"/>
              </a:rPr>
              <a:t>oss</a:t>
            </a:r>
            <a:r>
              <a:rPr dirty="0" sz="1000" spc="10">
                <a:latin typeface="Times New Roman"/>
                <a:cs typeface="Times New Roman"/>
              </a:rPr>
              <a:t>i</a:t>
            </a:r>
            <a:r>
              <a:rPr dirty="0" sz="1000" spc="-20">
                <a:latin typeface="Times New Roman"/>
                <a:cs typeface="Times New Roman"/>
              </a:rPr>
              <a:t>c</a:t>
            </a:r>
            <a:r>
              <a:rPr dirty="0" sz="1000" spc="5">
                <a:latin typeface="Times New Roman"/>
                <a:cs typeface="Times New Roman"/>
              </a:rPr>
              <a:t>l</a:t>
            </a:r>
            <a:r>
              <a:rPr dirty="0" sz="1000" spc="-20">
                <a:latin typeface="Times New Roman"/>
                <a:cs typeface="Times New Roman"/>
              </a:rPr>
              <a:t>e</a:t>
            </a:r>
            <a:r>
              <a:rPr dirty="0" sz="1000">
                <a:latin typeface="Times New Roman"/>
                <a:cs typeface="Times New Roman"/>
              </a:rPr>
              <a:t>s</a:t>
            </a:r>
            <a:r>
              <a:rPr dirty="0" sz="1000" spc="-25">
                <a:latin typeface="Times New Roman"/>
                <a:cs typeface="Times New Roman"/>
              </a:rPr>
              <a:t> </a:t>
            </a:r>
            <a:r>
              <a:rPr dirty="0" sz="1000" spc="10">
                <a:latin typeface="Times New Roman"/>
                <a:cs typeface="Times New Roman"/>
              </a:rPr>
              <a:t>i</a:t>
            </a:r>
            <a:r>
              <a:rPr dirty="0" sz="1000" spc="20">
                <a:latin typeface="Times New Roman"/>
                <a:cs typeface="Times New Roman"/>
              </a:rPr>
              <a:t>n</a:t>
            </a:r>
            <a:r>
              <a:rPr dirty="0" sz="1000" spc="-20">
                <a:latin typeface="Times New Roman"/>
                <a:cs typeface="Times New Roman"/>
              </a:rPr>
              <a:t>c</a:t>
            </a:r>
            <a:r>
              <a:rPr dirty="0" sz="1000" spc="20">
                <a:latin typeface="Times New Roman"/>
                <a:cs typeface="Times New Roman"/>
              </a:rPr>
              <a:t>r</a:t>
            </a:r>
            <a:r>
              <a:rPr dirty="0" sz="1000" spc="-20">
                <a:latin typeface="Times New Roman"/>
                <a:cs typeface="Times New Roman"/>
              </a:rPr>
              <a:t>e</a:t>
            </a:r>
            <a:r>
              <a:rPr dirty="0" sz="1000" spc="5">
                <a:latin typeface="Times New Roman"/>
                <a:cs typeface="Times New Roman"/>
              </a:rPr>
              <a:t>a</a:t>
            </a:r>
            <a:r>
              <a:rPr dirty="0" sz="1000" spc="-20">
                <a:latin typeface="Times New Roman"/>
                <a:cs typeface="Times New Roman"/>
              </a:rPr>
              <a:t>s</a:t>
            </a:r>
            <a:r>
              <a:rPr dirty="0" sz="1000">
                <a:latin typeface="Times New Roman"/>
                <a:cs typeface="Times New Roman"/>
              </a:rPr>
              <a:t>e</a:t>
            </a:r>
            <a:r>
              <a:rPr dirty="0" sz="1000">
                <a:latin typeface="Times New Roman"/>
                <a:cs typeface="Times New Roman"/>
              </a:rPr>
              <a:t> </a:t>
            </a:r>
            <a:r>
              <a:rPr dirty="0" sz="1000" spc="5">
                <a:latin typeface="Times New Roman"/>
                <a:cs typeface="Times New Roman"/>
              </a:rPr>
              <a:t>t</a:t>
            </a:r>
            <a:r>
              <a:rPr dirty="0" sz="1000" spc="20">
                <a:latin typeface="Times New Roman"/>
                <a:cs typeface="Times New Roman"/>
              </a:rPr>
              <a:t>h</a:t>
            </a:r>
            <a:r>
              <a:rPr dirty="0" sz="1000">
                <a:latin typeface="Times New Roman"/>
                <a:cs typeface="Times New Roman"/>
              </a:rPr>
              <a:t>e</a:t>
            </a:r>
            <a:r>
              <a:rPr dirty="0" sz="1000" spc="-25">
                <a:latin typeface="Times New Roman"/>
                <a:cs typeface="Times New Roman"/>
              </a:rPr>
              <a:t> </a:t>
            </a:r>
            <a:r>
              <a:rPr dirty="0" sz="1000" spc="-20">
                <a:latin typeface="Times New Roman"/>
                <a:cs typeface="Times New Roman"/>
              </a:rPr>
              <a:t>ef</a:t>
            </a:r>
            <a:r>
              <a:rPr dirty="0" sz="1000" spc="-40">
                <a:latin typeface="Times New Roman"/>
                <a:cs typeface="Times New Roman"/>
              </a:rPr>
              <a:t>f</a:t>
            </a:r>
            <a:r>
              <a:rPr dirty="0" sz="1000" spc="5">
                <a:latin typeface="Times New Roman"/>
                <a:cs typeface="Times New Roman"/>
              </a:rPr>
              <a:t>i</a:t>
            </a:r>
            <a:r>
              <a:rPr dirty="0" sz="1000" spc="-20">
                <a:latin typeface="Times New Roman"/>
                <a:cs typeface="Times New Roman"/>
              </a:rPr>
              <a:t>c</a:t>
            </a:r>
            <a:r>
              <a:rPr dirty="0" sz="1000" spc="5">
                <a:latin typeface="Times New Roman"/>
                <a:cs typeface="Times New Roman"/>
              </a:rPr>
              <a:t>i</a:t>
            </a:r>
            <a:r>
              <a:rPr dirty="0" sz="1000" spc="-20">
                <a:latin typeface="Times New Roman"/>
                <a:cs typeface="Times New Roman"/>
              </a:rPr>
              <a:t>e</a:t>
            </a:r>
            <a:r>
              <a:rPr dirty="0" sz="1000" spc="20">
                <a:latin typeface="Times New Roman"/>
                <a:cs typeface="Times New Roman"/>
              </a:rPr>
              <a:t>n</a:t>
            </a:r>
            <a:r>
              <a:rPr dirty="0" sz="1000" spc="-20">
                <a:latin typeface="Times New Roman"/>
                <a:cs typeface="Times New Roman"/>
              </a:rPr>
              <a:t>c</a:t>
            </a:r>
            <a:r>
              <a:rPr dirty="0" sz="1000">
                <a:latin typeface="Times New Roman"/>
                <a:cs typeface="Times New Roman"/>
              </a:rPr>
              <a:t>y</a:t>
            </a:r>
            <a:r>
              <a:rPr dirty="0" sz="1000" spc="-60">
                <a:latin typeface="Times New Roman"/>
                <a:cs typeface="Times New Roman"/>
              </a:rPr>
              <a:t> </a:t>
            </a:r>
            <a:r>
              <a:rPr dirty="0" sz="1000" spc="-20">
                <a:latin typeface="Times New Roman"/>
                <a:cs typeface="Times New Roman"/>
              </a:rPr>
              <a:t>of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420686" y="170241"/>
            <a:ext cx="181610" cy="701675"/>
          </a:xfrm>
          <a:prstGeom prst="rect">
            <a:avLst/>
          </a:prstGeom>
        </p:spPr>
        <p:txBody>
          <a:bodyPr wrap="square" lIns="0" tIns="0" rIns="0" bIns="0" rtlCol="0" vert="vert270">
            <a:spAutoFit/>
          </a:bodyPr>
          <a:lstStyle/>
          <a:p>
            <a:pPr marL="12700">
              <a:lnSpc>
                <a:spcPts val="1315"/>
              </a:lnSpc>
            </a:pPr>
            <a:r>
              <a:rPr dirty="0" sz="1100">
                <a:latin typeface="Arial MT"/>
                <a:cs typeface="Arial MT"/>
              </a:rPr>
              <a:t>EBD_7166</a:t>
            </a:r>
            <a:endParaRPr sz="11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2021-09-19T10:59:56Z</dcterms:created>
  <dcterms:modified xsi:type="dcterms:W3CDTF">2021-09-19T10:59:56Z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LastSaved">
    <vt:filetime>2021-09-19T00:00:00Z</vt:filetime>
  </property>
</Properties>
</file>